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56" r:id="rId2"/>
    <p:sldId id="408" r:id="rId3"/>
    <p:sldId id="403" r:id="rId4"/>
    <p:sldId id="409" r:id="rId5"/>
    <p:sldId id="410" r:id="rId6"/>
    <p:sldId id="261" r:id="rId7"/>
    <p:sldId id="262" r:id="rId8"/>
    <p:sldId id="288" r:id="rId9"/>
    <p:sldId id="289" r:id="rId10"/>
    <p:sldId id="290" r:id="rId11"/>
    <p:sldId id="411" r:id="rId12"/>
    <p:sldId id="376" r:id="rId13"/>
    <p:sldId id="404" r:id="rId14"/>
    <p:sldId id="412" r:id="rId15"/>
    <p:sldId id="401" r:id="rId16"/>
    <p:sldId id="334" r:id="rId17"/>
    <p:sldId id="417" r:id="rId18"/>
    <p:sldId id="375" r:id="rId19"/>
    <p:sldId id="374" r:id="rId20"/>
    <p:sldId id="415" r:id="rId21"/>
    <p:sldId id="425" r:id="rId22"/>
    <p:sldId id="413" r:id="rId23"/>
    <p:sldId id="414" r:id="rId24"/>
    <p:sldId id="406" r:id="rId25"/>
    <p:sldId id="335" r:id="rId26"/>
    <p:sldId id="336" r:id="rId27"/>
    <p:sldId id="337" r:id="rId28"/>
    <p:sldId id="348" r:id="rId29"/>
    <p:sldId id="428" r:id="rId30"/>
    <p:sldId id="429" r:id="rId31"/>
    <p:sldId id="360" r:id="rId32"/>
    <p:sldId id="362" r:id="rId33"/>
    <p:sldId id="363" r:id="rId34"/>
    <p:sldId id="339" r:id="rId35"/>
    <p:sldId id="427" r:id="rId36"/>
    <p:sldId id="340" r:id="rId37"/>
    <p:sldId id="342" r:id="rId38"/>
    <p:sldId id="423" r:id="rId39"/>
    <p:sldId id="421" r:id="rId40"/>
    <p:sldId id="420" r:id="rId41"/>
    <p:sldId id="381" r:id="rId42"/>
    <p:sldId id="383" r:id="rId43"/>
    <p:sldId id="384" r:id="rId44"/>
    <p:sldId id="385" r:id="rId45"/>
    <p:sldId id="386" r:id="rId46"/>
    <p:sldId id="391" r:id="rId47"/>
    <p:sldId id="394" r:id="rId48"/>
    <p:sldId id="419" r:id="rId49"/>
    <p:sldId id="426" r:id="rId50"/>
    <p:sldId id="422" r:id="rId51"/>
    <p:sldId id="430" r:id="rId5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16" autoAdjust="0"/>
    <p:restoredTop sz="94667" autoAdjust="0"/>
  </p:normalViewPr>
  <p:slideViewPr>
    <p:cSldViewPr snapToObjects="1">
      <p:cViewPr>
        <p:scale>
          <a:sx n="80" d="100"/>
          <a:sy n="80" d="100"/>
        </p:scale>
        <p:origin x="-216" y="-176"/>
      </p:cViewPr>
      <p:guideLst>
        <p:guide orient="horz" pos="3648"/>
        <p:guide pos="475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38888"/>
    </p:cViewPr>
  </p:sorterViewPr>
  <p:notesViewPr>
    <p:cSldViewPr snapToGrid="0" snapToObjects="1">
      <p:cViewPr varScale="1">
        <p:scale>
          <a:sx n="70" d="100"/>
          <a:sy n="70" d="100"/>
        </p:scale>
        <p:origin x="-104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notesMaster" Target="notesMasters/notesMaster1.xml"/><Relationship Id="rId54" Type="http://schemas.openxmlformats.org/officeDocument/2006/relationships/handoutMaster" Target="handoutMasters/handoutMaster1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6B5B8-94E7-7148-BDAB-87878B5D7DAF}" type="datetimeFigureOut">
              <a:rPr lang="en-US" smtClean="0"/>
              <a:t>5/17/15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1BA735-8446-6641-AF76-7FDFD0454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0767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A7AF5E-E684-F842-AECC-4FFC18BFBF48}" type="datetimeFigureOut">
              <a:rPr lang="en-US" smtClean="0"/>
              <a:t>5/17/15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37C0C-24FE-4F48-AF6A-064D544E4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6938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37C0C-24FE-4F48-AF6A-064D544E4F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0224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37C0C-24FE-4F48-AF6A-064D544E4F6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9582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37C0C-24FE-4F48-AF6A-064D544E4F6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5692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rebuchet MS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37C0C-24FE-4F48-AF6A-064D544E4F6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9389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37C0C-24FE-4F48-AF6A-064D544E4F6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1863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 txBox="1">
            <a:spLocks noGrp="1" noChangeArrowheads="1"/>
          </p:cNvSpPr>
          <p:nvPr/>
        </p:nvSpPr>
        <p:spPr bwMode="auto">
          <a:xfrm>
            <a:off x="3883900" y="8685202"/>
            <a:ext cx="297253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90487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90487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defTabSz="90487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defTabSz="90487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defTabSz="90487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r" eaLnBrk="1" hangingPunct="1"/>
            <a:fld id="{7AFFF017-881D-414A-B2E5-13CBBB5D1E84}" type="slidenum">
              <a:rPr lang="en-US" sz="120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hangingPunct="1"/>
              <a:t>15</a:t>
            </a:fld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02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0386" y="685801"/>
            <a:ext cx="4577229" cy="3428999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440" tIns="45720" rIns="91440" bIns="45720">
            <a:normAutofit/>
          </a:bodyPr>
          <a:lstStyle/>
          <a:p>
            <a:pPr defTabSz="914400" eaLnBrk="1" hangingPunct="1">
              <a:lnSpc>
                <a:spcPct val="90000"/>
              </a:lnSpc>
              <a:defRPr/>
            </a:pPr>
            <a:endParaRPr lang="en-US" sz="1400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1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799" y="4337006"/>
            <a:ext cx="5033697" cy="4116398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37C0C-24FE-4F48-AF6A-064D544E4F6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682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rebuchet MS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rebuchet MS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37C0C-24FE-4F48-AF6A-064D544E4F6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3415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rebuchet MS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rebuchet MS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37C0C-24FE-4F48-AF6A-064D544E4F6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9880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37C0C-24FE-4F48-AF6A-064D544E4F6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9179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37C0C-24FE-4F48-AF6A-064D544E4F6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873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1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799" y="4337006"/>
            <a:ext cx="5033697" cy="4116398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1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799" y="4337006"/>
            <a:ext cx="5033697" cy="4116398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54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799" y="4337006"/>
            <a:ext cx="5033697" cy="4116398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799" y="4337006"/>
            <a:ext cx="5033697" cy="4116398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799" y="4337006"/>
            <a:ext cx="5033697" cy="4116398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37C0C-24FE-4F48-AF6A-064D544E4F6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604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799" y="4337006"/>
            <a:ext cx="5033697" cy="4116398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799" y="4337006"/>
            <a:ext cx="5033697" cy="4116398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4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799" y="4337006"/>
            <a:ext cx="5033697" cy="4116398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52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799" y="4337006"/>
            <a:ext cx="5033697" cy="4116398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2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799" y="4337006"/>
            <a:ext cx="5033697" cy="4116398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37C0C-24FE-4F48-AF6A-064D544E4F6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62719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74829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2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799" y="4337006"/>
            <a:ext cx="5033697" cy="4116398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1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799" y="4337006"/>
            <a:ext cx="5033697" cy="4116398"/>
          </a:xfrm>
        </p:spPr>
        <p:txBody>
          <a:bodyPr/>
          <a:lstStyle/>
          <a:p>
            <a:r>
              <a:rPr lang="en-US" dirty="0" smtClean="0"/>
              <a:t>Note the extraordinary influence of C on today’s programming languages.</a:t>
            </a:r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37C0C-24FE-4F48-AF6A-064D544E4F6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949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37C0C-24FE-4F48-AF6A-064D544E4F6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29774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37C0C-24FE-4F48-AF6A-064D544E4F6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9598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37C0C-24FE-4F48-AF6A-064D544E4F6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55391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37C0C-24FE-4F48-AF6A-064D544E4F6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27002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37C0C-24FE-4F48-AF6A-064D544E4F6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8695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37C0C-24FE-4F48-AF6A-064D544E4F6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4688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770CB-CE96-41EB-AB9F-64DFC6663540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770CB-CE96-41EB-AB9F-64DFC6663540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37C0C-24FE-4F48-AF6A-064D544E4F68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19462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 txBox="1">
            <a:spLocks noGrp="1" noChangeArrowheads="1"/>
          </p:cNvSpPr>
          <p:nvPr/>
        </p:nvSpPr>
        <p:spPr bwMode="auto">
          <a:xfrm>
            <a:off x="3883900" y="8685202"/>
            <a:ext cx="297253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90487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90487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defTabSz="90487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defTabSz="90487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defTabSz="90487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r" eaLnBrk="1" hangingPunct="1"/>
            <a:fld id="{7AFFF017-881D-414A-B2E5-13CBBB5D1E84}" type="slidenum">
              <a:rPr lang="en-US" sz="120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hangingPunct="1"/>
              <a:t>49</a:t>
            </a:fld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02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0386" y="685801"/>
            <a:ext cx="4577229" cy="3428999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440" tIns="45720" rIns="91440" bIns="45720">
            <a:normAutofit/>
          </a:bodyPr>
          <a:lstStyle/>
          <a:p>
            <a:pPr defTabSz="914400" eaLnBrk="1" hangingPunct="1">
              <a:lnSpc>
                <a:spcPct val="90000"/>
              </a:lnSpc>
              <a:defRPr/>
            </a:pPr>
            <a:r>
              <a:rPr lang="en-US" sz="1400" dirty="0" smtClean="0">
                <a:cs typeface="+mn-cs"/>
              </a:rPr>
              <a:t>What will this slide look like in another 20 years?</a:t>
            </a:r>
          </a:p>
          <a:p>
            <a:pPr defTabSz="914400" eaLnBrk="1" hangingPunct="1">
              <a:lnSpc>
                <a:spcPct val="90000"/>
              </a:lnSpc>
              <a:defRPr/>
            </a:pPr>
            <a:endParaRPr lang="en-US" sz="1400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rebuchet MS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37C0C-24FE-4F48-AF6A-064D544E4F68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23441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Software with consciousness?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37C0C-24FE-4F48-AF6A-064D544E4F68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50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37C0C-24FE-4F48-AF6A-064D544E4F6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60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3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7" y="4343401"/>
            <a:ext cx="5487027" cy="4114800"/>
          </a:xfrm>
        </p:spPr>
        <p:txBody>
          <a:bodyPr/>
          <a:lstStyle/>
          <a:p>
            <a:pPr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3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7" y="4343401"/>
            <a:ext cx="5487027" cy="4114800"/>
          </a:xfrm>
        </p:spPr>
        <p:txBody>
          <a:bodyPr/>
          <a:lstStyle/>
          <a:p>
            <a:pPr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37C0C-24FE-4F48-AF6A-064D544E4F6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23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Al Aho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939A-FF13-CB46-BE97-E363E3FFA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86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Al Aho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939A-FF13-CB46-BE97-E363E3FFA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248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0152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6025"/>
            <a:ext cx="4067175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4375" y="1216025"/>
            <a:ext cx="4068763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70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vert="horz" wrap="none" lIns="91440" tIns="45720" rIns="91440" bIns="45720" rtlCol="0" anchor="ctr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Al Aho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2939A-FF13-CB46-BE97-E363E3FFA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358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3200" b="1" i="0" kern="1200">
          <a:solidFill>
            <a:srgbClr val="0000FF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ho@cs.columbia.edu" TargetMode="External"/><Relationship Id="rId4" Type="http://schemas.openxmlformats.org/officeDocument/2006/relationships/image" Target="../media/image1.png"/><Relationship Id="rId5" Type="http://schemas.openxmlformats.org/officeDocument/2006/relationships/hyperlink" Target="http://www.cs.columbia.edu/" TargetMode="External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99-bottles-of-beer.net/" TargetMode="External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2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7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png"/><Relationship Id="rId5" Type="http://schemas.openxmlformats.org/officeDocument/2006/relationships/image" Target="../media/image31.gif"/><Relationship Id="rId6" Type="http://schemas.openxmlformats.org/officeDocument/2006/relationships/image" Target="../media/image32.gif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microsoft.com/office/2007/relationships/hdphoto" Target="../media/hdphoto1.wdp"/><Relationship Id="rId5" Type="http://schemas.openxmlformats.org/officeDocument/2006/relationships/image" Target="../media/image40.png"/><Relationship Id="rId6" Type="http://schemas.microsoft.com/office/2007/relationships/hdphoto" Target="../media/hdphoto2.wdp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1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74673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1F497D"/>
                </a:solidFill>
                <a:latin typeface="Comic Sans MS"/>
                <a:cs typeface="Comic Sans MS"/>
              </a:rPr>
              <a:t>Bell Labs Role in</a:t>
            </a:r>
            <a:br>
              <a:rPr lang="en-US" dirty="0" smtClean="0">
                <a:solidFill>
                  <a:srgbClr val="1F497D"/>
                </a:solidFill>
                <a:latin typeface="Comic Sans MS"/>
                <a:cs typeface="Comic Sans MS"/>
              </a:rPr>
            </a:br>
            <a:r>
              <a:rPr lang="en-US" dirty="0">
                <a:solidFill>
                  <a:srgbClr val="1F497D"/>
                </a:solidFill>
                <a:latin typeface="Comic Sans MS"/>
                <a:cs typeface="Comic Sans MS"/>
              </a:rPr>
              <a:t>P</a:t>
            </a:r>
            <a:r>
              <a:rPr lang="en-US" b="1" dirty="0" smtClean="0">
                <a:solidFill>
                  <a:srgbClr val="1F497D"/>
                </a:solidFill>
                <a:latin typeface="Comic Sans MS"/>
                <a:cs typeface="Comic Sans MS"/>
              </a:rPr>
              <a:t>rogramming Languages</a:t>
            </a:r>
            <a:br>
              <a:rPr lang="en-US" b="1" dirty="0" smtClean="0">
                <a:solidFill>
                  <a:srgbClr val="1F497D"/>
                </a:solidFill>
                <a:latin typeface="Comic Sans MS"/>
                <a:cs typeface="Comic Sans MS"/>
              </a:rPr>
            </a:br>
            <a:r>
              <a:rPr lang="en-US" b="1" dirty="0" smtClean="0">
                <a:solidFill>
                  <a:srgbClr val="1F497D"/>
                </a:solidFill>
                <a:latin typeface="Comic Sans MS"/>
                <a:cs typeface="Comic Sans MS"/>
              </a:rPr>
              <a:t> and </a:t>
            </a:r>
            <a:r>
              <a:rPr lang="en-US" dirty="0" smtClean="0">
                <a:solidFill>
                  <a:srgbClr val="1F497D"/>
                </a:solidFill>
                <a:latin typeface="Comic Sans MS"/>
                <a:cs typeface="Comic Sans MS"/>
              </a:rPr>
              <a:t>Algorithms</a:t>
            </a:r>
            <a:endParaRPr lang="en-US" b="1" dirty="0">
              <a:solidFill>
                <a:srgbClr val="1F497D"/>
              </a:solidFill>
              <a:latin typeface="Comic Sans MS"/>
              <a:cs typeface="Comic Sans M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05497" y="5822193"/>
            <a:ext cx="2886103" cy="836223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Simons Foundation</a:t>
            </a:r>
          </a:p>
          <a:p>
            <a:r>
              <a:rPr lang="en-US" sz="20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May 6, 2015</a:t>
            </a:r>
            <a:endParaRPr lang="en-US" sz="2000" b="1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7651" y="110318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44513" y="850900"/>
            <a:ext cx="8393112" cy="1358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3000"/>
              </a:lnSpc>
            </a:pPr>
            <a:r>
              <a:rPr lang="en-US" sz="28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Al Aho</a:t>
            </a:r>
          </a:p>
          <a:p>
            <a:pPr algn="l">
              <a:lnSpc>
                <a:spcPct val="83000"/>
              </a:lnSpc>
            </a:pPr>
            <a:r>
              <a:rPr lang="en-US" sz="2800" b="1" dirty="0" smtClean="0">
                <a:solidFill>
                  <a:srgbClr val="1F497D"/>
                </a:solidFill>
                <a:latin typeface="Comic Sans MS"/>
                <a:cs typeface="Comic Sans MS"/>
                <a:hlinkClick r:id="rId3"/>
              </a:rPr>
              <a:t>aho@cs.columbia.edu</a:t>
            </a:r>
            <a:endParaRPr lang="en-US" sz="2800" b="1" dirty="0" smtClean="0">
              <a:solidFill>
                <a:srgbClr val="1F497D"/>
              </a:solidFill>
              <a:latin typeface="Comic Sans MS"/>
              <a:cs typeface="Comic Sans MS"/>
            </a:endParaRPr>
          </a:p>
          <a:p>
            <a:pPr algn="l">
              <a:lnSpc>
                <a:spcPct val="83000"/>
              </a:lnSpc>
            </a:pPr>
            <a:endParaRPr lang="en-US" i="1" dirty="0">
              <a:solidFill>
                <a:schemeClr val="tx2"/>
              </a:solidFill>
              <a:latin typeface="Comic Sans MS"/>
              <a:cs typeface="Comic Sans MS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25" y="6096831"/>
            <a:ext cx="488009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" name="Picture 11" descr="cscutitle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317" y="5822193"/>
            <a:ext cx="2393695" cy="92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77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1F497D"/>
                </a:solidFill>
                <a:latin typeface="Comic Sans MS"/>
                <a:cs typeface="Comic Sans MS"/>
              </a:rPr>
              <a:t>Quantum Order Finding</a:t>
            </a:r>
          </a:p>
        </p:txBody>
      </p:sp>
      <p:sp>
        <p:nvSpPr>
          <p:cNvPr id="94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dirty="0" smtClean="0">
                <a:cs typeface="+mn-cs"/>
              </a:rPr>
              <a:t>  </a:t>
            </a:r>
            <a:r>
              <a:rPr lang="en-US" sz="2400" b="1" dirty="0" smtClean="0">
                <a:latin typeface="Comic Sans MS"/>
                <a:cs typeface="Comic Sans MS"/>
              </a:rPr>
              <a:t>Order finding for an integer </a:t>
            </a:r>
            <a:r>
              <a:rPr lang="en-US" sz="2400" b="1" i="1" dirty="0">
                <a:solidFill>
                  <a:srgbClr val="1F497D"/>
                </a:solidFill>
              </a:rPr>
              <a:t>N</a:t>
            </a:r>
            <a:r>
              <a:rPr lang="en-US" sz="2400" b="1" dirty="0" smtClean="0">
                <a:latin typeface="Comic Sans MS"/>
                <a:cs typeface="Comic Sans MS"/>
              </a:rPr>
              <a:t> can be done with a quantum circuit containing</a:t>
            </a:r>
          </a:p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US" sz="2400" b="1" i="1" dirty="0" smtClean="0">
                <a:solidFill>
                  <a:srgbClr val="0000FF"/>
                </a:solidFill>
                <a:cs typeface="+mn-cs"/>
              </a:rPr>
              <a:t>O</a:t>
            </a:r>
            <a:r>
              <a:rPr lang="en-US" sz="2400" b="1" dirty="0" smtClean="0">
                <a:solidFill>
                  <a:srgbClr val="0000FF"/>
                </a:solidFill>
                <a:cs typeface="+mn-cs"/>
              </a:rPr>
              <a:t>((log </a:t>
            </a:r>
            <a:r>
              <a:rPr lang="en-US" sz="2400" b="1" i="1" dirty="0" smtClean="0">
                <a:solidFill>
                  <a:srgbClr val="0000FF"/>
                </a:solidFill>
                <a:cs typeface="+mn-cs"/>
              </a:rPr>
              <a:t>N</a:t>
            </a:r>
            <a:r>
              <a:rPr lang="en-US" sz="2400" b="1" dirty="0" smtClean="0">
                <a:solidFill>
                  <a:srgbClr val="0000FF"/>
                </a:solidFill>
                <a:cs typeface="+mn-cs"/>
              </a:rPr>
              <a:t>)</a:t>
            </a:r>
            <a:r>
              <a:rPr lang="en-US" sz="2400" b="1" baseline="30000" dirty="0" smtClean="0">
                <a:solidFill>
                  <a:srgbClr val="0000FF"/>
                </a:solidFill>
                <a:cs typeface="+mn-cs"/>
              </a:rPr>
              <a:t>2 </a:t>
            </a:r>
            <a:r>
              <a:rPr lang="en-US" sz="2400" b="1" dirty="0" smtClean="0">
                <a:solidFill>
                  <a:srgbClr val="0000FF"/>
                </a:solidFill>
                <a:cs typeface="+mn-cs"/>
              </a:rPr>
              <a:t>log log (</a:t>
            </a:r>
            <a:r>
              <a:rPr lang="en-US" sz="2400" b="1" i="1" dirty="0" smtClean="0">
                <a:solidFill>
                  <a:srgbClr val="0000FF"/>
                </a:solidFill>
                <a:cs typeface="+mn-cs"/>
              </a:rPr>
              <a:t>N</a:t>
            </a:r>
            <a:r>
              <a:rPr lang="en-US" sz="2400" b="1" dirty="0" smtClean="0">
                <a:solidFill>
                  <a:srgbClr val="0000FF"/>
                </a:solidFill>
                <a:cs typeface="+mn-cs"/>
              </a:rPr>
              <a:t>) log log log (</a:t>
            </a:r>
            <a:r>
              <a:rPr lang="en-US" sz="2400" b="1" i="1" dirty="0" smtClean="0">
                <a:solidFill>
                  <a:srgbClr val="0000FF"/>
                </a:solidFill>
                <a:cs typeface="+mn-cs"/>
              </a:rPr>
              <a:t>N</a:t>
            </a:r>
            <a:r>
              <a:rPr lang="en-US" sz="2400" b="1" dirty="0" smtClean="0">
                <a:solidFill>
                  <a:srgbClr val="0000FF"/>
                </a:solidFill>
                <a:cs typeface="+mn-cs"/>
              </a:rPr>
              <a:t>))</a:t>
            </a:r>
          </a:p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sz="2400" b="1" dirty="0" smtClean="0">
                <a:cs typeface="+mn-cs"/>
              </a:rPr>
              <a:t>   </a:t>
            </a:r>
            <a:r>
              <a:rPr lang="en-US" sz="2400" b="1" dirty="0" smtClean="0">
                <a:latin typeface="Comic Sans MS"/>
                <a:cs typeface="Comic Sans MS"/>
              </a:rPr>
              <a:t> elementary quantum gates.</a:t>
            </a:r>
          </a:p>
          <a:p>
            <a:pPr>
              <a:spcBef>
                <a:spcPct val="50000"/>
              </a:spcBef>
              <a:buFontTx/>
              <a:buNone/>
              <a:defRPr/>
            </a:pPr>
            <a:endParaRPr lang="en-US" sz="2400" b="1" dirty="0" smtClean="0">
              <a:cs typeface="+mn-cs"/>
            </a:endParaRPr>
          </a:p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sz="2400" b="1" dirty="0" smtClean="0">
                <a:cs typeface="+mn-cs"/>
              </a:rPr>
              <a:t>  </a:t>
            </a:r>
            <a:r>
              <a:rPr lang="en-US" sz="2400" b="1" dirty="0" smtClean="0">
                <a:latin typeface="Comic Sans MS"/>
                <a:cs typeface="Comic Sans MS"/>
              </a:rPr>
              <a:t>Best known classical algorithm requires</a:t>
            </a:r>
          </a:p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US" sz="2400" b="1" dirty="0" err="1" smtClean="0">
                <a:solidFill>
                  <a:srgbClr val="0000FF"/>
                </a:solidFill>
                <a:cs typeface="+mn-cs"/>
              </a:rPr>
              <a:t>exp</a:t>
            </a:r>
            <a:r>
              <a:rPr lang="en-US" sz="2400" b="1" dirty="0" smtClean="0">
                <a:solidFill>
                  <a:srgbClr val="0000FF"/>
                </a:solidFill>
                <a:cs typeface="+mn-cs"/>
              </a:rPr>
              <a:t>(</a:t>
            </a:r>
            <a:r>
              <a:rPr lang="en-US" sz="2400" b="1" i="1" dirty="0" smtClean="0">
                <a:solidFill>
                  <a:srgbClr val="0000FF"/>
                </a:solidFill>
                <a:cs typeface="+mn-cs"/>
              </a:rPr>
              <a:t>O</a:t>
            </a:r>
            <a:r>
              <a:rPr lang="en-US" sz="2400" b="1" dirty="0" smtClean="0">
                <a:solidFill>
                  <a:srgbClr val="0000FF"/>
                </a:solidFill>
                <a:cs typeface="+mn-cs"/>
              </a:rPr>
              <a:t>((log </a:t>
            </a:r>
            <a:r>
              <a:rPr lang="en-US" sz="2400" b="1" i="1" dirty="0" smtClean="0">
                <a:solidFill>
                  <a:srgbClr val="0000FF"/>
                </a:solidFill>
                <a:cs typeface="+mn-cs"/>
              </a:rPr>
              <a:t>N</a:t>
            </a:r>
            <a:r>
              <a:rPr lang="en-US" sz="2400" b="1" dirty="0" smtClean="0">
                <a:solidFill>
                  <a:srgbClr val="0000FF"/>
                </a:solidFill>
                <a:cs typeface="+mn-cs"/>
              </a:rPr>
              <a:t>)</a:t>
            </a:r>
            <a:r>
              <a:rPr lang="en-US" sz="2400" b="1" baseline="30000" dirty="0" smtClean="0">
                <a:solidFill>
                  <a:srgbClr val="0000FF"/>
                </a:solidFill>
                <a:cs typeface="+mn-cs"/>
              </a:rPr>
              <a:t>1/3</a:t>
            </a:r>
            <a:r>
              <a:rPr lang="en-US" sz="2400" b="1" dirty="0" smtClean="0">
                <a:solidFill>
                  <a:srgbClr val="0000FF"/>
                </a:solidFill>
                <a:cs typeface="+mn-cs"/>
              </a:rPr>
              <a:t> (log log </a:t>
            </a:r>
            <a:r>
              <a:rPr lang="en-US" sz="2400" b="1" i="1" dirty="0" smtClean="0">
                <a:solidFill>
                  <a:srgbClr val="0000FF"/>
                </a:solidFill>
                <a:cs typeface="+mn-cs"/>
              </a:rPr>
              <a:t>N</a:t>
            </a:r>
            <a:r>
              <a:rPr lang="en-US" sz="2400" b="1" dirty="0" smtClean="0">
                <a:solidFill>
                  <a:srgbClr val="0000FF"/>
                </a:solidFill>
                <a:cs typeface="+mn-cs"/>
              </a:rPr>
              <a:t>)</a:t>
            </a:r>
            <a:r>
              <a:rPr lang="en-US" sz="2400" b="1" baseline="30000" dirty="0">
                <a:solidFill>
                  <a:srgbClr val="0000FF"/>
                </a:solidFill>
              </a:rPr>
              <a:t>2</a:t>
            </a:r>
            <a:r>
              <a:rPr lang="en-US" sz="2400" b="1" baseline="30000" dirty="0" smtClean="0">
                <a:solidFill>
                  <a:srgbClr val="0000FF"/>
                </a:solidFill>
                <a:cs typeface="+mn-cs"/>
              </a:rPr>
              <a:t>/</a:t>
            </a:r>
            <a:r>
              <a:rPr lang="en-US" sz="2400" b="1" baseline="30000" dirty="0">
                <a:solidFill>
                  <a:srgbClr val="0000FF"/>
                </a:solidFill>
              </a:rPr>
              <a:t>3</a:t>
            </a:r>
            <a:r>
              <a:rPr lang="en-US" sz="2400" b="1" dirty="0" smtClean="0">
                <a:solidFill>
                  <a:srgbClr val="0000FF"/>
                </a:solidFill>
                <a:cs typeface="+mn-cs"/>
              </a:rPr>
              <a:t> ))</a:t>
            </a:r>
          </a:p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sz="2400" b="1" dirty="0" smtClean="0">
                <a:cs typeface="+mn-cs"/>
              </a:rPr>
              <a:t>    </a:t>
            </a:r>
            <a:r>
              <a:rPr lang="en-US" sz="2400" b="1" dirty="0" smtClean="0">
                <a:latin typeface="Comic Sans MS"/>
                <a:cs typeface="Comic Sans MS"/>
              </a:rPr>
              <a:t>time on a classical computer.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Al Aho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939A-FF13-CB46-BE97-E363E3FFAEEB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latin typeface="Comic Sans MS"/>
                <a:cs typeface="Comic Sans MS"/>
              </a:rPr>
              <a:t>Some Other </a:t>
            </a:r>
            <a:r>
              <a:rPr lang="en-US" dirty="0">
                <a:solidFill>
                  <a:schemeClr val="tx2"/>
                </a:solidFill>
                <a:latin typeface="Comic Sans MS"/>
                <a:cs typeface="Comic Sans MS"/>
              </a:rPr>
              <a:t>N</a:t>
            </a:r>
            <a:r>
              <a:rPr lang="en-US" dirty="0" smtClean="0">
                <a:solidFill>
                  <a:schemeClr val="tx2"/>
                </a:solidFill>
                <a:latin typeface="Comic Sans MS"/>
                <a:cs typeface="Comic Sans MS"/>
              </a:rPr>
              <a:t>otable Bell Labs Algorithms</a:t>
            </a:r>
            <a:endParaRPr lang="en-US" dirty="0">
              <a:solidFill>
                <a:schemeClr val="tx2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charset="2"/>
              <a:buChar char="Ø"/>
            </a:pPr>
            <a:r>
              <a:rPr lang="en-US" sz="2400" b="1" dirty="0" smtClean="0">
                <a:latin typeface="Comic Sans MS"/>
                <a:cs typeface="Comic Sans MS"/>
              </a:rPr>
              <a:t>Aho-</a:t>
            </a:r>
            <a:r>
              <a:rPr lang="en-US" sz="2400" b="1" dirty="0" err="1" smtClean="0">
                <a:latin typeface="Comic Sans MS"/>
                <a:cs typeface="Comic Sans MS"/>
              </a:rPr>
              <a:t>Corasick</a:t>
            </a:r>
            <a:r>
              <a:rPr lang="en-US" sz="2400" b="1" dirty="0" smtClean="0">
                <a:latin typeface="Comic Sans MS"/>
                <a:cs typeface="Comic Sans MS"/>
              </a:rPr>
              <a:t>: </a:t>
            </a:r>
            <a:r>
              <a:rPr lang="en-US" sz="2400" dirty="0" smtClean="0">
                <a:solidFill>
                  <a:schemeClr val="tx2"/>
                </a:solidFill>
                <a:latin typeface="Comic Sans MS"/>
                <a:cs typeface="Comic Sans MS"/>
              </a:rPr>
              <a:t>multiple keyword </a:t>
            </a:r>
            <a:r>
              <a:rPr lang="en-US" sz="2400" dirty="0" smtClean="0">
                <a:solidFill>
                  <a:srgbClr val="1F497D"/>
                </a:solidFill>
                <a:latin typeface="Comic Sans MS"/>
                <a:cs typeface="Comic Sans MS"/>
              </a:rPr>
              <a:t>string matching</a:t>
            </a:r>
          </a:p>
          <a:p>
            <a:pPr>
              <a:buFont typeface="Wingdings" charset="2"/>
              <a:buChar char="Ø"/>
            </a:pPr>
            <a:r>
              <a:rPr lang="en-US" sz="2400" b="1" smtClean="0">
                <a:latin typeface="Comic Sans MS"/>
                <a:cs typeface="Comic Sans MS"/>
              </a:rPr>
              <a:t>Foschini: </a:t>
            </a:r>
            <a:r>
              <a:rPr lang="en-US" sz="2400" smtClean="0">
                <a:solidFill>
                  <a:srgbClr val="1F497D"/>
                </a:solidFill>
                <a:latin typeface="Comic Sans MS"/>
                <a:cs typeface="Comic Sans MS"/>
              </a:rPr>
              <a:t>V-BLAST </a:t>
            </a:r>
            <a:r>
              <a:rPr lang="en-US" sz="2400" dirty="0" smtClean="0">
                <a:solidFill>
                  <a:srgbClr val="1F497D"/>
                </a:solidFill>
                <a:latin typeface="Comic Sans MS"/>
                <a:cs typeface="Comic Sans MS"/>
              </a:rPr>
              <a:t>MIMO signal detection</a:t>
            </a:r>
          </a:p>
          <a:p>
            <a:pPr>
              <a:buFont typeface="Wingdings" charset="2"/>
              <a:buChar char="Ø"/>
            </a:pPr>
            <a:r>
              <a:rPr lang="en-US" sz="2400" b="1" dirty="0" err="1" smtClean="0">
                <a:latin typeface="Comic Sans MS"/>
                <a:cs typeface="Comic Sans MS"/>
              </a:rPr>
              <a:t>Garey</a:t>
            </a:r>
            <a:r>
              <a:rPr lang="en-US" sz="2400" b="1" dirty="0" smtClean="0">
                <a:latin typeface="Comic Sans MS"/>
                <a:cs typeface="Comic Sans MS"/>
              </a:rPr>
              <a:t>, Graham, Johnson: </a:t>
            </a:r>
            <a:r>
              <a:rPr lang="en-US" sz="2400" dirty="0" smtClean="0">
                <a:solidFill>
                  <a:schemeClr val="tx2"/>
                </a:solidFill>
                <a:latin typeface="Comic Sans MS"/>
                <a:cs typeface="Comic Sans MS"/>
              </a:rPr>
              <a:t>approximation algorithms</a:t>
            </a:r>
          </a:p>
          <a:p>
            <a:pPr>
              <a:buFont typeface="Wingdings" charset="2"/>
              <a:buChar char="Ø"/>
            </a:pPr>
            <a:r>
              <a:rPr lang="en-US" sz="2400" b="1" dirty="0" smtClean="0">
                <a:latin typeface="Comic Sans MS"/>
                <a:cs typeface="Comic Sans MS"/>
              </a:rPr>
              <a:t>Grover: </a:t>
            </a:r>
            <a:r>
              <a:rPr lang="en-US" sz="2400" dirty="0" smtClean="0">
                <a:solidFill>
                  <a:srgbClr val="1F497D"/>
                </a:solidFill>
                <a:latin typeface="Comic Sans MS"/>
                <a:cs typeface="Comic Sans MS"/>
              </a:rPr>
              <a:t>quantum search</a:t>
            </a:r>
          </a:p>
          <a:p>
            <a:pPr>
              <a:buFont typeface="Wingdings" charset="2"/>
              <a:buChar char="Ø"/>
            </a:pPr>
            <a:r>
              <a:rPr lang="en-US" sz="2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Hamming: </a:t>
            </a:r>
            <a:r>
              <a:rPr lang="en-US" sz="2400" dirty="0" smtClean="0">
                <a:solidFill>
                  <a:schemeClr val="tx2"/>
                </a:solidFill>
                <a:latin typeface="Comic Sans MS"/>
                <a:cs typeface="Comic Sans MS"/>
              </a:rPr>
              <a:t>error detecting and correcting codes</a:t>
            </a:r>
            <a:endParaRPr lang="en-US" sz="2400" dirty="0" smtClean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>
              <a:buFont typeface="Wingdings" charset="2"/>
              <a:buChar char="Ø"/>
            </a:pPr>
            <a:r>
              <a:rPr lang="en-US" sz="2400" b="1" dirty="0" smtClean="0">
                <a:latin typeface="Comic Sans MS"/>
                <a:cs typeface="Comic Sans MS"/>
              </a:rPr>
              <a:t>Johnson: </a:t>
            </a:r>
            <a:r>
              <a:rPr lang="en-US" sz="2400" dirty="0" smtClean="0">
                <a:solidFill>
                  <a:srgbClr val="1F497D"/>
                </a:solidFill>
                <a:latin typeface="Comic Sans MS"/>
                <a:cs typeface="Comic Sans MS"/>
              </a:rPr>
              <a:t>shortest paths</a:t>
            </a:r>
          </a:p>
          <a:p>
            <a:pPr>
              <a:buFont typeface="Wingdings" charset="2"/>
              <a:buChar char="Ø"/>
            </a:pPr>
            <a:r>
              <a:rPr lang="en-US" sz="2400" b="1" dirty="0" smtClean="0">
                <a:latin typeface="Comic Sans MS"/>
                <a:cs typeface="Comic Sans MS"/>
              </a:rPr>
              <a:t>Kernighan-Lin: </a:t>
            </a:r>
            <a:r>
              <a:rPr lang="en-US" sz="2400" dirty="0" smtClean="0">
                <a:solidFill>
                  <a:srgbClr val="1F497D"/>
                </a:solidFill>
                <a:latin typeface="Comic Sans MS"/>
                <a:cs typeface="Comic Sans MS"/>
              </a:rPr>
              <a:t>graph partitioning heuristic</a:t>
            </a:r>
          </a:p>
          <a:p>
            <a:pPr>
              <a:buFont typeface="Wingdings" charset="2"/>
              <a:buChar char="Ø"/>
            </a:pPr>
            <a:r>
              <a:rPr lang="en-US" sz="2400" b="1" dirty="0" err="1" smtClean="0">
                <a:latin typeface="Comic Sans MS"/>
                <a:cs typeface="Comic Sans MS"/>
              </a:rPr>
              <a:t>Kruskal</a:t>
            </a:r>
            <a:r>
              <a:rPr lang="en-US" sz="2400" b="1" dirty="0" smtClean="0">
                <a:latin typeface="Comic Sans MS"/>
                <a:cs typeface="Comic Sans MS"/>
              </a:rPr>
              <a:t>: </a:t>
            </a:r>
            <a:r>
              <a:rPr lang="en-US" sz="2400" dirty="0" smtClean="0">
                <a:solidFill>
                  <a:srgbClr val="1F497D"/>
                </a:solidFill>
                <a:latin typeface="Comic Sans MS"/>
                <a:cs typeface="Comic Sans MS"/>
              </a:rPr>
              <a:t>spanning tree</a:t>
            </a:r>
          </a:p>
          <a:p>
            <a:pPr>
              <a:buFont typeface="Wingdings" charset="2"/>
              <a:buChar char="Ø"/>
            </a:pPr>
            <a:r>
              <a:rPr lang="en-US" sz="2400" b="1" dirty="0" smtClean="0">
                <a:latin typeface="Comic Sans MS"/>
                <a:cs typeface="Comic Sans MS"/>
              </a:rPr>
              <a:t>Lin-Kernighan: </a:t>
            </a:r>
            <a:r>
              <a:rPr lang="en-US" sz="2400" dirty="0" smtClean="0">
                <a:solidFill>
                  <a:srgbClr val="1F497D"/>
                </a:solidFill>
                <a:latin typeface="Comic Sans MS"/>
                <a:cs typeface="Comic Sans MS"/>
              </a:rPr>
              <a:t>traveling salesman heuristic</a:t>
            </a:r>
          </a:p>
          <a:p>
            <a:pPr>
              <a:buFont typeface="Wingdings" charset="2"/>
              <a:buChar char="Ø"/>
            </a:pPr>
            <a:r>
              <a:rPr lang="en-US" sz="2400" b="1" dirty="0" smtClean="0">
                <a:latin typeface="Comic Sans MS"/>
                <a:cs typeface="Comic Sans MS"/>
              </a:rPr>
              <a:t>Prim: </a:t>
            </a:r>
            <a:r>
              <a:rPr lang="en-US" sz="2400" dirty="0" smtClean="0">
                <a:solidFill>
                  <a:srgbClr val="1F497D"/>
                </a:solidFill>
                <a:latin typeface="Comic Sans MS"/>
                <a:cs typeface="Comic Sans MS"/>
              </a:rPr>
              <a:t>spanning tree</a:t>
            </a:r>
          </a:p>
          <a:p>
            <a:pPr>
              <a:buFont typeface="Wingdings" charset="2"/>
              <a:buChar char="Ø"/>
            </a:pPr>
            <a:r>
              <a:rPr lang="en-US" sz="2400" b="1" dirty="0" err="1" smtClean="0">
                <a:latin typeface="Comic Sans MS"/>
                <a:cs typeface="Comic Sans MS"/>
              </a:rPr>
              <a:t>Sethi</a:t>
            </a:r>
            <a:r>
              <a:rPr lang="en-US" sz="2400" b="1" dirty="0" smtClean="0">
                <a:latin typeface="Comic Sans MS"/>
                <a:cs typeface="Comic Sans MS"/>
              </a:rPr>
              <a:t>-Ullman: </a:t>
            </a:r>
            <a:r>
              <a:rPr lang="en-US" sz="2400" dirty="0" smtClean="0">
                <a:solidFill>
                  <a:srgbClr val="1F497D"/>
                </a:solidFill>
                <a:latin typeface="Comic Sans MS"/>
                <a:cs typeface="Comic Sans MS"/>
              </a:rPr>
              <a:t>optimal code generation</a:t>
            </a:r>
          </a:p>
          <a:p>
            <a:pPr>
              <a:buFont typeface="Wingdings" charset="2"/>
              <a:buChar char="Ø"/>
            </a:pPr>
            <a:r>
              <a:rPr lang="en-US" sz="2400" dirty="0" smtClean="0">
                <a:latin typeface="Comic Sans MS"/>
                <a:cs typeface="Comic Sans MS"/>
              </a:rPr>
              <a:t>Th</a:t>
            </a:r>
            <a:r>
              <a:rPr lang="en-US" sz="2400" b="1" dirty="0" smtClean="0">
                <a:latin typeface="Comic Sans MS"/>
                <a:cs typeface="Comic Sans MS"/>
              </a:rPr>
              <a:t>ompson: </a:t>
            </a:r>
            <a:r>
              <a:rPr lang="en-US" sz="2400" dirty="0" smtClean="0">
                <a:solidFill>
                  <a:srgbClr val="1F497D"/>
                </a:solidFill>
                <a:latin typeface="Comic Sans MS"/>
                <a:cs typeface="Comic Sans MS"/>
              </a:rPr>
              <a:t>regular expression matching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Al Aho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939A-FF13-CB46-BE97-E363E3FFAEE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693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2184" y="227014"/>
            <a:ext cx="8716596" cy="10572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rgbClr val="1F497D"/>
                </a:solidFill>
                <a:latin typeface="Comic Sans MS"/>
                <a:ea typeface="+mj-ea"/>
                <a:cs typeface="Comic Sans MS"/>
              </a:rPr>
              <a:t>Bell Labs Wrote Many of the Early</a:t>
            </a:r>
            <a:r>
              <a:rPr lang="en-US" dirty="0">
                <a:solidFill>
                  <a:srgbClr val="1F497D"/>
                </a:solidFill>
                <a:latin typeface="Comic Sans MS"/>
                <a:cs typeface="Comic Sans MS"/>
              </a:rPr>
              <a:t/>
            </a:r>
            <a:br>
              <a:rPr lang="en-US" dirty="0">
                <a:solidFill>
                  <a:srgbClr val="1F497D"/>
                </a:solidFill>
                <a:latin typeface="Comic Sans MS"/>
                <a:cs typeface="Comic Sans MS"/>
              </a:rPr>
            </a:br>
            <a:r>
              <a:rPr lang="en-US" dirty="0" smtClean="0">
                <a:solidFill>
                  <a:srgbClr val="1F497D"/>
                </a:solidFill>
                <a:latin typeface="Comic Sans MS"/>
                <a:ea typeface="+mj-ea"/>
                <a:cs typeface="Comic Sans MS"/>
              </a:rPr>
              <a:t>Influential </a:t>
            </a:r>
            <a:r>
              <a:rPr lang="en-US" dirty="0" smtClean="0">
                <a:solidFill>
                  <a:srgbClr val="1F497D"/>
                </a:solidFill>
                <a:latin typeface="Comic Sans MS"/>
                <a:cs typeface="Comic Sans MS"/>
              </a:rPr>
              <a:t>B</a:t>
            </a:r>
            <a:r>
              <a:rPr lang="en-US" dirty="0" smtClean="0">
                <a:solidFill>
                  <a:srgbClr val="1F497D"/>
                </a:solidFill>
                <a:latin typeface="Comic Sans MS"/>
                <a:ea typeface="+mj-ea"/>
                <a:cs typeface="Comic Sans MS"/>
              </a:rPr>
              <a:t>ooks</a:t>
            </a:r>
            <a:r>
              <a:rPr lang="en-US" dirty="0">
                <a:solidFill>
                  <a:srgbClr val="1F497D"/>
                </a:solidFill>
                <a:latin typeface="Comic Sans MS"/>
                <a:cs typeface="Comic Sans MS"/>
              </a:rPr>
              <a:t> </a:t>
            </a:r>
            <a:r>
              <a:rPr lang="en-US" smtClean="0">
                <a:solidFill>
                  <a:srgbClr val="1F497D"/>
                </a:solidFill>
                <a:latin typeface="Comic Sans MS"/>
                <a:cs typeface="Comic Sans MS"/>
              </a:rPr>
              <a:t>on Algorithms</a:t>
            </a:r>
            <a:endParaRPr lang="en-US" b="0" dirty="0">
              <a:solidFill>
                <a:srgbClr val="1F497D"/>
              </a:solidFill>
              <a:latin typeface="Comic Sans MS"/>
              <a:ea typeface="+mj-ea"/>
              <a:cs typeface="Comic Sans MS"/>
            </a:endParaRPr>
          </a:p>
        </p:txBody>
      </p:sp>
      <p:pic>
        <p:nvPicPr>
          <p:cNvPr id="13315" name="Picture 12" descr="garey-johns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009" y="1350077"/>
            <a:ext cx="2549325" cy="3662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72185" y="5303306"/>
            <a:ext cx="4265694" cy="1296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45720" tIns="0" rIns="0" bIns="0"/>
          <a:lstStyle/>
          <a:p>
            <a:pPr marL="171450" indent="-171450" algn="ctr">
              <a:spcBef>
                <a:spcPct val="20000"/>
              </a:spcBef>
              <a:spcAft>
                <a:spcPct val="30000"/>
              </a:spcAft>
              <a:buClr>
                <a:srgbClr val="404040"/>
              </a:buClr>
              <a:buFont typeface="Arial" pitchFamily="34" charset="0"/>
              <a:buNone/>
              <a:defRPr/>
            </a:pPr>
            <a:r>
              <a:rPr lang="en-US" sz="2000" b="1" kern="0" dirty="0" smtClean="0">
                <a:solidFill>
                  <a:srgbClr val="404040"/>
                </a:solidFill>
                <a:latin typeface="Comic Sans MS"/>
                <a:cs typeface="Comic Sans MS"/>
              </a:rPr>
              <a:t>Aho, </a:t>
            </a:r>
            <a:r>
              <a:rPr lang="en-US" sz="2000" b="1" kern="0" dirty="0" err="1" smtClean="0">
                <a:solidFill>
                  <a:srgbClr val="404040"/>
                </a:solidFill>
                <a:latin typeface="Comic Sans MS"/>
                <a:cs typeface="Comic Sans MS"/>
              </a:rPr>
              <a:t>Hopcroft</a:t>
            </a:r>
            <a:r>
              <a:rPr lang="en-US" sz="2000" b="1" kern="0" dirty="0" smtClean="0">
                <a:solidFill>
                  <a:srgbClr val="404040"/>
                </a:solidFill>
                <a:latin typeface="Comic Sans MS"/>
                <a:cs typeface="Comic Sans MS"/>
              </a:rPr>
              <a:t> and Ullman (1974)</a:t>
            </a:r>
          </a:p>
          <a:p>
            <a:pPr marL="171450" indent="-171450" algn="ctr">
              <a:spcBef>
                <a:spcPct val="20000"/>
              </a:spcBef>
              <a:spcAft>
                <a:spcPct val="30000"/>
              </a:spcAft>
              <a:buClr>
                <a:srgbClr val="404040"/>
              </a:buClr>
              <a:buFont typeface="Arial" pitchFamily="34" charset="0"/>
              <a:buNone/>
              <a:defRPr/>
            </a:pPr>
            <a:r>
              <a:rPr lang="en-US" sz="2000" b="1" kern="0" dirty="0" smtClean="0">
                <a:solidFill>
                  <a:srgbClr val="1F497D"/>
                </a:solidFill>
                <a:latin typeface="Comic Sans MS"/>
                <a:cs typeface="Comic Sans MS"/>
              </a:rPr>
              <a:t>Techniques for designing efficient algorithms</a:t>
            </a:r>
            <a:endParaRPr lang="en-US" sz="2000" kern="0" dirty="0">
              <a:solidFill>
                <a:srgbClr val="1F497D"/>
              </a:solidFill>
              <a:latin typeface="Comic Sans MS"/>
              <a:cs typeface="Comic Sans MS"/>
            </a:endParaRPr>
          </a:p>
        </p:txBody>
      </p:sp>
      <p:pic>
        <p:nvPicPr>
          <p:cNvPr id="13319" name="Picture 6" descr="aho-computer-algorithm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71" y="1350077"/>
            <a:ext cx="2613948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189741" y="5303306"/>
            <a:ext cx="3510826" cy="1296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45720" tIns="0" rIns="0" bIns="0"/>
          <a:lstStyle/>
          <a:p>
            <a:pPr marL="171450" indent="-171450" algn="ctr">
              <a:spcBef>
                <a:spcPct val="20000"/>
              </a:spcBef>
              <a:spcAft>
                <a:spcPct val="30000"/>
              </a:spcAft>
              <a:buClr>
                <a:srgbClr val="404040"/>
              </a:buClr>
              <a:buFont typeface="Arial" pitchFamily="34" charset="0"/>
              <a:buNone/>
              <a:defRPr/>
            </a:pPr>
            <a:r>
              <a:rPr lang="en-US" sz="2000" b="1" kern="0" dirty="0" err="1" smtClean="0">
                <a:solidFill>
                  <a:srgbClr val="404040"/>
                </a:solidFill>
                <a:latin typeface="Comic Sans MS"/>
                <a:ea typeface="+mn-ea"/>
                <a:cs typeface="Comic Sans MS"/>
              </a:rPr>
              <a:t>Garey</a:t>
            </a:r>
            <a:r>
              <a:rPr lang="en-US" sz="2000" b="1" kern="0" dirty="0" smtClean="0">
                <a:solidFill>
                  <a:srgbClr val="404040"/>
                </a:solidFill>
                <a:latin typeface="Comic Sans MS"/>
                <a:ea typeface="+mn-ea"/>
                <a:cs typeface="Comic Sans MS"/>
              </a:rPr>
              <a:t> and Johnson (1979) </a:t>
            </a:r>
          </a:p>
          <a:p>
            <a:pPr marL="171450" indent="-171450" algn="ctr">
              <a:spcBef>
                <a:spcPct val="20000"/>
              </a:spcBef>
              <a:spcAft>
                <a:spcPct val="30000"/>
              </a:spcAft>
              <a:buClr>
                <a:srgbClr val="404040"/>
              </a:buClr>
              <a:buFont typeface="Arial" pitchFamily="34" charset="0"/>
              <a:buNone/>
              <a:defRPr/>
            </a:pPr>
            <a:r>
              <a:rPr lang="en-US" sz="2000" b="1" kern="0" dirty="0" smtClean="0">
                <a:solidFill>
                  <a:srgbClr val="1F497D"/>
                </a:solidFill>
                <a:latin typeface="Comic Sans MS"/>
                <a:cs typeface="Comic Sans MS"/>
              </a:rPr>
              <a:t>A guide to</a:t>
            </a:r>
            <a:r>
              <a:rPr lang="en-US" sz="2000" b="1" kern="0" dirty="0" smtClean="0">
                <a:solidFill>
                  <a:srgbClr val="1F497D"/>
                </a:solidFill>
                <a:latin typeface="Comic Sans MS"/>
                <a:ea typeface="+mn-ea"/>
                <a:cs typeface="Comic Sans MS"/>
              </a:rPr>
              <a:t> NP-complete problems</a:t>
            </a:r>
            <a:endParaRPr lang="en-US" sz="2000" kern="0" dirty="0">
              <a:solidFill>
                <a:srgbClr val="1F497D"/>
              </a:solidFill>
              <a:latin typeface="Comic Sans MS"/>
              <a:ea typeface="+mn-ea"/>
              <a:cs typeface="Comic Sans M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latin typeface="Comic Sans MS"/>
                <a:cs typeface="Comic Sans MS"/>
              </a:rPr>
              <a:t>What is a Programming </a:t>
            </a:r>
            <a:r>
              <a:rPr lang="en-US" dirty="0">
                <a:solidFill>
                  <a:schemeClr val="tx2"/>
                </a:solidFill>
                <a:latin typeface="Comic Sans MS"/>
                <a:cs typeface="Comic Sans MS"/>
              </a:rPr>
              <a:t>L</a:t>
            </a:r>
            <a:r>
              <a:rPr lang="en-US" dirty="0" smtClean="0">
                <a:solidFill>
                  <a:schemeClr val="tx2"/>
                </a:solidFill>
                <a:latin typeface="Comic Sans MS"/>
                <a:cs typeface="Comic Sans MS"/>
              </a:rPr>
              <a:t>anguage?</a:t>
            </a:r>
            <a:endParaRPr lang="en-US" dirty="0">
              <a:solidFill>
                <a:schemeClr val="tx2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 smtClean="0">
              <a:solidFill>
                <a:schemeClr val="tx2"/>
              </a:solidFill>
              <a:latin typeface="Comic Sans MS"/>
              <a:cs typeface="Comic Sans MS"/>
            </a:endParaRPr>
          </a:p>
          <a:p>
            <a:pPr marL="457200" lvl="1" indent="0">
              <a:buNone/>
            </a:pPr>
            <a:endParaRPr lang="en-US" dirty="0">
              <a:solidFill>
                <a:schemeClr val="tx2"/>
              </a:solidFill>
              <a:latin typeface="Comic Sans MS"/>
              <a:cs typeface="Comic Sans MS"/>
            </a:endParaRPr>
          </a:p>
          <a:p>
            <a:pPr marL="457200" lvl="1" indent="0" algn="ctr">
              <a:buNone/>
            </a:pPr>
            <a:endParaRPr lang="en-US" dirty="0">
              <a:solidFill>
                <a:schemeClr val="tx2"/>
              </a:solidFill>
              <a:latin typeface="Comic Sans MS"/>
              <a:cs typeface="Comic Sans MS"/>
            </a:endParaRPr>
          </a:p>
          <a:p>
            <a:pPr marL="57150" indent="0" algn="ctr">
              <a:buNone/>
            </a:pPr>
            <a:r>
              <a:rPr lang="en-US" b="1" dirty="0" smtClean="0">
                <a:latin typeface="Comic Sans MS"/>
                <a:cs typeface="Comic Sans MS"/>
              </a:rPr>
              <a:t>A notation for describing algorithms to computers and people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Al Aho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939A-FF13-CB46-BE97-E363E3FFAEE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892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F497D"/>
                </a:solidFill>
                <a:latin typeface="Comic Sans MS"/>
                <a:cs typeface="Comic Sans MS"/>
              </a:rPr>
              <a:t>Programming Languages and Algorithms</a:t>
            </a:r>
            <a:endParaRPr lang="en-US" dirty="0">
              <a:solidFill>
                <a:srgbClr val="1F497D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 smtClean="0">
              <a:solidFill>
                <a:schemeClr val="tx2"/>
              </a:solidFill>
              <a:latin typeface="Comic Sans MS"/>
              <a:cs typeface="Comic Sans MS"/>
            </a:endParaRPr>
          </a:p>
          <a:p>
            <a:pPr marL="457200" lvl="1" indent="0">
              <a:buNone/>
            </a:pPr>
            <a:endParaRPr lang="en-US" dirty="0">
              <a:solidFill>
                <a:schemeClr val="tx2"/>
              </a:solidFill>
              <a:latin typeface="Comic Sans MS"/>
              <a:cs typeface="Comic Sans MS"/>
            </a:endParaRPr>
          </a:p>
          <a:p>
            <a:pPr marL="457200" lvl="1" indent="0">
              <a:buNone/>
            </a:pPr>
            <a:endParaRPr lang="en-US" dirty="0" smtClean="0">
              <a:solidFill>
                <a:schemeClr val="tx2"/>
              </a:solidFill>
              <a:latin typeface="Comic Sans MS"/>
              <a:cs typeface="Comic Sans MS"/>
            </a:endParaRPr>
          </a:p>
          <a:p>
            <a:pPr marL="57150" indent="0" algn="ctr">
              <a:buNone/>
            </a:pPr>
            <a:r>
              <a:rPr lang="en-US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Programming Languages + Algorithms =</a:t>
            </a:r>
          </a:p>
          <a:p>
            <a:pPr marL="57150" indent="0" algn="ctr">
              <a:buNone/>
            </a:pPr>
            <a:r>
              <a:rPr lang="en-US" sz="4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Software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Al Aho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939A-FF13-CB46-BE97-E363E3FFAEE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853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UgrL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TextBox 5"/>
          <p:cNvSpPr txBox="1">
            <a:spLocks noChangeArrowheads="1"/>
          </p:cNvSpPr>
          <p:nvPr/>
        </p:nvSpPr>
        <p:spPr bwMode="auto">
          <a:xfrm>
            <a:off x="4496514" y="6515100"/>
            <a:ext cx="4571221" cy="319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527" tIns="51764" rIns="103527" bIns="51764">
            <a:spAutoFit/>
          </a:bodyPr>
          <a:lstStyle>
            <a:lvl1pPr defTabSz="10350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10350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defTabSz="10350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defTabSz="10350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defTabSz="10350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defTabSz="1035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defTabSz="1035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defTabSz="1035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defTabSz="1035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400">
                <a:solidFill>
                  <a:srgbClr val="000000"/>
                </a:solidFill>
                <a:latin typeface="Comic Sans MS" charset="0"/>
                <a:cs typeface="Arial" charset="0"/>
              </a:rPr>
              <a:t>Credit: Intel Corporation</a:t>
            </a:r>
          </a:p>
        </p:txBody>
      </p:sp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152530" y="5105400"/>
            <a:ext cx="4876281" cy="16002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3574" tIns="51787" rIns="103574" bIns="51787" anchor="ctr"/>
          <a:lstStyle/>
          <a:p>
            <a:pPr defTabSz="1035050" eaLnBrk="1" hangingPunct="1">
              <a:defRPr/>
            </a:pPr>
            <a:endParaRPr lang="en-US" sz="2000">
              <a:solidFill>
                <a:srgbClr val="FFFFFF"/>
              </a:solidFill>
              <a:latin typeface="Calibri" charset="0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2997" y="73025"/>
            <a:ext cx="8951003" cy="8382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Comic Sans MS"/>
                <a:cs typeface="Comic Sans MS"/>
              </a:rPr>
              <a:t>Software in Our World Today</a:t>
            </a:r>
          </a:p>
        </p:txBody>
      </p:sp>
      <p:sp>
        <p:nvSpPr>
          <p:cNvPr id="130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997" y="919163"/>
            <a:ext cx="8951003" cy="5435600"/>
          </a:xfrm>
        </p:spPr>
        <p:txBody>
          <a:bodyPr/>
          <a:lstStyle/>
          <a:p>
            <a:pPr marL="342900" indent="-342900">
              <a:spcBef>
                <a:spcPct val="0"/>
              </a:spcBef>
              <a:buFontTx/>
              <a:buNone/>
            </a:pPr>
            <a:r>
              <a:rPr lang="en-US" sz="2800" b="1" dirty="0">
                <a:latin typeface="Comic Sans MS"/>
                <a:cs typeface="Comic Sans MS"/>
              </a:rPr>
              <a:t>How much software does the world use today?</a:t>
            </a:r>
          </a:p>
          <a:p>
            <a:pPr marL="342900" indent="-342900">
              <a:spcBef>
                <a:spcPct val="0"/>
              </a:spcBef>
              <a:buFontTx/>
              <a:buNone/>
            </a:pPr>
            <a:endParaRPr lang="en-US" sz="2800" b="1" dirty="0">
              <a:latin typeface="Comic Sans MS"/>
              <a:cs typeface="Comic Sans MS"/>
            </a:endParaRPr>
          </a:p>
          <a:p>
            <a:pPr marL="841375" lvl="2" indent="-266700">
              <a:spcBef>
                <a:spcPct val="0"/>
              </a:spcBef>
              <a:buFontTx/>
              <a:buNone/>
            </a:pPr>
            <a:r>
              <a:rPr lang="en-US" sz="2400" b="1" dirty="0">
                <a:solidFill>
                  <a:schemeClr val="tx2"/>
                </a:solidFill>
                <a:latin typeface="Comic Sans MS"/>
                <a:cs typeface="Comic Sans MS"/>
              </a:rPr>
              <a:t>Guesstimate: </a:t>
            </a:r>
            <a:r>
              <a:rPr lang="en-US" sz="2400" b="1" dirty="0" smtClean="0">
                <a:solidFill>
                  <a:schemeClr val="tx2"/>
                </a:solidFill>
                <a:latin typeface="Comic Sans MS"/>
                <a:cs typeface="Comic Sans MS"/>
              </a:rPr>
              <a:t>over </a:t>
            </a:r>
            <a:r>
              <a:rPr lang="en-US" sz="2400" b="1" dirty="0">
                <a:solidFill>
                  <a:schemeClr val="tx2"/>
                </a:solidFill>
                <a:latin typeface="Comic Sans MS"/>
                <a:cs typeface="Comic Sans MS"/>
              </a:rPr>
              <a:t>one trillion lines of source code</a:t>
            </a:r>
          </a:p>
          <a:p>
            <a:pPr marL="342900" indent="-342900">
              <a:spcBef>
                <a:spcPct val="0"/>
              </a:spcBef>
              <a:buFontTx/>
              <a:buNone/>
            </a:pPr>
            <a:endParaRPr lang="en-US" sz="2800" b="1" dirty="0">
              <a:solidFill>
                <a:schemeClr val="tx2"/>
              </a:solidFill>
              <a:latin typeface="Comic Sans MS"/>
              <a:cs typeface="Comic Sans MS"/>
            </a:endParaRPr>
          </a:p>
          <a:p>
            <a:pPr marL="342900" indent="-342900">
              <a:spcBef>
                <a:spcPct val="0"/>
              </a:spcBef>
              <a:buFontTx/>
              <a:buNone/>
            </a:pPr>
            <a:r>
              <a:rPr lang="en-US" sz="2800" b="1" dirty="0">
                <a:latin typeface="Comic Sans MS"/>
                <a:cs typeface="Comic Sans MS"/>
              </a:rPr>
              <a:t>What is the sunk cost of the </a:t>
            </a:r>
            <a:r>
              <a:rPr lang="en-US" sz="2800" b="1" dirty="0" smtClean="0">
                <a:latin typeface="Comic Sans MS"/>
                <a:cs typeface="Comic Sans MS"/>
              </a:rPr>
              <a:t>legacy </a:t>
            </a:r>
            <a:r>
              <a:rPr lang="en-US" sz="2800" b="1" dirty="0">
                <a:latin typeface="Comic Sans MS"/>
                <a:cs typeface="Comic Sans MS"/>
              </a:rPr>
              <a:t>base?</a:t>
            </a:r>
          </a:p>
          <a:p>
            <a:pPr marL="342900" indent="-342900">
              <a:spcBef>
                <a:spcPct val="0"/>
              </a:spcBef>
              <a:buFontTx/>
              <a:buNone/>
            </a:pPr>
            <a:endParaRPr lang="en-US" sz="2800" b="1" dirty="0">
              <a:latin typeface="Comic Sans MS"/>
              <a:cs typeface="Comic Sans MS"/>
            </a:endParaRPr>
          </a:p>
          <a:p>
            <a:pPr marL="841375" lvl="2" indent="-266700">
              <a:spcBef>
                <a:spcPct val="0"/>
              </a:spcBef>
              <a:buFontTx/>
              <a:buNone/>
            </a:pPr>
            <a:r>
              <a:rPr lang="en-US" sz="2400" b="1" dirty="0">
                <a:solidFill>
                  <a:schemeClr val="tx2"/>
                </a:solidFill>
                <a:latin typeface="Comic Sans MS"/>
                <a:cs typeface="Comic Sans MS"/>
              </a:rPr>
              <a:t>$100 per line of finished, tested source code</a:t>
            </a:r>
          </a:p>
          <a:p>
            <a:pPr marL="342900" indent="-342900">
              <a:spcBef>
                <a:spcPct val="0"/>
              </a:spcBef>
              <a:buFontTx/>
              <a:buNone/>
            </a:pPr>
            <a:endParaRPr lang="en-US" sz="2800" b="1" dirty="0">
              <a:latin typeface="Comic Sans MS"/>
              <a:cs typeface="Comic Sans MS"/>
            </a:endParaRPr>
          </a:p>
          <a:p>
            <a:pPr marL="342900" indent="-342900">
              <a:spcBef>
                <a:spcPct val="0"/>
              </a:spcBef>
              <a:buFontTx/>
              <a:buNone/>
            </a:pPr>
            <a:r>
              <a:rPr lang="en-US" sz="2800" b="1" dirty="0">
                <a:latin typeface="Comic Sans MS"/>
                <a:cs typeface="Comic Sans MS"/>
              </a:rPr>
              <a:t>How many bugs are there in the legacy base?</a:t>
            </a:r>
          </a:p>
          <a:p>
            <a:pPr marL="342900" indent="-342900">
              <a:spcBef>
                <a:spcPct val="0"/>
              </a:spcBef>
              <a:buFontTx/>
              <a:buNone/>
            </a:pPr>
            <a:endParaRPr lang="en-US" sz="2800" b="1" dirty="0">
              <a:latin typeface="Comic Sans MS"/>
              <a:cs typeface="Comic Sans MS"/>
            </a:endParaRPr>
          </a:p>
          <a:p>
            <a:pPr marL="841375" lvl="2" indent="-266700">
              <a:spcBef>
                <a:spcPct val="0"/>
              </a:spcBef>
              <a:buFontTx/>
              <a:buNone/>
            </a:pPr>
            <a:r>
              <a:rPr lang="en-US" sz="2400" b="1" dirty="0">
                <a:solidFill>
                  <a:schemeClr val="tx2"/>
                </a:solidFill>
                <a:latin typeface="Comic Sans MS"/>
                <a:cs typeface="Comic Sans MS"/>
              </a:rPr>
              <a:t>10 to 10,000 defects per million lines of source code</a:t>
            </a:r>
            <a:endParaRPr lang="en-US" sz="2800" b="1" dirty="0">
              <a:solidFill>
                <a:schemeClr val="accent1"/>
              </a:solidFill>
              <a:latin typeface="Comic Sans MS"/>
              <a:cs typeface="Comic Sans MS"/>
            </a:endParaRPr>
          </a:p>
        </p:txBody>
      </p:sp>
      <p:sp>
        <p:nvSpPr>
          <p:cNvPr id="1309700" name="Text Box 4"/>
          <p:cNvSpPr txBox="1">
            <a:spLocks noChangeArrowheads="1"/>
          </p:cNvSpPr>
          <p:nvPr/>
        </p:nvSpPr>
        <p:spPr bwMode="auto">
          <a:xfrm>
            <a:off x="3890811" y="5807075"/>
            <a:ext cx="473645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r>
              <a:rPr lang="en-US" sz="1400" b="1" dirty="0">
                <a:solidFill>
                  <a:schemeClr val="accent1"/>
                </a:solidFill>
                <a:latin typeface="Comic Sans MS"/>
                <a:cs typeface="Comic Sans MS"/>
              </a:rPr>
              <a:t>A. V. Aho</a:t>
            </a:r>
          </a:p>
          <a:p>
            <a:pPr algn="r"/>
            <a:r>
              <a:rPr lang="en-US" sz="1400" b="1" dirty="0">
                <a:solidFill>
                  <a:schemeClr val="tx2"/>
                </a:solidFill>
                <a:latin typeface="Comic Sans MS"/>
                <a:cs typeface="Comic Sans MS"/>
              </a:rPr>
              <a:t>Software and the Future of Programming Languages</a:t>
            </a:r>
          </a:p>
          <a:p>
            <a:pPr algn="r"/>
            <a:r>
              <a:rPr lang="en-US" sz="1400" b="1" dirty="0">
                <a:solidFill>
                  <a:schemeClr val="accent1"/>
                </a:solidFill>
                <a:latin typeface="Comic Sans MS"/>
                <a:cs typeface="Comic Sans MS"/>
              </a:rPr>
              <a:t>Science, February 27, 2004, pp. 1131-1133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969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F497D"/>
                </a:solidFill>
                <a:latin typeface="Comic Sans MS"/>
                <a:cs typeface="Comic Sans MS"/>
              </a:rPr>
              <a:t>Early Programming Languages</a:t>
            </a:r>
            <a:br>
              <a:rPr lang="en-US" dirty="0" smtClean="0">
                <a:solidFill>
                  <a:srgbClr val="1F497D"/>
                </a:solidFill>
                <a:latin typeface="Comic Sans MS"/>
                <a:cs typeface="Comic Sans MS"/>
              </a:rPr>
            </a:br>
            <a:r>
              <a:rPr lang="en-US" dirty="0" smtClean="0">
                <a:solidFill>
                  <a:srgbClr val="1F497D"/>
                </a:solidFill>
                <a:latin typeface="Comic Sans MS"/>
                <a:cs typeface="Comic Sans MS"/>
              </a:rPr>
              <a:t>from Bell Labs</a:t>
            </a:r>
            <a:endParaRPr lang="en-US" dirty="0">
              <a:solidFill>
                <a:srgbClr val="1F497D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sz="2400" b="1" dirty="0" smtClean="0">
                <a:latin typeface="Comic Sans MS"/>
                <a:cs typeface="Comic Sans MS"/>
              </a:rPr>
              <a:t>L1 and L2 (Bell 1 and Bell 2) </a:t>
            </a:r>
            <a:r>
              <a:rPr lang="en-US" sz="2400" dirty="0" smtClean="0">
                <a:solidFill>
                  <a:srgbClr val="1F497D"/>
                </a:solidFill>
                <a:latin typeface="Comic Sans MS"/>
                <a:cs typeface="Comic Sans MS"/>
              </a:rPr>
              <a:t>for scientific computation on the IBM 650 (V. </a:t>
            </a:r>
            <a:r>
              <a:rPr lang="en-US" sz="2400" dirty="0" err="1" smtClean="0">
                <a:solidFill>
                  <a:srgbClr val="1F497D"/>
                </a:solidFill>
                <a:latin typeface="Comic Sans MS"/>
                <a:cs typeface="Comic Sans MS"/>
              </a:rPr>
              <a:t>Wolontis</a:t>
            </a:r>
            <a:r>
              <a:rPr lang="en-US" sz="2400" dirty="0" smtClean="0">
                <a:solidFill>
                  <a:srgbClr val="1F497D"/>
                </a:solidFill>
                <a:latin typeface="Comic Sans MS"/>
                <a:cs typeface="Comic Sans MS"/>
              </a:rPr>
              <a:t> and D. </a:t>
            </a:r>
            <a:r>
              <a:rPr lang="en-US" sz="2400" dirty="0" err="1" smtClean="0">
                <a:solidFill>
                  <a:srgbClr val="1F497D"/>
                </a:solidFill>
                <a:latin typeface="Comic Sans MS"/>
                <a:cs typeface="Comic Sans MS"/>
              </a:rPr>
              <a:t>Leagus</a:t>
            </a:r>
            <a:r>
              <a:rPr lang="en-US" sz="2400" dirty="0" smtClean="0">
                <a:solidFill>
                  <a:srgbClr val="1F497D"/>
                </a:solidFill>
                <a:latin typeface="Comic Sans MS"/>
                <a:cs typeface="Comic Sans MS"/>
              </a:rPr>
              <a:t>, 1956)</a:t>
            </a:r>
          </a:p>
          <a:p>
            <a:pPr>
              <a:buFont typeface="Wingdings" charset="2"/>
              <a:buChar char="Ø"/>
            </a:pPr>
            <a:r>
              <a:rPr lang="en-US" sz="2400" b="1" dirty="0" smtClean="0">
                <a:latin typeface="Comic Sans MS"/>
                <a:cs typeface="Comic Sans MS"/>
              </a:rPr>
              <a:t>Macro extensions of compiler languages </a:t>
            </a:r>
            <a:r>
              <a:rPr lang="en-US" sz="2400" dirty="0" smtClean="0">
                <a:solidFill>
                  <a:srgbClr val="1F497D"/>
                </a:solidFill>
                <a:latin typeface="Comic Sans MS"/>
                <a:cs typeface="Comic Sans MS"/>
              </a:rPr>
              <a:t>(M. D. </a:t>
            </a:r>
            <a:r>
              <a:rPr lang="en-US" sz="2400" dirty="0" err="1" smtClean="0">
                <a:solidFill>
                  <a:srgbClr val="1F497D"/>
                </a:solidFill>
                <a:latin typeface="Comic Sans MS"/>
                <a:cs typeface="Comic Sans MS"/>
              </a:rPr>
              <a:t>McIlroy</a:t>
            </a:r>
            <a:r>
              <a:rPr lang="en-US" sz="2400" dirty="0" smtClean="0">
                <a:solidFill>
                  <a:srgbClr val="1F497D"/>
                </a:solidFill>
                <a:latin typeface="Comic Sans MS"/>
                <a:cs typeface="Comic Sans MS"/>
              </a:rPr>
              <a:t> and D. E. Eastwood, 1959)</a:t>
            </a:r>
          </a:p>
          <a:p>
            <a:pPr>
              <a:buFont typeface="Wingdings" charset="2"/>
              <a:buChar char="Ø"/>
            </a:pPr>
            <a:r>
              <a:rPr lang="en-US" sz="2400" b="1" dirty="0" smtClean="0">
                <a:latin typeface="Comic Sans MS"/>
                <a:cs typeface="Comic Sans MS"/>
              </a:rPr>
              <a:t>SNOBOL</a:t>
            </a:r>
            <a:r>
              <a:rPr lang="en-US" sz="2400" dirty="0" smtClean="0">
                <a:latin typeface="Comic Sans MS"/>
                <a:cs typeface="Comic Sans MS"/>
              </a:rPr>
              <a:t> </a:t>
            </a:r>
            <a:r>
              <a:rPr lang="en-US" sz="2400" dirty="0" smtClean="0">
                <a:solidFill>
                  <a:srgbClr val="1F497D"/>
                </a:solidFill>
                <a:latin typeface="Comic Sans MS"/>
                <a:cs typeface="Comic Sans MS"/>
              </a:rPr>
              <a:t>string oriented symbolic language (D. Farber, R. Griswold, and I. </a:t>
            </a:r>
            <a:r>
              <a:rPr lang="en-US" sz="2400" dirty="0" err="1" smtClean="0">
                <a:solidFill>
                  <a:srgbClr val="1F497D"/>
                </a:solidFill>
                <a:latin typeface="Comic Sans MS"/>
                <a:cs typeface="Comic Sans MS"/>
              </a:rPr>
              <a:t>Polonsky</a:t>
            </a:r>
            <a:r>
              <a:rPr lang="en-US" sz="2400" dirty="0" smtClean="0">
                <a:solidFill>
                  <a:srgbClr val="1F497D"/>
                </a:solidFill>
                <a:latin typeface="Comic Sans MS"/>
                <a:cs typeface="Comic Sans MS"/>
              </a:rPr>
              <a:t>, 1964)</a:t>
            </a:r>
          </a:p>
          <a:p>
            <a:pPr>
              <a:buFont typeface="Wingdings" charset="2"/>
              <a:buChar char="Ø"/>
            </a:pPr>
            <a:r>
              <a:rPr lang="en-US" sz="2400" b="1" dirty="0">
                <a:latin typeface="Comic Sans MS"/>
                <a:cs typeface="Comic Sans MS"/>
              </a:rPr>
              <a:t>L</a:t>
            </a:r>
            <a:r>
              <a:rPr lang="en-US" sz="2400" dirty="0">
                <a:latin typeface="Comic Sans MS"/>
                <a:cs typeface="Comic Sans MS"/>
              </a:rPr>
              <a:t> </a:t>
            </a:r>
            <a:r>
              <a:rPr lang="en-US" sz="2400" dirty="0">
                <a:solidFill>
                  <a:srgbClr val="1F497D"/>
                </a:solidFill>
                <a:latin typeface="Comic Sans MS"/>
                <a:cs typeface="Comic Sans MS"/>
              </a:rPr>
              <a:t>for list processing (K. C. Knowlton, 1966</a:t>
            </a:r>
            <a:r>
              <a:rPr lang="en-US" sz="2400" dirty="0" smtClean="0">
                <a:solidFill>
                  <a:srgbClr val="1F497D"/>
                </a:solidFill>
                <a:latin typeface="Comic Sans MS"/>
                <a:cs typeface="Comic Sans MS"/>
              </a:rPr>
              <a:t>)</a:t>
            </a:r>
          </a:p>
          <a:p>
            <a:pPr>
              <a:buFont typeface="Wingdings" charset="2"/>
              <a:buChar char="Ø"/>
            </a:pPr>
            <a:r>
              <a:rPr lang="en-US" sz="2400" b="1" dirty="0" smtClean="0">
                <a:latin typeface="Comic Sans MS"/>
                <a:cs typeface="Comic Sans MS"/>
              </a:rPr>
              <a:t>ALTRAN</a:t>
            </a:r>
            <a:r>
              <a:rPr lang="en-US" sz="2400" dirty="0" smtClean="0">
                <a:latin typeface="Comic Sans MS"/>
                <a:cs typeface="Comic Sans MS"/>
              </a:rPr>
              <a:t> </a:t>
            </a:r>
            <a:r>
              <a:rPr lang="en-US" sz="2400" dirty="0" smtClean="0">
                <a:solidFill>
                  <a:srgbClr val="1F497D"/>
                </a:solidFill>
                <a:latin typeface="Comic Sans MS"/>
                <a:cs typeface="Comic Sans MS"/>
              </a:rPr>
              <a:t>for computer algebra (W. Brown, 1968)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Al Aho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939A-FF13-CB46-BE97-E363E3FFAEE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04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2184" y="227014"/>
            <a:ext cx="8716596" cy="105727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2"/>
                </a:solidFill>
                <a:latin typeface="Comic Sans MS"/>
                <a:cs typeface="Comic Sans MS"/>
              </a:rPr>
              <a:t>Landmark Programming Languages</a:t>
            </a:r>
            <a:r>
              <a:rPr lang="en-US" dirty="0">
                <a:solidFill>
                  <a:schemeClr val="tx2"/>
                </a:solidFill>
                <a:latin typeface="Comic Sans MS"/>
                <a:cs typeface="Comic Sans MS"/>
              </a:rPr>
              <a:t/>
            </a:r>
            <a:br>
              <a:rPr lang="en-US" dirty="0">
                <a:solidFill>
                  <a:schemeClr val="tx2"/>
                </a:solidFill>
                <a:latin typeface="Comic Sans MS"/>
                <a:cs typeface="Comic Sans MS"/>
              </a:rPr>
            </a:br>
            <a:r>
              <a:rPr lang="en-US" dirty="0" smtClean="0">
                <a:solidFill>
                  <a:schemeClr val="tx2"/>
                </a:solidFill>
                <a:latin typeface="Comic Sans MS"/>
                <a:cs typeface="Comic Sans MS"/>
              </a:rPr>
              <a:t>from Bell Labs</a:t>
            </a:r>
            <a:endParaRPr lang="en-US" b="0" dirty="0">
              <a:solidFill>
                <a:schemeClr val="tx2"/>
              </a:solidFill>
              <a:latin typeface="Comic Sans MS"/>
              <a:cs typeface="Comic Sans MS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43" y="4800600"/>
            <a:ext cx="2514557" cy="1816630"/>
          </a:xfrm>
        </p:spPr>
        <p:txBody>
          <a:bodyPr>
            <a:noAutofit/>
          </a:bodyPr>
          <a:lstStyle/>
          <a:p>
            <a:pPr algn="ctr" eaLnBrk="1" hangingPunct="1">
              <a:buFont typeface="Arial" charset="0"/>
              <a:buNone/>
            </a:pPr>
            <a:r>
              <a:rPr lang="en-US" sz="1800" b="1" dirty="0">
                <a:latin typeface="Comic Sans MS"/>
                <a:cs typeface="Comic Sans MS"/>
              </a:rPr>
              <a:t>C (1969-73</a:t>
            </a:r>
            <a:r>
              <a:rPr lang="en-US" sz="1800" b="1" dirty="0" smtClean="0">
                <a:latin typeface="Comic Sans MS"/>
                <a:cs typeface="Comic Sans MS"/>
              </a:rPr>
              <a:t>)</a:t>
            </a:r>
          </a:p>
          <a:p>
            <a:pPr algn="ctr" eaLnBrk="1" hangingPunct="1">
              <a:buFont typeface="Arial" charset="0"/>
              <a:buNone/>
            </a:pPr>
            <a:r>
              <a:rPr lang="en-US" sz="1800" b="1" dirty="0" smtClean="0">
                <a:latin typeface="Comic Sans MS"/>
                <a:cs typeface="Comic Sans MS"/>
              </a:rPr>
              <a:t>Dennis Ritchie</a:t>
            </a:r>
          </a:p>
          <a:p>
            <a:pPr eaLnBrk="1" hangingPunct="1">
              <a:buFont typeface="Arial" charset="0"/>
              <a:buNone/>
            </a:pPr>
            <a:r>
              <a:rPr lang="en-US" sz="1800" dirty="0" smtClean="0">
                <a:solidFill>
                  <a:srgbClr val="1F497D"/>
                </a:solidFill>
                <a:latin typeface="Comic Sans MS"/>
                <a:cs typeface="Comic Sans MS"/>
              </a:rPr>
              <a:t>“C is quirky, flawed, and an enormous success.”</a:t>
            </a:r>
            <a:endParaRPr lang="en-US" altLang="ja-JP" sz="1800" dirty="0" smtClean="0">
              <a:solidFill>
                <a:srgbClr val="1F497D"/>
              </a:solidFill>
              <a:latin typeface="Comic Sans MS"/>
              <a:cs typeface="Comic Sans MS"/>
            </a:endParaRPr>
          </a:p>
          <a:p>
            <a:pPr>
              <a:buNone/>
            </a:pPr>
            <a:endParaRPr lang="en-US" sz="1800" dirty="0">
              <a:solidFill>
                <a:schemeClr val="tx2"/>
              </a:solidFill>
              <a:latin typeface="Comic Sans MS"/>
              <a:cs typeface="Comic Sans MS"/>
            </a:endParaRPr>
          </a:p>
        </p:txBody>
      </p:sp>
      <p:pic>
        <p:nvPicPr>
          <p:cNvPr id="12292" name="Picture 7" descr="1st-C++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629841"/>
            <a:ext cx="1512467" cy="2089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450571" y="3790069"/>
            <a:ext cx="2340135" cy="2362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45720" tIns="0" rIns="0" bIns="0"/>
          <a:lstStyle>
            <a:lvl1pPr marL="171450" indent="-17145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30000"/>
              </a:spcAft>
              <a:buClr>
                <a:srgbClr val="404040"/>
              </a:buClr>
              <a:buFont typeface="Arial" charset="0"/>
              <a:buNone/>
            </a:pPr>
            <a:r>
              <a:rPr lang="en-US" b="1" dirty="0">
                <a:solidFill>
                  <a:srgbClr val="404040"/>
                </a:solidFill>
                <a:latin typeface="Comic Sans MS"/>
                <a:cs typeface="Comic Sans MS"/>
              </a:rPr>
              <a:t>C++ (1979-83</a:t>
            </a:r>
            <a:r>
              <a:rPr lang="en-US" b="1" dirty="0" smtClean="0">
                <a:solidFill>
                  <a:srgbClr val="404040"/>
                </a:solidFill>
                <a:latin typeface="Comic Sans MS"/>
                <a:cs typeface="Comic Sans MS"/>
              </a:rPr>
              <a:t>)</a:t>
            </a:r>
          </a:p>
          <a:p>
            <a:pPr algn="ctr" eaLnBrk="1" hangingPunct="1">
              <a:spcBef>
                <a:spcPct val="20000"/>
              </a:spcBef>
              <a:spcAft>
                <a:spcPct val="30000"/>
              </a:spcAft>
              <a:buClr>
                <a:srgbClr val="404040"/>
              </a:buClr>
              <a:buFont typeface="Arial" charset="0"/>
              <a:buNone/>
            </a:pPr>
            <a:r>
              <a:rPr lang="en-US" b="1" dirty="0" err="1" smtClean="0">
                <a:solidFill>
                  <a:srgbClr val="404040"/>
                </a:solidFill>
                <a:latin typeface="Comic Sans MS"/>
                <a:cs typeface="Comic Sans MS"/>
              </a:rPr>
              <a:t>Bjarne</a:t>
            </a:r>
            <a:r>
              <a:rPr lang="en-US" b="1" dirty="0" smtClean="0">
                <a:solidFill>
                  <a:srgbClr val="404040"/>
                </a:solidFill>
                <a:latin typeface="Comic Sans MS"/>
                <a:cs typeface="Comic Sans MS"/>
              </a:rPr>
              <a:t> </a:t>
            </a:r>
            <a:r>
              <a:rPr lang="en-US" b="1" dirty="0" err="1" smtClean="0">
                <a:solidFill>
                  <a:srgbClr val="404040"/>
                </a:solidFill>
                <a:latin typeface="Comic Sans MS"/>
                <a:cs typeface="Comic Sans MS"/>
              </a:rPr>
              <a:t>Stroustrup</a:t>
            </a:r>
            <a:endParaRPr lang="en-US" b="1" dirty="0">
              <a:solidFill>
                <a:srgbClr val="404040"/>
              </a:solidFill>
              <a:latin typeface="Comic Sans MS"/>
              <a:cs typeface="Comic Sans MS"/>
            </a:endParaRPr>
          </a:p>
          <a:p>
            <a:pPr eaLnBrk="1" hangingPunct="1">
              <a:spcBef>
                <a:spcPct val="20000"/>
              </a:spcBef>
              <a:spcAft>
                <a:spcPct val="30000"/>
              </a:spcAft>
              <a:buClr>
                <a:srgbClr val="404040"/>
              </a:buClr>
              <a:buFont typeface="Arial" charset="0"/>
              <a:buNone/>
            </a:pPr>
            <a:r>
              <a:rPr lang="ja-JP" altLang="en-US" dirty="0" smtClean="0">
                <a:solidFill>
                  <a:schemeClr val="tx2"/>
                </a:solidFill>
                <a:latin typeface="Comic Sans MS"/>
                <a:cs typeface="Comic Sans MS"/>
              </a:rPr>
              <a:t>“</a:t>
            </a:r>
            <a:r>
              <a:rPr lang="en-US" dirty="0">
                <a:solidFill>
                  <a:schemeClr val="tx2"/>
                </a:solidFill>
                <a:latin typeface="Comic Sans MS"/>
                <a:cs typeface="Comic Sans MS"/>
              </a:rPr>
              <a:t>When I joined I </a:t>
            </a:r>
            <a:r>
              <a:rPr lang="en-US" dirty="0" smtClean="0">
                <a:solidFill>
                  <a:schemeClr val="tx2"/>
                </a:solidFill>
                <a:latin typeface="Comic Sans MS"/>
                <a:cs typeface="Comic Sans MS"/>
              </a:rPr>
              <a:t>was basically </a:t>
            </a:r>
            <a:r>
              <a:rPr lang="en-US" dirty="0">
                <a:solidFill>
                  <a:schemeClr val="tx2"/>
                </a:solidFill>
                <a:latin typeface="Comic Sans MS"/>
                <a:cs typeface="Comic Sans MS"/>
              </a:rPr>
              <a:t>told to </a:t>
            </a:r>
            <a:r>
              <a:rPr lang="en-US" dirty="0" smtClean="0">
                <a:solidFill>
                  <a:schemeClr val="tx2"/>
                </a:solidFill>
                <a:latin typeface="Comic Sans MS"/>
                <a:cs typeface="Comic Sans MS"/>
              </a:rPr>
              <a:t>‘do </a:t>
            </a:r>
            <a:r>
              <a:rPr lang="en-US" dirty="0">
                <a:solidFill>
                  <a:schemeClr val="tx2"/>
                </a:solidFill>
                <a:latin typeface="Comic Sans MS"/>
                <a:cs typeface="Comic Sans MS"/>
              </a:rPr>
              <a:t>something </a:t>
            </a:r>
            <a:r>
              <a:rPr lang="en-US" dirty="0" smtClean="0">
                <a:solidFill>
                  <a:schemeClr val="tx2"/>
                </a:solidFill>
                <a:latin typeface="Comic Sans MS"/>
                <a:cs typeface="Comic Sans MS"/>
              </a:rPr>
              <a:t>interesting’ </a:t>
            </a:r>
            <a:r>
              <a:rPr lang="en-US" dirty="0">
                <a:solidFill>
                  <a:schemeClr val="tx2"/>
                </a:solidFill>
                <a:latin typeface="Comic Sans MS"/>
                <a:cs typeface="Comic Sans MS"/>
              </a:rPr>
              <a:t>… </a:t>
            </a:r>
            <a:r>
              <a:rPr lang="ja-JP" altLang="en-US" dirty="0">
                <a:solidFill>
                  <a:schemeClr val="tx2"/>
                </a:solidFill>
                <a:latin typeface="Comic Sans MS"/>
                <a:cs typeface="Comic Sans MS"/>
              </a:rPr>
              <a:t>”</a:t>
            </a:r>
            <a:endParaRPr lang="en-US" dirty="0">
              <a:solidFill>
                <a:schemeClr val="tx2"/>
              </a:solidFill>
              <a:latin typeface="Comic Sans MS"/>
              <a:cs typeface="Comic Sans MS"/>
            </a:endParaRPr>
          </a:p>
          <a:p>
            <a:pPr eaLnBrk="1" hangingPunct="1">
              <a:spcBef>
                <a:spcPct val="20000"/>
              </a:spcBef>
              <a:spcAft>
                <a:spcPct val="30000"/>
              </a:spcAft>
              <a:buClr>
                <a:srgbClr val="404040"/>
              </a:buClr>
            </a:pPr>
            <a:endParaRPr lang="en-US" sz="2000" dirty="0">
              <a:solidFill>
                <a:srgbClr val="404040"/>
              </a:solidFill>
              <a:latin typeface="Trebuchet MS" charset="0"/>
            </a:endParaRPr>
          </a:p>
        </p:txBody>
      </p:sp>
      <p:pic>
        <p:nvPicPr>
          <p:cNvPr id="12294" name="Picture 7" descr="The_C_Programming_Language,_First_Edition_Cover_(2).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47" y="2566993"/>
            <a:ext cx="1512467" cy="2089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6" descr="programming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590800"/>
            <a:ext cx="1512467" cy="2089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376121" y="4800600"/>
            <a:ext cx="2318561" cy="18192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45720" tIns="0" rIns="0" bIns="0"/>
          <a:lstStyle>
            <a:lvl1pPr marL="171450" indent="-17145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30000"/>
              </a:spcAft>
              <a:buClr>
                <a:srgbClr val="404040"/>
              </a:buClr>
              <a:buFont typeface="Arial" charset="0"/>
              <a:buNone/>
            </a:pPr>
            <a:r>
              <a:rPr lang="en-US" b="1" dirty="0">
                <a:solidFill>
                  <a:srgbClr val="404040"/>
                </a:solidFill>
                <a:latin typeface="Comic Sans MS"/>
                <a:cs typeface="Comic Sans MS"/>
              </a:rPr>
              <a:t>S (1976-</a:t>
            </a:r>
            <a:r>
              <a:rPr lang="en-US" b="1" dirty="0" smtClean="0">
                <a:solidFill>
                  <a:srgbClr val="404040"/>
                </a:solidFill>
                <a:latin typeface="Comic Sans MS"/>
                <a:cs typeface="Comic Sans MS"/>
              </a:rPr>
              <a:t>)</a:t>
            </a:r>
          </a:p>
          <a:p>
            <a:pPr algn="ctr" eaLnBrk="1" hangingPunct="1">
              <a:spcBef>
                <a:spcPct val="20000"/>
              </a:spcBef>
              <a:spcAft>
                <a:spcPct val="30000"/>
              </a:spcAft>
              <a:buClr>
                <a:srgbClr val="404040"/>
              </a:buClr>
              <a:buFont typeface="Arial" charset="0"/>
              <a:buNone/>
            </a:pPr>
            <a:r>
              <a:rPr lang="en-US" b="1" dirty="0" smtClean="0">
                <a:solidFill>
                  <a:srgbClr val="404040"/>
                </a:solidFill>
                <a:latin typeface="Comic Sans MS"/>
                <a:cs typeface="Comic Sans MS"/>
              </a:rPr>
              <a:t>John </a:t>
            </a:r>
            <a:r>
              <a:rPr lang="en-US" b="1" dirty="0">
                <a:solidFill>
                  <a:srgbClr val="404040"/>
                </a:solidFill>
                <a:latin typeface="Comic Sans MS"/>
                <a:cs typeface="Comic Sans MS"/>
              </a:rPr>
              <a:t>Chambers</a:t>
            </a:r>
          </a:p>
          <a:p>
            <a:pPr eaLnBrk="1" hangingPunct="1">
              <a:spcBef>
                <a:spcPct val="20000"/>
              </a:spcBef>
              <a:spcAft>
                <a:spcPct val="30000"/>
              </a:spcAft>
              <a:buClr>
                <a:srgbClr val="404040"/>
              </a:buClr>
              <a:buFont typeface="Arial" charset="0"/>
              <a:buNone/>
            </a:pPr>
            <a:r>
              <a:rPr lang="ja-JP" altLang="en-US" dirty="0">
                <a:solidFill>
                  <a:srgbClr val="1F497D"/>
                </a:solidFill>
                <a:latin typeface="Comic Sans MS"/>
                <a:cs typeface="Comic Sans MS"/>
              </a:rPr>
              <a:t>“</a:t>
            </a:r>
            <a:r>
              <a:rPr lang="en-US" dirty="0">
                <a:solidFill>
                  <a:srgbClr val="1F497D"/>
                </a:solidFill>
                <a:latin typeface="Comic Sans MS"/>
                <a:cs typeface="Comic Sans MS"/>
              </a:rPr>
              <a:t>We were concerned to support serious data analysis… </a:t>
            </a:r>
            <a:r>
              <a:rPr lang="ja-JP" altLang="en-US" dirty="0">
                <a:solidFill>
                  <a:srgbClr val="1F497D"/>
                </a:solidFill>
                <a:latin typeface="Comic Sans MS"/>
                <a:cs typeface="Comic Sans MS"/>
              </a:rPr>
              <a:t>”</a:t>
            </a:r>
            <a:endParaRPr lang="en-US" dirty="0">
              <a:solidFill>
                <a:srgbClr val="1F497D"/>
              </a:solidFill>
              <a:latin typeface="Comic Sans MS"/>
              <a:cs typeface="Comic Sans MS"/>
            </a:endParaRPr>
          </a:p>
          <a:p>
            <a:pPr eaLnBrk="1" hangingPunct="1">
              <a:spcBef>
                <a:spcPct val="20000"/>
              </a:spcBef>
              <a:spcAft>
                <a:spcPct val="30000"/>
              </a:spcAft>
              <a:buClr>
                <a:srgbClr val="404040"/>
              </a:buClr>
            </a:pPr>
            <a:endParaRPr lang="en-US" sz="2000" dirty="0">
              <a:solidFill>
                <a:srgbClr val="404040"/>
              </a:solidFill>
              <a:latin typeface="Trebuchet M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2184" y="227014"/>
            <a:ext cx="8716596" cy="105727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rgbClr val="1F497D"/>
                </a:solidFill>
                <a:latin typeface="Comic Sans MS"/>
                <a:ea typeface="+mj-ea"/>
                <a:cs typeface="Comic Sans MS"/>
              </a:rPr>
              <a:t>The Influence of UNIX</a:t>
            </a:r>
            <a:br>
              <a:rPr lang="en-US" dirty="0" smtClean="0">
                <a:solidFill>
                  <a:srgbClr val="1F497D"/>
                </a:solidFill>
                <a:latin typeface="Comic Sans MS"/>
                <a:ea typeface="+mj-ea"/>
                <a:cs typeface="Comic Sans MS"/>
              </a:rPr>
            </a:br>
            <a:endParaRPr lang="en-US" b="0" dirty="0">
              <a:solidFill>
                <a:srgbClr val="1F497D"/>
              </a:solidFill>
              <a:latin typeface="Comic Sans MS"/>
              <a:ea typeface="+mj-ea"/>
              <a:cs typeface="Comic Sans MS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635" y="4125914"/>
            <a:ext cx="4485298" cy="1849437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buFont typeface="Arial" charset="0"/>
              <a:buNone/>
            </a:pPr>
            <a:r>
              <a:rPr lang="en-US" b="1" dirty="0">
                <a:latin typeface="Comic Sans MS"/>
                <a:cs typeface="Comic Sans MS"/>
              </a:rPr>
              <a:t>Unix (1969-71)</a:t>
            </a:r>
          </a:p>
          <a:p>
            <a:pPr eaLnBrk="1" hangingPunct="1">
              <a:buFont typeface="Arial" charset="0"/>
              <a:buNone/>
            </a:pPr>
            <a:r>
              <a:rPr lang="en-US" b="1" dirty="0">
                <a:latin typeface="Comic Sans MS"/>
                <a:cs typeface="Comic Sans MS"/>
              </a:rPr>
              <a:t>Ken Thompson and Dennis Ritchie</a:t>
            </a:r>
          </a:p>
          <a:p>
            <a:pPr eaLnBrk="1" hangingPunct="1">
              <a:buFont typeface="Arial" charset="0"/>
              <a:buNone/>
            </a:pPr>
            <a:r>
              <a:rPr lang="ja-JP" altLang="en-US" dirty="0">
                <a:solidFill>
                  <a:schemeClr val="tx2"/>
                </a:solidFill>
                <a:latin typeface="Comic Sans MS"/>
                <a:cs typeface="Comic Sans MS"/>
              </a:rPr>
              <a:t>“</a:t>
            </a:r>
            <a:r>
              <a:rPr lang="en-US" dirty="0">
                <a:solidFill>
                  <a:schemeClr val="tx2"/>
                </a:solidFill>
                <a:latin typeface="Comic Sans MS"/>
                <a:cs typeface="Comic Sans MS"/>
              </a:rPr>
              <a:t>… </a:t>
            </a:r>
            <a:r>
              <a:rPr lang="en-US" dirty="0">
                <a:solidFill>
                  <a:srgbClr val="1F497D"/>
                </a:solidFill>
                <a:latin typeface="Comic Sans MS"/>
                <a:cs typeface="Comic Sans MS"/>
              </a:rPr>
              <a:t>a system around which a fellowship can form.</a:t>
            </a:r>
            <a:r>
              <a:rPr lang="ja-JP" altLang="en-US" dirty="0">
                <a:solidFill>
                  <a:srgbClr val="1F497D"/>
                </a:solidFill>
                <a:latin typeface="Comic Sans MS"/>
                <a:cs typeface="Comic Sans MS"/>
              </a:rPr>
              <a:t>”</a:t>
            </a:r>
            <a:endParaRPr lang="en-US" dirty="0">
              <a:solidFill>
                <a:srgbClr val="1F497D"/>
              </a:solidFill>
              <a:latin typeface="Comic Sans MS"/>
              <a:cs typeface="Comic Sans MS"/>
            </a:endParaRPr>
          </a:p>
          <a:p>
            <a:pPr eaLnBrk="1" hangingPunct="1">
              <a:buFont typeface="Arial" charset="0"/>
              <a:buNone/>
            </a:pPr>
            <a:r>
              <a:rPr lang="ja-JP" altLang="en-US" dirty="0">
                <a:solidFill>
                  <a:srgbClr val="1F497D"/>
                </a:solidFill>
                <a:latin typeface="Comic Sans MS"/>
                <a:cs typeface="Comic Sans MS"/>
              </a:rPr>
              <a:t>“</a:t>
            </a:r>
            <a:r>
              <a:rPr lang="en-US" dirty="0">
                <a:solidFill>
                  <a:srgbClr val="1F497D"/>
                </a:solidFill>
                <a:latin typeface="Comic Sans MS"/>
                <a:cs typeface="Comic Sans MS"/>
              </a:rPr>
              <a:t>… the size constraint has encouraged not only economy but a certain elegance of design.</a:t>
            </a:r>
            <a:r>
              <a:rPr lang="ja-JP" altLang="en-US" dirty="0">
                <a:solidFill>
                  <a:srgbClr val="1F497D"/>
                </a:solidFill>
                <a:latin typeface="Comic Sans MS"/>
                <a:cs typeface="Comic Sans MS"/>
              </a:rPr>
              <a:t>”</a:t>
            </a:r>
            <a:r>
              <a:rPr lang="en-US" dirty="0">
                <a:solidFill>
                  <a:srgbClr val="1F497D"/>
                </a:solidFill>
                <a:latin typeface="Comic Sans MS"/>
                <a:cs typeface="Comic Sans MS"/>
              </a:rPr>
              <a:t> </a:t>
            </a:r>
          </a:p>
        </p:txBody>
      </p:sp>
      <p:pic>
        <p:nvPicPr>
          <p:cNvPr id="11268" name="Picture 6" descr="Ken_Thompson_(sitting)_and_Dennis_Ritchie_at_PDP-11_(2876612463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43" y="1114426"/>
            <a:ext cx="3959957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043365" y="1138238"/>
            <a:ext cx="3814885" cy="4652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45720" tIns="0" rIns="0" bIns="0"/>
          <a:lstStyle>
            <a:lvl1pPr marL="171450" indent="-17145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30000"/>
              </a:spcAft>
              <a:buClr>
                <a:srgbClr val="404040"/>
              </a:buClr>
              <a:buFont typeface="Arial" charset="0"/>
              <a:buNone/>
            </a:pPr>
            <a:r>
              <a:rPr lang="en-US" sz="2000" b="1" dirty="0" smtClean="0">
                <a:solidFill>
                  <a:srgbClr val="404040"/>
                </a:solidFill>
                <a:latin typeface="Comic Sans MS"/>
                <a:cs typeface="Comic Sans MS"/>
              </a:rPr>
              <a:t>Fostered an </a:t>
            </a:r>
            <a:r>
              <a:rPr lang="en-US" sz="2000" b="1" dirty="0">
                <a:solidFill>
                  <a:srgbClr val="404040"/>
                </a:solidFill>
                <a:latin typeface="Comic Sans MS"/>
                <a:cs typeface="Comic Sans MS"/>
              </a:rPr>
              <a:t>explosion of </a:t>
            </a:r>
            <a:r>
              <a:rPr lang="en-US" sz="2000" b="1" dirty="0" smtClean="0">
                <a:solidFill>
                  <a:srgbClr val="404040"/>
                </a:solidFill>
                <a:latin typeface="Comic Sans MS"/>
                <a:cs typeface="Comic Sans MS"/>
              </a:rPr>
              <a:t>creativity with new tools, languages, applications, and derivative systems</a:t>
            </a:r>
            <a:endParaRPr lang="en-US" sz="2000" b="1" dirty="0">
              <a:solidFill>
                <a:srgbClr val="404040"/>
              </a:solidFill>
              <a:latin typeface="Comic Sans MS"/>
              <a:cs typeface="Comic Sans MS"/>
            </a:endParaRPr>
          </a:p>
          <a:p>
            <a:pPr marL="914400" lvl="1" indent="-342900" eaLnBrk="1" hangingPunct="1">
              <a:spcBef>
                <a:spcPct val="20000"/>
              </a:spcBef>
              <a:spcAft>
                <a:spcPct val="30000"/>
              </a:spcAft>
              <a:buClr>
                <a:srgbClr val="404040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1F497D"/>
                </a:solidFill>
                <a:latin typeface="Comic Sans MS"/>
                <a:cs typeface="Comic Sans MS"/>
              </a:rPr>
              <a:t>Internet servers</a:t>
            </a:r>
          </a:p>
          <a:p>
            <a:pPr marL="914400" lvl="1" indent="-342900" eaLnBrk="1" hangingPunct="1">
              <a:spcBef>
                <a:spcPct val="20000"/>
              </a:spcBef>
              <a:spcAft>
                <a:spcPct val="30000"/>
              </a:spcAft>
              <a:buClr>
                <a:srgbClr val="404040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1F497D"/>
                </a:solidFill>
                <a:latin typeface="Comic Sans MS"/>
                <a:cs typeface="Comic Sans MS"/>
              </a:rPr>
              <a:t>Web browsers</a:t>
            </a:r>
          </a:p>
          <a:p>
            <a:pPr marL="914400" lvl="1" indent="-342900" eaLnBrk="1" hangingPunct="1">
              <a:spcBef>
                <a:spcPct val="20000"/>
              </a:spcBef>
              <a:spcAft>
                <a:spcPct val="30000"/>
              </a:spcAft>
              <a:buClr>
                <a:srgbClr val="404040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1F497D"/>
                </a:solidFill>
                <a:latin typeface="Comic Sans MS"/>
                <a:cs typeface="Comic Sans MS"/>
              </a:rPr>
              <a:t>Linux</a:t>
            </a:r>
          </a:p>
          <a:p>
            <a:pPr marL="914400" lvl="1" indent="-342900" eaLnBrk="1" hangingPunct="1">
              <a:spcBef>
                <a:spcPct val="20000"/>
              </a:spcBef>
              <a:spcAft>
                <a:spcPct val="30000"/>
              </a:spcAft>
              <a:buClr>
                <a:srgbClr val="404040"/>
              </a:buClr>
              <a:buFont typeface="Arial"/>
              <a:buChar char="•"/>
            </a:pPr>
            <a:r>
              <a:rPr lang="en-US" sz="2000" dirty="0" err="1" smtClean="0">
                <a:solidFill>
                  <a:srgbClr val="1F497D"/>
                </a:solidFill>
                <a:latin typeface="Comic Sans MS"/>
                <a:cs typeface="Comic Sans MS"/>
              </a:rPr>
              <a:t>iOS</a:t>
            </a:r>
            <a:endParaRPr lang="en-US" sz="2000" dirty="0" smtClean="0">
              <a:solidFill>
                <a:srgbClr val="1F497D"/>
              </a:solidFill>
              <a:latin typeface="Comic Sans MS"/>
              <a:cs typeface="Comic Sans MS"/>
            </a:endParaRPr>
          </a:p>
          <a:p>
            <a:pPr marL="914400" lvl="1" indent="-342900" eaLnBrk="1" hangingPunct="1">
              <a:spcBef>
                <a:spcPct val="20000"/>
              </a:spcBef>
              <a:spcAft>
                <a:spcPct val="30000"/>
              </a:spcAft>
              <a:buClr>
                <a:srgbClr val="404040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1F497D"/>
                </a:solidFill>
                <a:latin typeface="Comic Sans MS"/>
                <a:cs typeface="Comic Sans MS"/>
              </a:rPr>
              <a:t>Android  </a:t>
            </a:r>
            <a:endParaRPr lang="en-US" altLang="ja-JP" sz="2000" dirty="0" smtClean="0">
              <a:solidFill>
                <a:srgbClr val="1F497D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56" t="452" r="130"/>
          <a:stretch>
            <a:fillRect/>
          </a:stretch>
        </p:blipFill>
        <p:spPr bwMode="auto">
          <a:xfrm>
            <a:off x="0" y="700820"/>
            <a:ext cx="9144000" cy="5258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707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972908"/>
            <a:ext cx="9144000" cy="96129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305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2184" y="227014"/>
            <a:ext cx="8716596" cy="10572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rgbClr val="1F497D"/>
                </a:solidFill>
                <a:latin typeface="Comic Sans MS"/>
                <a:ea typeface="+mj-ea"/>
                <a:cs typeface="Comic Sans MS"/>
              </a:rPr>
              <a:t>The Unexcelled </a:t>
            </a:r>
            <a:r>
              <a:rPr lang="en-US" dirty="0" smtClean="0">
                <a:solidFill>
                  <a:srgbClr val="1F497D"/>
                </a:solidFill>
                <a:latin typeface="Comic Sans MS"/>
                <a:cs typeface="Comic Sans MS"/>
              </a:rPr>
              <a:t>Guidance</a:t>
            </a:r>
            <a:r>
              <a:rPr lang="en-US" dirty="0" smtClean="0">
                <a:solidFill>
                  <a:srgbClr val="1F497D"/>
                </a:solidFill>
                <a:latin typeface="Comic Sans MS"/>
                <a:ea typeface="+mj-ea"/>
                <a:cs typeface="Comic Sans MS"/>
              </a:rPr>
              <a:t> of </a:t>
            </a:r>
            <a:r>
              <a:rPr lang="en-US" dirty="0" smtClean="0">
                <a:solidFill>
                  <a:srgbClr val="1F497D"/>
                </a:solidFill>
                <a:latin typeface="Comic Sans MS"/>
                <a:cs typeface="Comic Sans MS"/>
              </a:rPr>
              <a:t>Doug </a:t>
            </a:r>
            <a:r>
              <a:rPr lang="en-US" dirty="0" err="1" smtClean="0">
                <a:solidFill>
                  <a:srgbClr val="1F497D"/>
                </a:solidFill>
                <a:latin typeface="Comic Sans MS"/>
                <a:cs typeface="Comic Sans MS"/>
              </a:rPr>
              <a:t>McIlroy</a:t>
            </a:r>
            <a:endParaRPr lang="en-US" b="0" dirty="0">
              <a:solidFill>
                <a:srgbClr val="1F497D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962400" y="1747838"/>
            <a:ext cx="4743450" cy="4652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45720" tIns="0" rIns="0" bIns="0"/>
          <a:lstStyle>
            <a:lvl1pPr marL="171450" indent="-17145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30000"/>
              </a:spcAft>
              <a:buClr>
                <a:srgbClr val="404040"/>
              </a:buClr>
              <a:buFont typeface="Arial" charset="0"/>
              <a:buNone/>
            </a:pPr>
            <a:r>
              <a:rPr lang="en-US" sz="2000" b="1" dirty="0" smtClean="0">
                <a:solidFill>
                  <a:srgbClr val="404040"/>
                </a:solidFill>
                <a:latin typeface="Comic Sans MS"/>
                <a:cs typeface="Comic Sans MS"/>
              </a:rPr>
              <a:t>Head of the Computing Techniques Research Department at Bell Labs, the birthplace of the Unix operating system, 1965-1986</a:t>
            </a:r>
            <a:endParaRPr lang="en-US" sz="2000" b="1" dirty="0" smtClean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eaLnBrk="1" hangingPunct="1">
              <a:spcBef>
                <a:spcPct val="20000"/>
              </a:spcBef>
              <a:spcAft>
                <a:spcPct val="30000"/>
              </a:spcAft>
              <a:buClr>
                <a:srgbClr val="404040"/>
              </a:buClr>
              <a:buFont typeface="Arial" charset="0"/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Pioneer of component-based software engineering</a:t>
            </a:r>
          </a:p>
          <a:p>
            <a:pPr eaLnBrk="1" hangingPunct="1">
              <a:spcBef>
                <a:spcPct val="20000"/>
              </a:spcBef>
              <a:spcAft>
                <a:spcPct val="30000"/>
              </a:spcAft>
              <a:buClr>
                <a:srgbClr val="404040"/>
              </a:buClr>
              <a:buFont typeface="Arial" charset="0"/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Macros pioneer with D. E. Eastwood</a:t>
            </a:r>
          </a:p>
          <a:p>
            <a:pPr eaLnBrk="1" hangingPunct="1">
              <a:spcBef>
                <a:spcPct val="20000"/>
              </a:spcBef>
              <a:spcAft>
                <a:spcPct val="30000"/>
              </a:spcAft>
              <a:buClr>
                <a:srgbClr val="404040"/>
              </a:buClr>
              <a:buFont typeface="Arial" charset="0"/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Invented Unix pipes</a:t>
            </a:r>
          </a:p>
          <a:p>
            <a:pPr eaLnBrk="1" hangingPunct="1">
              <a:spcBef>
                <a:spcPct val="20000"/>
              </a:spcBef>
              <a:spcAft>
                <a:spcPct val="30000"/>
              </a:spcAft>
              <a:buClr>
                <a:srgbClr val="404040"/>
              </a:buClr>
              <a:buFont typeface="Arial" charset="0"/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Wrote Unix tools spell, diff, sort, join, graph, speak, </a:t>
            </a:r>
            <a:r>
              <a:rPr lang="en-US" sz="2000" b="1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tr</a:t>
            </a:r>
            <a:r>
              <a:rPr lang="en-US" sz="20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, etc.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" y="1689100"/>
            <a:ext cx="2324100" cy="3492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04800" y="5410200"/>
            <a:ext cx="34916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F497D"/>
                </a:solidFill>
                <a:latin typeface="Comic Sans MS"/>
                <a:cs typeface="Comic Sans MS"/>
              </a:rPr>
              <a:t>“The real hero of programming</a:t>
            </a:r>
          </a:p>
          <a:p>
            <a:r>
              <a:rPr lang="en-US" dirty="0" smtClean="0">
                <a:solidFill>
                  <a:srgbClr val="1F497D"/>
                </a:solidFill>
                <a:latin typeface="Comic Sans MS"/>
                <a:cs typeface="Comic Sans MS"/>
              </a:rPr>
              <a:t>is the one who writes negative</a:t>
            </a:r>
          </a:p>
          <a:p>
            <a:r>
              <a:rPr lang="en-US" dirty="0" smtClean="0">
                <a:solidFill>
                  <a:srgbClr val="1F497D"/>
                </a:solidFill>
                <a:latin typeface="Comic Sans MS"/>
                <a:cs typeface="Comic Sans MS"/>
              </a:rPr>
              <a:t>code.”</a:t>
            </a:r>
            <a:endParaRPr lang="en-US" dirty="0">
              <a:solidFill>
                <a:srgbClr val="1F497D"/>
              </a:solidFill>
              <a:latin typeface="Comic Sans MS"/>
              <a:cs typeface="Comic Sans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0200" y="5791200"/>
            <a:ext cx="70866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accent1"/>
                </a:solidFill>
                <a:latin typeface="Comic Sans MS"/>
                <a:cs typeface="Comic Sans MS"/>
              </a:rPr>
              <a:t>M. Douglas </a:t>
            </a:r>
            <a:r>
              <a:rPr lang="en-US" sz="1400" b="1" dirty="0" err="1" smtClean="0">
                <a:solidFill>
                  <a:schemeClr val="accent1"/>
                </a:solidFill>
                <a:latin typeface="Comic Sans MS"/>
                <a:cs typeface="Comic Sans MS"/>
              </a:rPr>
              <a:t>McIlroy</a:t>
            </a:r>
            <a:endParaRPr lang="en-US" sz="1400" b="1" dirty="0">
              <a:solidFill>
                <a:schemeClr val="accent1"/>
              </a:solidFill>
              <a:latin typeface="Comic Sans MS"/>
              <a:cs typeface="Comic Sans MS"/>
            </a:endParaRPr>
          </a:p>
          <a:p>
            <a:pPr algn="r"/>
            <a:r>
              <a:rPr lang="en-US" sz="1400" b="1" dirty="0" smtClean="0">
                <a:solidFill>
                  <a:schemeClr val="tx2"/>
                </a:solidFill>
                <a:latin typeface="Comic Sans MS"/>
                <a:cs typeface="Comic Sans MS"/>
              </a:rPr>
              <a:t>A Research UNIX Reader:</a:t>
            </a:r>
          </a:p>
          <a:p>
            <a:pPr algn="r"/>
            <a:r>
              <a:rPr lang="en-US" sz="1400" b="1" dirty="0" smtClean="0">
                <a:solidFill>
                  <a:schemeClr val="tx2"/>
                </a:solidFill>
                <a:latin typeface="Comic Sans MS"/>
                <a:cs typeface="Comic Sans MS"/>
              </a:rPr>
              <a:t>Annotated Excerpts from the Programmer’s Manual</a:t>
            </a:r>
          </a:p>
          <a:p>
            <a:pPr algn="r"/>
            <a:r>
              <a:rPr lang="en-US" sz="1400" b="1" dirty="0" smtClean="0">
                <a:solidFill>
                  <a:schemeClr val="accent1"/>
                </a:solidFill>
                <a:latin typeface="Comic Sans MS"/>
                <a:cs typeface="Comic Sans MS"/>
              </a:rPr>
              <a:t>1971-1986</a:t>
            </a:r>
            <a:endParaRPr lang="en-US" sz="1400" b="1" dirty="0">
              <a:solidFill>
                <a:schemeClr val="accent1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150889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2184" y="227014"/>
            <a:ext cx="8716596" cy="10572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rgbClr val="1F497D"/>
                </a:solidFill>
                <a:latin typeface="Comic Sans MS"/>
                <a:ea typeface="+mj-ea"/>
                <a:cs typeface="Comic Sans MS"/>
              </a:rPr>
              <a:t>The Dragon Books Captured the Enormous </a:t>
            </a:r>
            <a:br>
              <a:rPr lang="en-US" dirty="0" smtClean="0">
                <a:solidFill>
                  <a:srgbClr val="1F497D"/>
                </a:solidFill>
                <a:latin typeface="Comic Sans MS"/>
                <a:ea typeface="+mj-ea"/>
                <a:cs typeface="Comic Sans MS"/>
              </a:rPr>
            </a:br>
            <a:r>
              <a:rPr lang="en-US" dirty="0" smtClean="0">
                <a:solidFill>
                  <a:srgbClr val="1F497D"/>
                </a:solidFill>
                <a:latin typeface="Comic Sans MS"/>
                <a:ea typeface="+mj-ea"/>
                <a:cs typeface="Comic Sans MS"/>
              </a:rPr>
              <a:t>Synergy Between Theory and Compiler Design</a:t>
            </a:r>
            <a:endParaRPr lang="en-US" b="0" dirty="0">
              <a:solidFill>
                <a:srgbClr val="1F497D"/>
              </a:solidFill>
              <a:latin typeface="Comic Sans MS"/>
              <a:ea typeface="+mj-ea"/>
              <a:cs typeface="Comic Sans M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2433" y="1295400"/>
            <a:ext cx="2338767" cy="34059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1985333"/>
            <a:ext cx="2306821" cy="34854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1986833"/>
            <a:ext cx="2364588" cy="35757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8131" y="5562600"/>
            <a:ext cx="259236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latin typeface="Comic Sans MS"/>
                <a:cs typeface="Comic Sans MS"/>
              </a:rPr>
              <a:t>1977</a:t>
            </a:r>
          </a:p>
          <a:p>
            <a:pPr algn="ctr"/>
            <a:r>
              <a:rPr lang="en-US" sz="1400" b="1" dirty="0" smtClean="0">
                <a:solidFill>
                  <a:srgbClr val="1F497D"/>
                </a:solidFill>
                <a:latin typeface="Comic Sans MS"/>
                <a:cs typeface="Comic Sans MS"/>
              </a:rPr>
              <a:t>finite automata</a:t>
            </a:r>
          </a:p>
          <a:p>
            <a:pPr algn="ctr"/>
            <a:r>
              <a:rPr lang="en-US" sz="1400" b="1" dirty="0" smtClean="0">
                <a:solidFill>
                  <a:srgbClr val="1F497D"/>
                </a:solidFill>
                <a:latin typeface="Comic Sans MS"/>
                <a:cs typeface="Comic Sans MS"/>
              </a:rPr>
              <a:t>grammars</a:t>
            </a:r>
          </a:p>
          <a:p>
            <a:r>
              <a:rPr lang="en-US" sz="1400" b="1" dirty="0" err="1">
                <a:solidFill>
                  <a:srgbClr val="1F497D"/>
                </a:solidFill>
                <a:latin typeface="Comic Sans MS"/>
                <a:cs typeface="Comic Sans MS"/>
              </a:rPr>
              <a:t>l</a:t>
            </a:r>
            <a:r>
              <a:rPr lang="en-US" sz="1400" b="1" dirty="0" err="1" smtClean="0">
                <a:solidFill>
                  <a:srgbClr val="1F497D"/>
                </a:solidFill>
                <a:latin typeface="Comic Sans MS"/>
                <a:cs typeface="Comic Sans MS"/>
              </a:rPr>
              <a:t>ex</a:t>
            </a:r>
            <a:r>
              <a:rPr lang="en-US" sz="1400" b="1" dirty="0" smtClean="0">
                <a:solidFill>
                  <a:srgbClr val="1F497D"/>
                </a:solidFill>
                <a:latin typeface="Comic Sans MS"/>
                <a:cs typeface="Comic Sans MS"/>
              </a:rPr>
              <a:t> &amp; </a:t>
            </a:r>
            <a:r>
              <a:rPr lang="en-US" sz="1400" b="1" dirty="0" err="1">
                <a:solidFill>
                  <a:srgbClr val="1F497D"/>
                </a:solidFill>
                <a:latin typeface="Comic Sans MS"/>
                <a:cs typeface="Comic Sans MS"/>
              </a:rPr>
              <a:t>y</a:t>
            </a:r>
            <a:r>
              <a:rPr lang="en-US" sz="1400" b="1" dirty="0" err="1" smtClean="0">
                <a:solidFill>
                  <a:srgbClr val="1F497D"/>
                </a:solidFill>
                <a:latin typeface="Comic Sans MS"/>
                <a:cs typeface="Comic Sans MS"/>
              </a:rPr>
              <a:t>acc</a:t>
            </a:r>
            <a:endParaRPr lang="en-US" sz="1400" b="1" dirty="0" smtClean="0">
              <a:solidFill>
                <a:srgbClr val="1F497D"/>
              </a:solidFill>
              <a:latin typeface="Comic Sans MS"/>
              <a:cs typeface="Comic Sans MS"/>
            </a:endParaRPr>
          </a:p>
          <a:p>
            <a:r>
              <a:rPr lang="en-US" sz="1400" b="1" dirty="0" smtClean="0">
                <a:solidFill>
                  <a:srgbClr val="1F497D"/>
                </a:solidFill>
                <a:latin typeface="Comic Sans MS"/>
                <a:cs typeface="Comic Sans MS"/>
              </a:rPr>
              <a:t>syntax-directed translation</a:t>
            </a:r>
            <a:endParaRPr lang="en-US" sz="1400" b="1" dirty="0">
              <a:solidFill>
                <a:srgbClr val="1F497D"/>
              </a:solidFill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9225" y="5105400"/>
            <a:ext cx="206015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latin typeface="Comic Sans MS"/>
                <a:cs typeface="Comic Sans MS"/>
              </a:rPr>
              <a:t>1986</a:t>
            </a:r>
          </a:p>
          <a:p>
            <a:pPr algn="ctr"/>
            <a:r>
              <a:rPr lang="en-US" sz="1400" b="1" dirty="0" smtClean="0">
                <a:solidFill>
                  <a:srgbClr val="1F497D"/>
                </a:solidFill>
                <a:latin typeface="Comic Sans MS"/>
                <a:cs typeface="Comic Sans MS"/>
              </a:rPr>
              <a:t>type checking</a:t>
            </a:r>
          </a:p>
          <a:p>
            <a:pPr algn="ctr"/>
            <a:r>
              <a:rPr lang="en-US" sz="1400" b="1" dirty="0" smtClean="0">
                <a:solidFill>
                  <a:srgbClr val="1F497D"/>
                </a:solidFill>
                <a:latin typeface="Comic Sans MS"/>
                <a:cs typeface="Comic Sans MS"/>
              </a:rPr>
              <a:t>run-time organization</a:t>
            </a:r>
          </a:p>
          <a:p>
            <a:pPr algn="ctr"/>
            <a:r>
              <a:rPr lang="en-US" sz="1400" b="1" dirty="0" smtClean="0">
                <a:solidFill>
                  <a:srgbClr val="1F497D"/>
                </a:solidFill>
                <a:latin typeface="Comic Sans MS"/>
                <a:cs typeface="Comic Sans MS"/>
              </a:rPr>
              <a:t>automatic code</a:t>
            </a:r>
          </a:p>
          <a:p>
            <a:pPr algn="ctr"/>
            <a:r>
              <a:rPr lang="en-US" sz="1400" b="1" dirty="0" smtClean="0">
                <a:solidFill>
                  <a:srgbClr val="1F497D"/>
                </a:solidFill>
                <a:latin typeface="Comic Sans MS"/>
                <a:cs typeface="Comic Sans MS"/>
              </a:rPr>
              <a:t>generation</a:t>
            </a:r>
            <a:endParaRPr lang="en-US" sz="1400" b="1" dirty="0">
              <a:solidFill>
                <a:srgbClr val="1F497D"/>
              </a:solidFill>
              <a:latin typeface="Comic Sans MS"/>
              <a:cs typeface="Comic Sans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5562600"/>
            <a:ext cx="266700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Comic Sans MS"/>
                <a:cs typeface="Comic Sans MS"/>
              </a:rPr>
              <a:t>2007</a:t>
            </a:r>
          </a:p>
          <a:p>
            <a:pPr algn="ctr"/>
            <a:r>
              <a:rPr lang="en-US" sz="1400" b="1" dirty="0" smtClean="0">
                <a:solidFill>
                  <a:srgbClr val="1F497D"/>
                </a:solidFill>
                <a:latin typeface="Comic Sans MS"/>
                <a:cs typeface="Comic Sans MS"/>
              </a:rPr>
              <a:t>garbage collection</a:t>
            </a:r>
          </a:p>
          <a:p>
            <a:pPr algn="ctr"/>
            <a:r>
              <a:rPr lang="en-US" sz="1400" b="1" dirty="0" smtClean="0">
                <a:solidFill>
                  <a:srgbClr val="1F497D"/>
                </a:solidFill>
                <a:latin typeface="Comic Sans MS"/>
                <a:cs typeface="Comic Sans MS"/>
              </a:rPr>
              <a:t>optimization</a:t>
            </a:r>
          </a:p>
          <a:p>
            <a:pPr algn="ctr"/>
            <a:r>
              <a:rPr lang="en-US" sz="1400" b="1" dirty="0" smtClean="0">
                <a:solidFill>
                  <a:srgbClr val="1F497D"/>
                </a:solidFill>
                <a:latin typeface="Comic Sans MS"/>
                <a:cs typeface="Comic Sans MS"/>
              </a:rPr>
              <a:t>parallelism</a:t>
            </a:r>
          </a:p>
          <a:p>
            <a:pPr algn="ctr"/>
            <a:r>
              <a:rPr lang="en-US" sz="1400" b="1" dirty="0" err="1" smtClean="0">
                <a:solidFill>
                  <a:srgbClr val="1F497D"/>
                </a:solidFill>
                <a:latin typeface="Comic Sans MS"/>
                <a:cs typeface="Comic Sans MS"/>
              </a:rPr>
              <a:t>interprocedural</a:t>
            </a:r>
            <a:r>
              <a:rPr lang="en-US" sz="1400" b="1" dirty="0" smtClean="0">
                <a:solidFill>
                  <a:srgbClr val="1F497D"/>
                </a:solidFill>
                <a:latin typeface="Comic Sans MS"/>
                <a:cs typeface="Comic Sans MS"/>
              </a:rPr>
              <a:t> analysis</a:t>
            </a:r>
            <a:endParaRPr lang="en-US" sz="1400" b="1" dirty="0">
              <a:solidFill>
                <a:srgbClr val="1F497D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035066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1F497D"/>
                </a:solidFill>
                <a:latin typeface="Comic Sans MS"/>
                <a:cs typeface="Comic Sans MS"/>
              </a:rPr>
              <a:t>Phases of a Compiler</a:t>
            </a:r>
          </a:p>
        </p:txBody>
      </p:sp>
      <p:sp>
        <p:nvSpPr>
          <p:cNvPr id="107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1400" b="1" dirty="0" smtClean="0">
                <a:solidFill>
                  <a:schemeClr val="accent1"/>
                </a:solidFill>
                <a:latin typeface="Comic Sans MS"/>
                <a:cs typeface="Comic Sans MS"/>
              </a:rPr>
              <a:t> </a:t>
            </a:r>
          </a:p>
        </p:txBody>
      </p:sp>
      <p:sp>
        <p:nvSpPr>
          <p:cNvPr id="1075204" name="Rectangle 4"/>
          <p:cNvSpPr>
            <a:spLocks noChangeArrowheads="1"/>
          </p:cNvSpPr>
          <p:nvPr/>
        </p:nvSpPr>
        <p:spPr bwMode="auto">
          <a:xfrm>
            <a:off x="3316743" y="2606676"/>
            <a:ext cx="1179057" cy="1096963"/>
          </a:xfrm>
          <a:prstGeom prst="rect">
            <a:avLst/>
          </a:prstGeom>
          <a:solidFill>
            <a:srgbClr val="FF66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latin typeface="Arial" charset="0"/>
                <a:cs typeface="+mn-cs"/>
              </a:rPr>
              <a:t>Semantic</a:t>
            </a:r>
          </a:p>
          <a:p>
            <a:pPr algn="ctr">
              <a:defRPr/>
            </a:pPr>
            <a:r>
              <a:rPr lang="en-US" b="1" dirty="0">
                <a:latin typeface="Arial" charset="0"/>
                <a:cs typeface="+mn-cs"/>
              </a:rPr>
              <a:t>Analyzer</a:t>
            </a:r>
          </a:p>
        </p:txBody>
      </p:sp>
      <p:sp>
        <p:nvSpPr>
          <p:cNvPr id="1075205" name="Rectangle 5"/>
          <p:cNvSpPr>
            <a:spLocks noChangeArrowheads="1"/>
          </p:cNvSpPr>
          <p:nvPr/>
        </p:nvSpPr>
        <p:spPr bwMode="auto">
          <a:xfrm>
            <a:off x="4751768" y="2606676"/>
            <a:ext cx="1075489" cy="1096963"/>
          </a:xfrm>
          <a:prstGeom prst="rect">
            <a:avLst/>
          </a:prstGeom>
          <a:solidFill>
            <a:srgbClr val="FF66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1" dirty="0" err="1">
                <a:latin typeface="Arial" charset="0"/>
                <a:cs typeface="+mn-cs"/>
              </a:rPr>
              <a:t>Interm</a:t>
            </a:r>
            <a:r>
              <a:rPr lang="en-US" b="1" dirty="0">
                <a:latin typeface="Arial" charset="0"/>
                <a:cs typeface="+mn-cs"/>
              </a:rPr>
              <a:t>.</a:t>
            </a:r>
          </a:p>
          <a:p>
            <a:pPr algn="ctr">
              <a:defRPr/>
            </a:pPr>
            <a:r>
              <a:rPr lang="en-US" b="1" dirty="0">
                <a:latin typeface="Arial" charset="0"/>
                <a:cs typeface="+mn-cs"/>
              </a:rPr>
              <a:t>Code</a:t>
            </a:r>
          </a:p>
          <a:p>
            <a:pPr algn="ctr">
              <a:defRPr/>
            </a:pPr>
            <a:r>
              <a:rPr lang="en-US" b="1" dirty="0">
                <a:latin typeface="Arial" charset="0"/>
                <a:cs typeface="+mn-cs"/>
              </a:rPr>
              <a:t>Gen.</a:t>
            </a:r>
          </a:p>
        </p:txBody>
      </p:sp>
      <p:sp>
        <p:nvSpPr>
          <p:cNvPr id="1075206" name="Rectangle 6"/>
          <p:cNvSpPr>
            <a:spLocks noChangeArrowheads="1"/>
          </p:cNvSpPr>
          <p:nvPr/>
        </p:nvSpPr>
        <p:spPr bwMode="auto">
          <a:xfrm>
            <a:off x="1883276" y="2606676"/>
            <a:ext cx="1075490" cy="1096963"/>
          </a:xfrm>
          <a:prstGeom prst="rect">
            <a:avLst/>
          </a:prstGeom>
          <a:solidFill>
            <a:srgbClr val="FF66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latin typeface="Arial" charset="0"/>
                <a:cs typeface="+mn-cs"/>
              </a:rPr>
              <a:t>Syntax</a:t>
            </a:r>
          </a:p>
          <a:p>
            <a:pPr algn="ctr">
              <a:defRPr/>
            </a:pPr>
            <a:r>
              <a:rPr lang="en-US" b="1" dirty="0">
                <a:latin typeface="Arial" charset="0"/>
                <a:cs typeface="+mn-cs"/>
              </a:rPr>
              <a:t>Analyzer</a:t>
            </a:r>
          </a:p>
        </p:txBody>
      </p:sp>
      <p:sp>
        <p:nvSpPr>
          <p:cNvPr id="1075207" name="Rectangle 7"/>
          <p:cNvSpPr>
            <a:spLocks noChangeArrowheads="1"/>
          </p:cNvSpPr>
          <p:nvPr/>
        </p:nvSpPr>
        <p:spPr bwMode="auto">
          <a:xfrm>
            <a:off x="448251" y="2606676"/>
            <a:ext cx="1075490" cy="1096963"/>
          </a:xfrm>
          <a:prstGeom prst="rect">
            <a:avLst/>
          </a:prstGeom>
          <a:solidFill>
            <a:srgbClr val="FF66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latin typeface="Arial" charset="0"/>
                <a:cs typeface="+mn-cs"/>
              </a:rPr>
              <a:t>Lexical</a:t>
            </a:r>
          </a:p>
          <a:p>
            <a:pPr algn="ctr">
              <a:defRPr/>
            </a:pPr>
            <a:r>
              <a:rPr lang="en-US" b="1" dirty="0">
                <a:latin typeface="Arial" charset="0"/>
                <a:cs typeface="+mn-cs"/>
              </a:rPr>
              <a:t>Analyzer</a:t>
            </a:r>
          </a:p>
        </p:txBody>
      </p:sp>
      <p:sp>
        <p:nvSpPr>
          <p:cNvPr id="1075208" name="Rectangle 8"/>
          <p:cNvSpPr>
            <a:spLocks noChangeArrowheads="1"/>
          </p:cNvSpPr>
          <p:nvPr/>
        </p:nvSpPr>
        <p:spPr bwMode="auto">
          <a:xfrm>
            <a:off x="6185234" y="2606676"/>
            <a:ext cx="1206165" cy="1096963"/>
          </a:xfrm>
          <a:prstGeom prst="rect">
            <a:avLst/>
          </a:prstGeom>
          <a:solidFill>
            <a:srgbClr val="66C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latin typeface="Arial" charset="0"/>
                <a:cs typeface="+mn-cs"/>
              </a:rPr>
              <a:t>Code</a:t>
            </a:r>
          </a:p>
          <a:p>
            <a:pPr algn="ctr">
              <a:defRPr/>
            </a:pPr>
            <a:r>
              <a:rPr lang="en-US" b="1" dirty="0">
                <a:latin typeface="Arial" charset="0"/>
                <a:cs typeface="+mn-cs"/>
              </a:rPr>
              <a:t>Optimizer</a:t>
            </a:r>
          </a:p>
        </p:txBody>
      </p:sp>
      <p:sp>
        <p:nvSpPr>
          <p:cNvPr id="1075209" name="Rectangle 9"/>
          <p:cNvSpPr>
            <a:spLocks noChangeArrowheads="1"/>
          </p:cNvSpPr>
          <p:nvPr/>
        </p:nvSpPr>
        <p:spPr bwMode="auto">
          <a:xfrm>
            <a:off x="7606252" y="2606676"/>
            <a:ext cx="1075489" cy="1096963"/>
          </a:xfrm>
          <a:prstGeom prst="rect">
            <a:avLst/>
          </a:prstGeom>
          <a:solidFill>
            <a:srgbClr val="66C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latin typeface="Arial" charset="0"/>
                <a:cs typeface="+mn-cs"/>
              </a:rPr>
              <a:t>Code</a:t>
            </a:r>
          </a:p>
          <a:p>
            <a:pPr algn="ctr">
              <a:defRPr/>
            </a:pPr>
            <a:r>
              <a:rPr lang="en-US" b="1" dirty="0">
                <a:latin typeface="Arial" charset="0"/>
                <a:cs typeface="+mn-cs"/>
              </a:rPr>
              <a:t>Gen.</a:t>
            </a:r>
          </a:p>
        </p:txBody>
      </p:sp>
      <p:cxnSp>
        <p:nvCxnSpPr>
          <p:cNvPr id="1075210" name="AutoShape 10"/>
          <p:cNvCxnSpPr>
            <a:cxnSpLocks noChangeShapeType="1"/>
            <a:stCxn id="1075207" idx="3"/>
            <a:endCxn id="1075206" idx="1"/>
          </p:cNvCxnSpPr>
          <p:nvPr/>
        </p:nvCxnSpPr>
        <p:spPr bwMode="auto">
          <a:xfrm>
            <a:off x="1523741" y="3155950"/>
            <a:ext cx="359534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75211" name="AutoShape 11"/>
          <p:cNvCxnSpPr>
            <a:cxnSpLocks noChangeShapeType="1"/>
            <a:stCxn id="1075206" idx="3"/>
            <a:endCxn id="1075204" idx="1"/>
          </p:cNvCxnSpPr>
          <p:nvPr/>
        </p:nvCxnSpPr>
        <p:spPr bwMode="auto">
          <a:xfrm>
            <a:off x="2958766" y="3155158"/>
            <a:ext cx="357977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75212" name="AutoShape 12"/>
          <p:cNvCxnSpPr>
            <a:cxnSpLocks noChangeShapeType="1"/>
            <a:stCxn id="1075204" idx="3"/>
            <a:endCxn id="1075205" idx="1"/>
          </p:cNvCxnSpPr>
          <p:nvPr/>
        </p:nvCxnSpPr>
        <p:spPr bwMode="auto">
          <a:xfrm>
            <a:off x="4495800" y="3155158"/>
            <a:ext cx="255968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75213" name="AutoShape 13"/>
          <p:cNvCxnSpPr>
            <a:cxnSpLocks noChangeShapeType="1"/>
            <a:stCxn id="1075205" idx="3"/>
            <a:endCxn id="1075208" idx="1"/>
          </p:cNvCxnSpPr>
          <p:nvPr/>
        </p:nvCxnSpPr>
        <p:spPr bwMode="auto">
          <a:xfrm>
            <a:off x="5827257" y="3155158"/>
            <a:ext cx="357977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75214" name="AutoShape 14"/>
          <p:cNvCxnSpPr>
            <a:cxnSpLocks noChangeShapeType="1"/>
            <a:stCxn id="1075208" idx="3"/>
            <a:endCxn id="1075209" idx="1"/>
          </p:cNvCxnSpPr>
          <p:nvPr/>
        </p:nvCxnSpPr>
        <p:spPr bwMode="auto">
          <a:xfrm>
            <a:off x="7391399" y="3155158"/>
            <a:ext cx="214853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75215" name="Rectangle 15"/>
          <p:cNvSpPr>
            <a:spLocks noChangeArrowheads="1"/>
          </p:cNvSpPr>
          <p:nvPr/>
        </p:nvSpPr>
        <p:spPr bwMode="auto">
          <a:xfrm>
            <a:off x="448251" y="1600200"/>
            <a:ext cx="107549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1F497D"/>
                </a:solidFill>
                <a:latin typeface="Arial" charset="0"/>
                <a:cs typeface="+mn-cs"/>
              </a:rPr>
              <a:t>source</a:t>
            </a:r>
          </a:p>
          <a:p>
            <a:pPr algn="ctr">
              <a:defRPr/>
            </a:pPr>
            <a:r>
              <a:rPr lang="en-US" b="1" dirty="0">
                <a:solidFill>
                  <a:srgbClr val="1F497D"/>
                </a:solidFill>
                <a:latin typeface="Arial" charset="0"/>
                <a:cs typeface="+mn-cs"/>
              </a:rPr>
              <a:t>program</a:t>
            </a:r>
          </a:p>
        </p:txBody>
      </p:sp>
      <p:sp>
        <p:nvSpPr>
          <p:cNvPr id="1075216" name="Line 16"/>
          <p:cNvSpPr>
            <a:spLocks noChangeShapeType="1"/>
          </p:cNvSpPr>
          <p:nvPr/>
        </p:nvSpPr>
        <p:spPr bwMode="auto">
          <a:xfrm>
            <a:off x="986774" y="2332039"/>
            <a:ext cx="0" cy="2746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75217" name="Rectangle 17"/>
          <p:cNvSpPr>
            <a:spLocks noChangeArrowheads="1"/>
          </p:cNvSpPr>
          <p:nvPr/>
        </p:nvSpPr>
        <p:spPr bwMode="auto">
          <a:xfrm>
            <a:off x="1254479" y="3886200"/>
            <a:ext cx="896501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1F497D"/>
                </a:solidFill>
                <a:latin typeface="Arial" charset="0"/>
                <a:cs typeface="+mn-cs"/>
              </a:rPr>
              <a:t>token</a:t>
            </a:r>
          </a:p>
          <a:p>
            <a:pPr algn="ctr">
              <a:defRPr/>
            </a:pPr>
            <a:r>
              <a:rPr lang="en-US" b="1" dirty="0">
                <a:solidFill>
                  <a:srgbClr val="1F497D"/>
                </a:solidFill>
                <a:latin typeface="Arial" charset="0"/>
                <a:cs typeface="+mn-cs"/>
              </a:rPr>
              <a:t>stream</a:t>
            </a:r>
          </a:p>
        </p:txBody>
      </p:sp>
      <p:sp>
        <p:nvSpPr>
          <p:cNvPr id="1075218" name="Rectangle 18"/>
          <p:cNvSpPr>
            <a:spLocks noChangeArrowheads="1"/>
          </p:cNvSpPr>
          <p:nvPr/>
        </p:nvSpPr>
        <p:spPr bwMode="auto">
          <a:xfrm>
            <a:off x="2689503" y="3886200"/>
            <a:ext cx="896501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1F497D"/>
                </a:solidFill>
                <a:latin typeface="Arial" charset="0"/>
                <a:cs typeface="+mn-cs"/>
              </a:rPr>
              <a:t>syntax</a:t>
            </a:r>
          </a:p>
          <a:p>
            <a:pPr algn="ctr">
              <a:defRPr/>
            </a:pPr>
            <a:r>
              <a:rPr lang="en-US" b="1" dirty="0">
                <a:solidFill>
                  <a:srgbClr val="1F497D"/>
                </a:solidFill>
                <a:latin typeface="Arial" charset="0"/>
                <a:cs typeface="+mn-cs"/>
              </a:rPr>
              <a:t>tree</a:t>
            </a:r>
          </a:p>
        </p:txBody>
      </p:sp>
      <p:sp>
        <p:nvSpPr>
          <p:cNvPr id="1075219" name="Rectangle 19"/>
          <p:cNvSpPr>
            <a:spLocks noChangeArrowheads="1"/>
          </p:cNvSpPr>
          <p:nvPr/>
        </p:nvSpPr>
        <p:spPr bwMode="auto">
          <a:xfrm>
            <a:off x="4124527" y="3886200"/>
            <a:ext cx="896501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1F497D"/>
                </a:solidFill>
                <a:latin typeface="Arial" charset="0"/>
                <a:cs typeface="+mn-cs"/>
              </a:rPr>
              <a:t>annotated</a:t>
            </a:r>
          </a:p>
          <a:p>
            <a:pPr algn="ctr">
              <a:defRPr/>
            </a:pPr>
            <a:r>
              <a:rPr lang="en-US" b="1" dirty="0">
                <a:solidFill>
                  <a:srgbClr val="1F497D"/>
                </a:solidFill>
                <a:latin typeface="Arial" charset="0"/>
                <a:cs typeface="+mn-cs"/>
              </a:rPr>
              <a:t>syntax</a:t>
            </a:r>
          </a:p>
          <a:p>
            <a:pPr algn="ctr">
              <a:defRPr/>
            </a:pPr>
            <a:r>
              <a:rPr lang="en-US" b="1" dirty="0">
                <a:solidFill>
                  <a:srgbClr val="1F497D"/>
                </a:solidFill>
                <a:latin typeface="Arial" charset="0"/>
                <a:cs typeface="+mn-cs"/>
              </a:rPr>
              <a:t>tree</a:t>
            </a:r>
          </a:p>
        </p:txBody>
      </p:sp>
      <p:sp>
        <p:nvSpPr>
          <p:cNvPr id="1075220" name="Rectangle 20"/>
          <p:cNvSpPr>
            <a:spLocks noChangeArrowheads="1"/>
          </p:cNvSpPr>
          <p:nvPr/>
        </p:nvSpPr>
        <p:spPr bwMode="auto">
          <a:xfrm>
            <a:off x="5557996" y="3886200"/>
            <a:ext cx="896501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1" dirty="0" err="1">
                <a:solidFill>
                  <a:srgbClr val="1F497D"/>
                </a:solidFill>
                <a:latin typeface="Arial" charset="0"/>
                <a:cs typeface="+mn-cs"/>
              </a:rPr>
              <a:t>interm</a:t>
            </a:r>
            <a:r>
              <a:rPr lang="en-US" b="1" dirty="0">
                <a:solidFill>
                  <a:srgbClr val="1F497D"/>
                </a:solidFill>
                <a:latin typeface="Arial" charset="0"/>
                <a:cs typeface="+mn-cs"/>
              </a:rPr>
              <a:t>.</a:t>
            </a:r>
          </a:p>
          <a:p>
            <a:pPr algn="ctr">
              <a:defRPr/>
            </a:pPr>
            <a:r>
              <a:rPr lang="en-US" b="1" dirty="0">
                <a:solidFill>
                  <a:srgbClr val="1F497D"/>
                </a:solidFill>
                <a:latin typeface="Arial" charset="0"/>
                <a:cs typeface="+mn-cs"/>
              </a:rPr>
              <a:t>rep.</a:t>
            </a:r>
          </a:p>
        </p:txBody>
      </p:sp>
      <p:sp>
        <p:nvSpPr>
          <p:cNvPr id="1075221" name="Rectangle 21"/>
          <p:cNvSpPr>
            <a:spLocks noChangeArrowheads="1"/>
          </p:cNvSpPr>
          <p:nvPr/>
        </p:nvSpPr>
        <p:spPr bwMode="auto">
          <a:xfrm>
            <a:off x="6993020" y="3886200"/>
            <a:ext cx="896501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1" dirty="0" err="1">
                <a:solidFill>
                  <a:srgbClr val="1F497D"/>
                </a:solidFill>
                <a:latin typeface="Arial" charset="0"/>
                <a:cs typeface="+mn-cs"/>
              </a:rPr>
              <a:t>interm</a:t>
            </a:r>
            <a:r>
              <a:rPr lang="en-US" b="1" dirty="0">
                <a:solidFill>
                  <a:srgbClr val="1F497D"/>
                </a:solidFill>
                <a:latin typeface="Arial" charset="0"/>
                <a:cs typeface="+mn-cs"/>
              </a:rPr>
              <a:t>.</a:t>
            </a:r>
          </a:p>
          <a:p>
            <a:pPr algn="ctr">
              <a:defRPr/>
            </a:pPr>
            <a:r>
              <a:rPr lang="en-US" b="1" dirty="0">
                <a:solidFill>
                  <a:srgbClr val="1F497D"/>
                </a:solidFill>
                <a:latin typeface="Arial" charset="0"/>
                <a:cs typeface="+mn-cs"/>
              </a:rPr>
              <a:t>rep.</a:t>
            </a:r>
          </a:p>
        </p:txBody>
      </p:sp>
      <p:sp>
        <p:nvSpPr>
          <p:cNvPr id="1075222" name="Rectangle 22"/>
          <p:cNvSpPr>
            <a:spLocks noChangeArrowheads="1"/>
          </p:cNvSpPr>
          <p:nvPr/>
        </p:nvSpPr>
        <p:spPr bwMode="auto">
          <a:xfrm>
            <a:off x="7606252" y="1600200"/>
            <a:ext cx="1075489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1F497D"/>
                </a:solidFill>
                <a:latin typeface="Arial" charset="0"/>
                <a:cs typeface="+mn-cs"/>
              </a:rPr>
              <a:t>target</a:t>
            </a:r>
          </a:p>
          <a:p>
            <a:pPr algn="ctr">
              <a:defRPr/>
            </a:pPr>
            <a:r>
              <a:rPr lang="en-US" b="1" dirty="0">
                <a:solidFill>
                  <a:srgbClr val="1F497D"/>
                </a:solidFill>
                <a:latin typeface="Arial" charset="0"/>
                <a:cs typeface="+mn-cs"/>
              </a:rPr>
              <a:t>program</a:t>
            </a:r>
          </a:p>
        </p:txBody>
      </p:sp>
      <p:sp>
        <p:nvSpPr>
          <p:cNvPr id="1075223" name="Line 23"/>
          <p:cNvSpPr>
            <a:spLocks noChangeShapeType="1"/>
          </p:cNvSpPr>
          <p:nvPr/>
        </p:nvSpPr>
        <p:spPr bwMode="auto">
          <a:xfrm flipV="1">
            <a:off x="8144775" y="2332039"/>
            <a:ext cx="0" cy="2746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75224" name="Rectangle 24"/>
          <p:cNvSpPr>
            <a:spLocks noChangeArrowheads="1"/>
          </p:cNvSpPr>
          <p:nvPr/>
        </p:nvSpPr>
        <p:spPr bwMode="auto">
          <a:xfrm>
            <a:off x="448251" y="4953000"/>
            <a:ext cx="8233491" cy="639763"/>
          </a:xfrm>
          <a:prstGeom prst="rect">
            <a:avLst/>
          </a:prstGeom>
          <a:solidFill>
            <a:srgbClr val="99FF3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latin typeface="Arial" charset="0"/>
                <a:cs typeface="+mn-cs"/>
              </a:rPr>
              <a:t>Symbol Table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50981" y="5791200"/>
            <a:ext cx="65358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accent1"/>
                </a:solidFill>
                <a:latin typeface="Comic Sans MS"/>
                <a:cs typeface="Comic Sans MS"/>
              </a:rPr>
              <a:t>Alfred </a:t>
            </a:r>
            <a:r>
              <a:rPr lang="en-US" sz="1400" b="1" dirty="0">
                <a:solidFill>
                  <a:schemeClr val="accent1"/>
                </a:solidFill>
                <a:latin typeface="Comic Sans MS"/>
                <a:cs typeface="Comic Sans MS"/>
              </a:rPr>
              <a:t>V. </a:t>
            </a:r>
            <a:r>
              <a:rPr lang="en-US" sz="1400" b="1" dirty="0" smtClean="0">
                <a:solidFill>
                  <a:schemeClr val="accent1"/>
                </a:solidFill>
                <a:latin typeface="Comic Sans MS"/>
                <a:cs typeface="Comic Sans MS"/>
              </a:rPr>
              <a:t>Aho, Monica S. Lam, Ravi </a:t>
            </a:r>
            <a:r>
              <a:rPr lang="en-US" sz="1400" b="1" dirty="0" err="1" smtClean="0">
                <a:solidFill>
                  <a:schemeClr val="accent1"/>
                </a:solidFill>
                <a:latin typeface="Comic Sans MS"/>
                <a:cs typeface="Comic Sans MS"/>
              </a:rPr>
              <a:t>Sethi</a:t>
            </a:r>
            <a:r>
              <a:rPr lang="en-US" sz="1400" b="1" dirty="0" smtClean="0">
                <a:solidFill>
                  <a:schemeClr val="accent1"/>
                </a:solidFill>
                <a:latin typeface="Comic Sans MS"/>
                <a:cs typeface="Comic Sans MS"/>
              </a:rPr>
              <a:t> and Jeffrey D. Ullman</a:t>
            </a:r>
            <a:endParaRPr lang="en-US" sz="1400" b="1" dirty="0">
              <a:solidFill>
                <a:schemeClr val="accent1"/>
              </a:solidFill>
              <a:latin typeface="Comic Sans MS"/>
              <a:cs typeface="Comic Sans MS"/>
            </a:endParaRPr>
          </a:p>
          <a:p>
            <a:pPr algn="r"/>
            <a:r>
              <a:rPr lang="en-US" sz="1400" b="1" i="1" dirty="0" smtClean="0">
                <a:solidFill>
                  <a:srgbClr val="1F497D"/>
                </a:solidFill>
                <a:latin typeface="Comic Sans MS"/>
                <a:cs typeface="Comic Sans MS"/>
              </a:rPr>
              <a:t>Compilers: Principles, Techniques, &amp; Tools</a:t>
            </a:r>
          </a:p>
          <a:p>
            <a:pPr algn="r"/>
            <a:r>
              <a:rPr lang="en-US" sz="1400" b="1" dirty="0" smtClean="0">
                <a:solidFill>
                  <a:schemeClr val="accent1"/>
                </a:solidFill>
                <a:latin typeface="Comic Sans MS"/>
                <a:cs typeface="Comic Sans MS"/>
              </a:rPr>
              <a:t>Addison Wesley, 2007</a:t>
            </a:r>
            <a:endParaRPr lang="en-US" sz="1400" b="1" dirty="0">
              <a:solidFill>
                <a:schemeClr val="accent1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5060" y="73025"/>
            <a:ext cx="8838941" cy="838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1F497D"/>
                </a:solidFill>
                <a:latin typeface="Comic Sans MS"/>
                <a:cs typeface="Comic Sans MS"/>
              </a:rPr>
              <a:t>Front End Compiler Component Generators</a:t>
            </a:r>
          </a:p>
        </p:txBody>
      </p:sp>
      <p:sp>
        <p:nvSpPr>
          <p:cNvPr id="107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dirty="0" smtClean="0">
                <a:cs typeface="+mn-cs"/>
              </a:rPr>
              <a:t> </a:t>
            </a:r>
          </a:p>
        </p:txBody>
      </p:sp>
      <p:sp>
        <p:nvSpPr>
          <p:cNvPr id="1074180" name="Rectangle 4"/>
          <p:cNvSpPr>
            <a:spLocks noChangeArrowheads="1"/>
          </p:cNvSpPr>
          <p:nvPr/>
        </p:nvSpPr>
        <p:spPr bwMode="auto">
          <a:xfrm>
            <a:off x="5288734" y="4251326"/>
            <a:ext cx="1614014" cy="1096963"/>
          </a:xfrm>
          <a:prstGeom prst="rect">
            <a:avLst/>
          </a:prstGeom>
          <a:solidFill>
            <a:srgbClr val="FF66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latin typeface="Arial" charset="0"/>
                <a:cs typeface="+mn-cs"/>
              </a:rPr>
              <a:t>Syntax</a:t>
            </a:r>
          </a:p>
          <a:p>
            <a:pPr algn="ctr">
              <a:defRPr/>
            </a:pPr>
            <a:r>
              <a:rPr lang="en-US" b="1" dirty="0">
                <a:latin typeface="Arial" charset="0"/>
                <a:cs typeface="+mn-cs"/>
              </a:rPr>
              <a:t>Analyzer</a:t>
            </a:r>
          </a:p>
        </p:txBody>
      </p:sp>
      <p:sp>
        <p:nvSpPr>
          <p:cNvPr id="1074181" name="Rectangle 5"/>
          <p:cNvSpPr>
            <a:spLocks noChangeArrowheads="1"/>
          </p:cNvSpPr>
          <p:nvPr/>
        </p:nvSpPr>
        <p:spPr bwMode="auto">
          <a:xfrm>
            <a:off x="1971992" y="4251326"/>
            <a:ext cx="1614013" cy="1096963"/>
          </a:xfrm>
          <a:prstGeom prst="rect">
            <a:avLst/>
          </a:prstGeom>
          <a:solidFill>
            <a:srgbClr val="FF66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latin typeface="Arial" charset="0"/>
                <a:cs typeface="+mn-cs"/>
              </a:rPr>
              <a:t>Lexical</a:t>
            </a:r>
          </a:p>
          <a:p>
            <a:pPr algn="ctr">
              <a:defRPr/>
            </a:pPr>
            <a:r>
              <a:rPr lang="en-US" b="1" dirty="0">
                <a:latin typeface="Arial" charset="0"/>
                <a:cs typeface="+mn-cs"/>
              </a:rPr>
              <a:t>Analyzer</a:t>
            </a:r>
          </a:p>
        </p:txBody>
      </p:sp>
      <p:cxnSp>
        <p:nvCxnSpPr>
          <p:cNvPr id="1074182" name="AutoShape 6"/>
          <p:cNvCxnSpPr>
            <a:cxnSpLocks noChangeShapeType="1"/>
            <a:stCxn id="1074181" idx="3"/>
            <a:endCxn id="1074180" idx="1"/>
          </p:cNvCxnSpPr>
          <p:nvPr/>
        </p:nvCxnSpPr>
        <p:spPr bwMode="auto">
          <a:xfrm>
            <a:off x="3586005" y="4800600"/>
            <a:ext cx="1702729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74183" name="AutoShape 7"/>
          <p:cNvCxnSpPr>
            <a:cxnSpLocks noChangeShapeType="1"/>
          </p:cNvCxnSpPr>
          <p:nvPr/>
        </p:nvCxnSpPr>
        <p:spPr bwMode="auto">
          <a:xfrm>
            <a:off x="6902748" y="4789488"/>
            <a:ext cx="357978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74184" name="Rectangle 8"/>
          <p:cNvSpPr>
            <a:spLocks noChangeArrowheads="1"/>
          </p:cNvSpPr>
          <p:nvPr/>
        </p:nvSpPr>
        <p:spPr bwMode="auto">
          <a:xfrm>
            <a:off x="305060" y="4433889"/>
            <a:ext cx="107549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1F497D"/>
                </a:solidFill>
                <a:latin typeface="Arial" charset="0"/>
                <a:cs typeface="+mn-cs"/>
              </a:rPr>
              <a:t>source</a:t>
            </a:r>
          </a:p>
          <a:p>
            <a:pPr algn="ctr">
              <a:defRPr/>
            </a:pPr>
            <a:r>
              <a:rPr lang="en-US" b="1" dirty="0">
                <a:solidFill>
                  <a:srgbClr val="1F497D"/>
                </a:solidFill>
                <a:latin typeface="Arial" charset="0"/>
                <a:cs typeface="+mn-cs"/>
              </a:rPr>
              <a:t>program</a:t>
            </a:r>
          </a:p>
        </p:txBody>
      </p:sp>
      <p:sp>
        <p:nvSpPr>
          <p:cNvPr id="1074185" name="Rectangle 9"/>
          <p:cNvSpPr>
            <a:spLocks noChangeArrowheads="1"/>
          </p:cNvSpPr>
          <p:nvPr/>
        </p:nvSpPr>
        <p:spPr bwMode="auto">
          <a:xfrm>
            <a:off x="3943982" y="4433889"/>
            <a:ext cx="896501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1F497D"/>
                </a:solidFill>
                <a:latin typeface="Arial" charset="0"/>
                <a:cs typeface="+mn-cs"/>
              </a:rPr>
              <a:t>token</a:t>
            </a:r>
          </a:p>
          <a:p>
            <a:pPr algn="ctr">
              <a:defRPr/>
            </a:pPr>
            <a:r>
              <a:rPr lang="en-US" b="1" dirty="0">
                <a:solidFill>
                  <a:srgbClr val="1F497D"/>
                </a:solidFill>
                <a:latin typeface="Arial" charset="0"/>
                <a:cs typeface="+mn-cs"/>
              </a:rPr>
              <a:t>stream</a:t>
            </a:r>
          </a:p>
        </p:txBody>
      </p:sp>
      <p:sp>
        <p:nvSpPr>
          <p:cNvPr id="1074186" name="Rectangle 10"/>
          <p:cNvSpPr>
            <a:spLocks noChangeArrowheads="1"/>
          </p:cNvSpPr>
          <p:nvPr/>
        </p:nvSpPr>
        <p:spPr bwMode="auto">
          <a:xfrm>
            <a:off x="7260725" y="4422775"/>
            <a:ext cx="896501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1F497D"/>
                </a:solidFill>
                <a:latin typeface="Arial" charset="0"/>
                <a:cs typeface="+mn-cs"/>
              </a:rPr>
              <a:t>syntax</a:t>
            </a:r>
          </a:p>
          <a:p>
            <a:pPr algn="ctr">
              <a:defRPr/>
            </a:pPr>
            <a:r>
              <a:rPr lang="en-US" b="1" dirty="0">
                <a:solidFill>
                  <a:srgbClr val="1F497D"/>
                </a:solidFill>
                <a:latin typeface="Arial" charset="0"/>
                <a:cs typeface="+mn-cs"/>
              </a:rPr>
              <a:t>tree</a:t>
            </a:r>
          </a:p>
        </p:txBody>
      </p:sp>
      <p:cxnSp>
        <p:nvCxnSpPr>
          <p:cNvPr id="1074187" name="AutoShape 11"/>
          <p:cNvCxnSpPr>
            <a:cxnSpLocks noChangeShapeType="1"/>
          </p:cNvCxnSpPr>
          <p:nvPr/>
        </p:nvCxnSpPr>
        <p:spPr bwMode="auto">
          <a:xfrm>
            <a:off x="1614014" y="4784725"/>
            <a:ext cx="357978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74188" name="Rectangle 12"/>
          <p:cNvSpPr>
            <a:spLocks noChangeArrowheads="1"/>
          </p:cNvSpPr>
          <p:nvPr/>
        </p:nvSpPr>
        <p:spPr bwMode="auto">
          <a:xfrm>
            <a:off x="1971992" y="2239964"/>
            <a:ext cx="1614013" cy="1279525"/>
          </a:xfrm>
          <a:prstGeom prst="rect">
            <a:avLst/>
          </a:prstGeom>
          <a:solidFill>
            <a:srgbClr val="99FF3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latin typeface="Arial" charset="0"/>
                <a:cs typeface="+mn-cs"/>
              </a:rPr>
              <a:t>Lexical</a:t>
            </a:r>
          </a:p>
          <a:p>
            <a:pPr algn="ctr">
              <a:defRPr/>
            </a:pPr>
            <a:r>
              <a:rPr lang="en-US" b="1" dirty="0">
                <a:latin typeface="Arial" charset="0"/>
                <a:cs typeface="+mn-cs"/>
              </a:rPr>
              <a:t>Analyzer</a:t>
            </a:r>
          </a:p>
          <a:p>
            <a:pPr algn="ctr">
              <a:defRPr/>
            </a:pPr>
            <a:r>
              <a:rPr lang="en-US" b="1" dirty="0">
                <a:latin typeface="Arial" charset="0"/>
                <a:cs typeface="+mn-cs"/>
              </a:rPr>
              <a:t>Generator</a:t>
            </a:r>
          </a:p>
          <a:p>
            <a:pPr algn="ctr">
              <a:defRPr/>
            </a:pPr>
            <a:r>
              <a:rPr lang="en-US" b="1" dirty="0">
                <a:latin typeface="Arial" charset="0"/>
                <a:cs typeface="+mn-cs"/>
              </a:rPr>
              <a:t>LEX</a:t>
            </a:r>
          </a:p>
        </p:txBody>
      </p:sp>
      <p:sp>
        <p:nvSpPr>
          <p:cNvPr id="1074189" name="Rectangle 13"/>
          <p:cNvSpPr>
            <a:spLocks noChangeArrowheads="1"/>
          </p:cNvSpPr>
          <p:nvPr/>
        </p:nvSpPr>
        <p:spPr bwMode="auto">
          <a:xfrm>
            <a:off x="5288734" y="2239964"/>
            <a:ext cx="1614014" cy="1279525"/>
          </a:xfrm>
          <a:prstGeom prst="rect">
            <a:avLst/>
          </a:prstGeom>
          <a:solidFill>
            <a:srgbClr val="99FF3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latin typeface="Arial" charset="0"/>
                <a:cs typeface="+mn-cs"/>
              </a:rPr>
              <a:t>Syntax</a:t>
            </a:r>
          </a:p>
          <a:p>
            <a:pPr algn="ctr">
              <a:defRPr/>
            </a:pPr>
            <a:r>
              <a:rPr lang="en-US" b="1" dirty="0">
                <a:latin typeface="Arial" charset="0"/>
                <a:cs typeface="+mn-cs"/>
              </a:rPr>
              <a:t>Analyzer</a:t>
            </a:r>
          </a:p>
          <a:p>
            <a:pPr algn="ctr">
              <a:defRPr/>
            </a:pPr>
            <a:r>
              <a:rPr lang="en-US" b="1" dirty="0">
                <a:latin typeface="Arial" charset="0"/>
                <a:cs typeface="+mn-cs"/>
              </a:rPr>
              <a:t>Generator</a:t>
            </a:r>
          </a:p>
          <a:p>
            <a:pPr algn="ctr">
              <a:defRPr/>
            </a:pPr>
            <a:r>
              <a:rPr lang="en-US" b="1" dirty="0">
                <a:latin typeface="Arial" charset="0"/>
                <a:cs typeface="+mn-cs"/>
              </a:rPr>
              <a:t>YACC</a:t>
            </a:r>
          </a:p>
        </p:txBody>
      </p:sp>
      <p:sp>
        <p:nvSpPr>
          <p:cNvPr id="1074190" name="Line 14"/>
          <p:cNvSpPr>
            <a:spLocks noChangeShapeType="1"/>
          </p:cNvSpPr>
          <p:nvPr/>
        </p:nvSpPr>
        <p:spPr bwMode="auto">
          <a:xfrm>
            <a:off x="2779776" y="3519489"/>
            <a:ext cx="0" cy="7318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74191" name="Line 15"/>
          <p:cNvSpPr>
            <a:spLocks noChangeShapeType="1"/>
          </p:cNvSpPr>
          <p:nvPr/>
        </p:nvSpPr>
        <p:spPr bwMode="auto">
          <a:xfrm>
            <a:off x="6096519" y="3519489"/>
            <a:ext cx="0" cy="7318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74192" name="Rectangle 16"/>
          <p:cNvSpPr>
            <a:spLocks noChangeArrowheads="1"/>
          </p:cNvSpPr>
          <p:nvPr/>
        </p:nvSpPr>
        <p:spPr bwMode="auto">
          <a:xfrm>
            <a:off x="1971992" y="1216025"/>
            <a:ext cx="1614013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1" dirty="0" err="1">
                <a:solidFill>
                  <a:srgbClr val="1F497D"/>
                </a:solidFill>
                <a:latin typeface="Arial" charset="0"/>
                <a:cs typeface="+mn-cs"/>
              </a:rPr>
              <a:t>lex</a:t>
            </a:r>
            <a:endParaRPr lang="en-US" b="1" dirty="0">
              <a:solidFill>
                <a:srgbClr val="1F497D"/>
              </a:solidFill>
              <a:latin typeface="Arial" charset="0"/>
              <a:cs typeface="+mn-cs"/>
            </a:endParaRPr>
          </a:p>
          <a:p>
            <a:pPr algn="ctr">
              <a:defRPr/>
            </a:pPr>
            <a:r>
              <a:rPr lang="en-US" b="1" dirty="0">
                <a:solidFill>
                  <a:srgbClr val="1F497D"/>
                </a:solidFill>
                <a:latin typeface="Arial" charset="0"/>
                <a:cs typeface="+mn-cs"/>
              </a:rPr>
              <a:t>specification</a:t>
            </a:r>
          </a:p>
        </p:txBody>
      </p:sp>
      <p:sp>
        <p:nvSpPr>
          <p:cNvPr id="1074193" name="Rectangle 17"/>
          <p:cNvSpPr>
            <a:spLocks noChangeArrowheads="1"/>
          </p:cNvSpPr>
          <p:nvPr/>
        </p:nvSpPr>
        <p:spPr bwMode="auto">
          <a:xfrm>
            <a:off x="5288734" y="1233489"/>
            <a:ext cx="1614014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1" dirty="0" err="1">
                <a:solidFill>
                  <a:srgbClr val="1F497D"/>
                </a:solidFill>
                <a:latin typeface="Arial" charset="0"/>
                <a:cs typeface="+mn-cs"/>
              </a:rPr>
              <a:t>yacc</a:t>
            </a:r>
            <a:endParaRPr lang="en-US" b="1" dirty="0">
              <a:solidFill>
                <a:srgbClr val="1F497D"/>
              </a:solidFill>
              <a:latin typeface="Arial" charset="0"/>
              <a:cs typeface="+mn-cs"/>
            </a:endParaRPr>
          </a:p>
          <a:p>
            <a:pPr algn="ctr">
              <a:defRPr/>
            </a:pPr>
            <a:r>
              <a:rPr lang="en-US" b="1" dirty="0">
                <a:solidFill>
                  <a:srgbClr val="1F497D"/>
                </a:solidFill>
                <a:latin typeface="Arial" charset="0"/>
                <a:cs typeface="+mn-cs"/>
              </a:rPr>
              <a:t>specification</a:t>
            </a:r>
          </a:p>
        </p:txBody>
      </p:sp>
      <p:sp>
        <p:nvSpPr>
          <p:cNvPr id="1074194" name="Line 18"/>
          <p:cNvSpPr>
            <a:spLocks noChangeShapeType="1"/>
          </p:cNvSpPr>
          <p:nvPr/>
        </p:nvSpPr>
        <p:spPr bwMode="auto">
          <a:xfrm>
            <a:off x="2779776" y="1965325"/>
            <a:ext cx="0" cy="2746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74195" name="Line 19"/>
          <p:cNvSpPr>
            <a:spLocks noChangeShapeType="1"/>
          </p:cNvSpPr>
          <p:nvPr/>
        </p:nvSpPr>
        <p:spPr bwMode="auto">
          <a:xfrm>
            <a:off x="6096519" y="1965325"/>
            <a:ext cx="0" cy="2746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08389" y="5966936"/>
            <a:ext cx="331121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1"/>
                </a:solidFill>
                <a:latin typeface="Comic Sans MS"/>
                <a:cs typeface="Comic Sans MS"/>
              </a:rPr>
              <a:t>Michael E. </a:t>
            </a:r>
            <a:r>
              <a:rPr lang="en-US" sz="1400" b="1" dirty="0" err="1" smtClean="0">
                <a:solidFill>
                  <a:schemeClr val="accent1"/>
                </a:solidFill>
                <a:latin typeface="Comic Sans MS"/>
                <a:cs typeface="Comic Sans MS"/>
              </a:rPr>
              <a:t>Lesk</a:t>
            </a:r>
            <a:r>
              <a:rPr lang="en-US" sz="1400" b="1" dirty="0" smtClean="0">
                <a:solidFill>
                  <a:schemeClr val="accent1"/>
                </a:solidFill>
                <a:latin typeface="Comic Sans MS"/>
                <a:cs typeface="Comic Sans MS"/>
              </a:rPr>
              <a:t> and Eric Schmidt</a:t>
            </a:r>
            <a:endParaRPr lang="en-US" sz="1400" b="1" dirty="0">
              <a:solidFill>
                <a:schemeClr val="accent1"/>
              </a:solidFill>
              <a:latin typeface="Comic Sans MS"/>
              <a:cs typeface="Comic Sans MS"/>
            </a:endParaRPr>
          </a:p>
          <a:p>
            <a:pPr algn="ctr"/>
            <a:r>
              <a:rPr lang="en-US" sz="1400" b="1" dirty="0" err="1" smtClean="0">
                <a:solidFill>
                  <a:srgbClr val="1F497D"/>
                </a:solidFill>
                <a:latin typeface="Comic Sans MS"/>
                <a:cs typeface="Comic Sans MS"/>
              </a:rPr>
              <a:t>Lex</a:t>
            </a:r>
            <a:r>
              <a:rPr lang="en-US" sz="1400" b="1" dirty="0" smtClean="0">
                <a:solidFill>
                  <a:srgbClr val="1F497D"/>
                </a:solidFill>
                <a:latin typeface="Comic Sans MS"/>
                <a:cs typeface="Comic Sans MS"/>
              </a:rPr>
              <a:t> – A Lexical Analyzer Generator</a:t>
            </a:r>
          </a:p>
          <a:p>
            <a:pPr algn="ctr"/>
            <a:r>
              <a:rPr lang="en-US" sz="1400" b="1" dirty="0" smtClean="0">
                <a:solidFill>
                  <a:schemeClr val="accent1"/>
                </a:solidFill>
                <a:latin typeface="Comic Sans MS"/>
                <a:cs typeface="Comic Sans MS"/>
              </a:rPr>
              <a:t>CSTR 39, Bell Labs 1975</a:t>
            </a:r>
            <a:endParaRPr lang="en-US" sz="1400" b="1" dirty="0">
              <a:solidFill>
                <a:schemeClr val="accent1"/>
              </a:solidFill>
              <a:latin typeface="Comic Sans MS"/>
              <a:cs typeface="Comic Sans M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14800" y="5966936"/>
            <a:ext cx="4114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1"/>
                </a:solidFill>
                <a:latin typeface="Comic Sans MS"/>
                <a:cs typeface="Comic Sans MS"/>
              </a:rPr>
              <a:t>Stephen C. Johnson</a:t>
            </a:r>
            <a:endParaRPr lang="en-US" sz="1400" b="1" dirty="0">
              <a:solidFill>
                <a:schemeClr val="accent1"/>
              </a:solidFill>
              <a:latin typeface="Comic Sans MS"/>
              <a:cs typeface="Comic Sans MS"/>
            </a:endParaRPr>
          </a:p>
          <a:p>
            <a:pPr algn="ctr"/>
            <a:r>
              <a:rPr lang="en-US" sz="1400" b="1" dirty="0" err="1" smtClean="0">
                <a:solidFill>
                  <a:srgbClr val="1F497D"/>
                </a:solidFill>
                <a:latin typeface="Comic Sans MS"/>
                <a:cs typeface="Comic Sans MS"/>
              </a:rPr>
              <a:t>Yacc</a:t>
            </a:r>
            <a:r>
              <a:rPr lang="en-US" sz="1400" b="1" dirty="0">
                <a:solidFill>
                  <a:srgbClr val="1F497D"/>
                </a:solidFill>
                <a:latin typeface="Comic Sans MS"/>
                <a:cs typeface="Comic Sans MS"/>
              </a:rPr>
              <a:t>-</a:t>
            </a:r>
            <a:r>
              <a:rPr lang="en-US" sz="1400" b="1" dirty="0" smtClean="0">
                <a:solidFill>
                  <a:srgbClr val="1F497D"/>
                </a:solidFill>
                <a:latin typeface="Comic Sans MS"/>
                <a:cs typeface="Comic Sans MS"/>
              </a:rPr>
              <a:t>Yet Another Compiler Compiler</a:t>
            </a:r>
          </a:p>
          <a:p>
            <a:pPr algn="ctr"/>
            <a:r>
              <a:rPr lang="en-US" sz="1400" b="1" dirty="0" smtClean="0">
                <a:solidFill>
                  <a:schemeClr val="accent1"/>
                </a:solidFill>
                <a:latin typeface="Comic Sans MS"/>
                <a:cs typeface="Comic Sans MS"/>
              </a:rPr>
              <a:t>CSTR 32, Bell Labs, 1975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F497D"/>
                </a:solidFill>
                <a:latin typeface="Comic Sans MS"/>
                <a:cs typeface="Comic Sans MS"/>
              </a:rPr>
              <a:t>A Few </a:t>
            </a:r>
            <a:r>
              <a:rPr lang="en-US" dirty="0" err="1" smtClean="0">
                <a:solidFill>
                  <a:srgbClr val="1F497D"/>
                </a:solidFill>
                <a:latin typeface="Comic Sans MS"/>
                <a:cs typeface="Comic Sans MS"/>
              </a:rPr>
              <a:t>Lex</a:t>
            </a:r>
            <a:r>
              <a:rPr lang="en-US" dirty="0" smtClean="0">
                <a:solidFill>
                  <a:srgbClr val="1F497D"/>
                </a:solidFill>
                <a:latin typeface="Comic Sans MS"/>
                <a:cs typeface="Comic Sans MS"/>
              </a:rPr>
              <a:t>/</a:t>
            </a:r>
            <a:r>
              <a:rPr lang="en-US" dirty="0" err="1" smtClean="0">
                <a:solidFill>
                  <a:srgbClr val="1F497D"/>
                </a:solidFill>
                <a:latin typeface="Comic Sans MS"/>
                <a:cs typeface="Comic Sans MS"/>
              </a:rPr>
              <a:t>Yacc</a:t>
            </a:r>
            <a:r>
              <a:rPr lang="en-US" dirty="0" smtClean="0">
                <a:solidFill>
                  <a:srgbClr val="1F497D"/>
                </a:solidFill>
                <a:latin typeface="Comic Sans MS"/>
                <a:cs typeface="Comic Sans MS"/>
              </a:rPr>
              <a:t>-based</a:t>
            </a:r>
            <a:r>
              <a:rPr lang="en-US" dirty="0" smtClean="0">
                <a:solidFill>
                  <a:srgbClr val="1F497D"/>
                </a:solidFill>
                <a:latin typeface="Comic Sans MS"/>
                <a:cs typeface="Comic Sans MS"/>
              </a:rPr>
              <a:t> Languages</a:t>
            </a:r>
            <a:endParaRPr lang="en-US" dirty="0">
              <a:solidFill>
                <a:srgbClr val="1F497D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sz="1800" b="1" dirty="0" err="1">
                <a:latin typeface="Comic Sans MS"/>
                <a:cs typeface="Comic Sans MS"/>
              </a:rPr>
              <a:t>ampl</a:t>
            </a:r>
            <a:r>
              <a:rPr lang="en-US" sz="1800" b="1" dirty="0">
                <a:latin typeface="Comic Sans MS"/>
                <a:cs typeface="Comic Sans MS"/>
              </a:rPr>
              <a:t>,</a:t>
            </a:r>
            <a:r>
              <a:rPr lang="en-US" sz="1800" b="1" dirty="0">
                <a:solidFill>
                  <a:srgbClr val="1F497D"/>
                </a:solidFill>
                <a:latin typeface="Comic Sans MS"/>
                <a:cs typeface="Comic Sans MS"/>
              </a:rPr>
              <a:t> </a:t>
            </a:r>
            <a:r>
              <a:rPr lang="en-US" sz="1800" dirty="0" smtClean="0">
                <a:solidFill>
                  <a:schemeClr val="tx2"/>
                </a:solidFill>
                <a:latin typeface="Comic Sans MS"/>
                <a:cs typeface="Comic Sans MS"/>
              </a:rPr>
              <a:t>mathematical programming  </a:t>
            </a:r>
            <a:r>
              <a:rPr lang="en-US" sz="1800" dirty="0">
                <a:solidFill>
                  <a:schemeClr val="tx2"/>
                </a:solidFill>
                <a:latin typeface="Comic Sans MS"/>
                <a:cs typeface="Comic Sans MS"/>
              </a:rPr>
              <a:t>(R. </a:t>
            </a:r>
            <a:r>
              <a:rPr lang="en-US" sz="1800" dirty="0" err="1">
                <a:solidFill>
                  <a:schemeClr val="tx2"/>
                </a:solidFill>
                <a:latin typeface="Comic Sans MS"/>
                <a:cs typeface="Comic Sans MS"/>
              </a:rPr>
              <a:t>Fourer</a:t>
            </a:r>
            <a:r>
              <a:rPr lang="en-US" sz="1800" dirty="0">
                <a:solidFill>
                  <a:schemeClr val="tx2"/>
                </a:solidFill>
                <a:latin typeface="Comic Sans MS"/>
                <a:cs typeface="Comic Sans MS"/>
              </a:rPr>
              <a:t>, D. </a:t>
            </a:r>
            <a:r>
              <a:rPr lang="en-US" sz="1800" dirty="0" smtClean="0">
                <a:solidFill>
                  <a:schemeClr val="tx2"/>
                </a:solidFill>
                <a:latin typeface="Comic Sans MS"/>
                <a:cs typeface="Comic Sans MS"/>
              </a:rPr>
              <a:t>Gay </a:t>
            </a:r>
            <a:r>
              <a:rPr lang="en-US" sz="1800" dirty="0">
                <a:solidFill>
                  <a:schemeClr val="tx2"/>
                </a:solidFill>
                <a:latin typeface="Comic Sans MS"/>
                <a:cs typeface="Comic Sans MS"/>
              </a:rPr>
              <a:t>and B. Kernighan)</a:t>
            </a:r>
          </a:p>
          <a:p>
            <a:pPr>
              <a:buFont typeface="Wingdings" charset="2"/>
              <a:buChar char="Ø"/>
            </a:pPr>
            <a:r>
              <a:rPr lang="en-US" sz="1800" b="1" dirty="0" err="1">
                <a:latin typeface="Comic Sans MS"/>
                <a:cs typeface="Comic Sans MS"/>
              </a:rPr>
              <a:t>awk</a:t>
            </a:r>
            <a:r>
              <a:rPr lang="en-US" sz="1800" b="1" dirty="0">
                <a:latin typeface="Comic Sans MS"/>
                <a:cs typeface="Comic Sans MS"/>
              </a:rPr>
              <a:t>, </a:t>
            </a:r>
            <a:r>
              <a:rPr lang="en-US" sz="1800" dirty="0" smtClean="0">
                <a:solidFill>
                  <a:srgbClr val="1F497D"/>
                </a:solidFill>
                <a:latin typeface="Comic Sans MS"/>
                <a:cs typeface="Comic Sans MS"/>
              </a:rPr>
              <a:t>for</a:t>
            </a:r>
            <a:r>
              <a:rPr lang="en-US" sz="1800" b="1" dirty="0" smtClean="0">
                <a:latin typeface="Comic Sans MS"/>
                <a:cs typeface="Comic Sans MS"/>
              </a:rPr>
              <a:t> </a:t>
            </a:r>
            <a:r>
              <a:rPr lang="en-US" sz="1800" dirty="0" smtClean="0">
                <a:solidFill>
                  <a:srgbClr val="1F497D"/>
                </a:solidFill>
                <a:latin typeface="Comic Sans MS"/>
                <a:cs typeface="Comic Sans MS"/>
              </a:rPr>
              <a:t>file</a:t>
            </a:r>
            <a:r>
              <a:rPr lang="en-US" sz="1800" dirty="0">
                <a:solidFill>
                  <a:srgbClr val="1F497D"/>
                </a:solidFill>
                <a:latin typeface="Comic Sans MS"/>
                <a:cs typeface="Comic Sans MS"/>
              </a:rPr>
              <a:t>-</a:t>
            </a:r>
            <a:r>
              <a:rPr lang="en-US" sz="1800" dirty="0" smtClean="0">
                <a:solidFill>
                  <a:srgbClr val="1F497D"/>
                </a:solidFill>
                <a:latin typeface="Comic Sans MS"/>
                <a:cs typeface="Comic Sans MS"/>
              </a:rPr>
              <a:t>processing  (A. Aho</a:t>
            </a:r>
            <a:r>
              <a:rPr lang="en-US" sz="1800" dirty="0">
                <a:solidFill>
                  <a:srgbClr val="1F497D"/>
                </a:solidFill>
                <a:latin typeface="Comic Sans MS"/>
                <a:cs typeface="Comic Sans MS"/>
              </a:rPr>
              <a:t>, </a:t>
            </a:r>
            <a:r>
              <a:rPr lang="en-US" sz="1800" dirty="0" smtClean="0">
                <a:solidFill>
                  <a:srgbClr val="1F497D"/>
                </a:solidFill>
                <a:latin typeface="Comic Sans MS"/>
                <a:cs typeface="Comic Sans MS"/>
              </a:rPr>
              <a:t>P. Weinberger </a:t>
            </a:r>
            <a:r>
              <a:rPr lang="en-US" sz="1800" dirty="0">
                <a:solidFill>
                  <a:srgbClr val="1F497D"/>
                </a:solidFill>
                <a:latin typeface="Comic Sans MS"/>
                <a:cs typeface="Comic Sans MS"/>
              </a:rPr>
              <a:t>and </a:t>
            </a:r>
            <a:r>
              <a:rPr lang="en-US" sz="1800" dirty="0" smtClean="0">
                <a:solidFill>
                  <a:srgbClr val="1F497D"/>
                </a:solidFill>
                <a:latin typeface="Comic Sans MS"/>
                <a:cs typeface="Comic Sans MS"/>
              </a:rPr>
              <a:t>B. Kernighan)</a:t>
            </a:r>
          </a:p>
          <a:p>
            <a:pPr>
              <a:buFont typeface="Wingdings" charset="2"/>
              <a:buChar char="Ø"/>
            </a:pPr>
            <a:r>
              <a:rPr lang="en-US" sz="1800" b="1" dirty="0">
                <a:latin typeface="Comic Sans MS"/>
                <a:cs typeface="Comic Sans MS"/>
              </a:rPr>
              <a:t>C++,</a:t>
            </a:r>
            <a:r>
              <a:rPr lang="en-US" sz="1800" dirty="0">
                <a:solidFill>
                  <a:srgbClr val="1F497D"/>
                </a:solidFill>
                <a:latin typeface="Comic Sans MS"/>
                <a:cs typeface="Comic Sans MS"/>
              </a:rPr>
              <a:t> </a:t>
            </a:r>
            <a:r>
              <a:rPr lang="en-US" sz="1800" dirty="0" smtClean="0">
                <a:solidFill>
                  <a:srgbClr val="1F497D"/>
                </a:solidFill>
                <a:latin typeface="Comic Sans MS"/>
                <a:cs typeface="Comic Sans MS"/>
              </a:rPr>
              <a:t>an object</a:t>
            </a:r>
            <a:r>
              <a:rPr lang="en-US" sz="1800" dirty="0">
                <a:solidFill>
                  <a:srgbClr val="1F497D"/>
                </a:solidFill>
                <a:latin typeface="Comic Sans MS"/>
                <a:cs typeface="Comic Sans MS"/>
              </a:rPr>
              <a:t>-oriented extension of </a:t>
            </a:r>
            <a:r>
              <a:rPr lang="en-US" sz="1800" dirty="0" smtClean="0">
                <a:solidFill>
                  <a:srgbClr val="1F497D"/>
                </a:solidFill>
                <a:latin typeface="Comic Sans MS"/>
                <a:cs typeface="Comic Sans MS"/>
              </a:rPr>
              <a:t>C  </a:t>
            </a:r>
            <a:r>
              <a:rPr lang="en-US" sz="1800" dirty="0">
                <a:solidFill>
                  <a:srgbClr val="1F497D"/>
                </a:solidFill>
                <a:latin typeface="Comic Sans MS"/>
                <a:cs typeface="Comic Sans MS"/>
              </a:rPr>
              <a:t>(B. </a:t>
            </a:r>
            <a:r>
              <a:rPr lang="en-US" sz="1800" dirty="0" err="1">
                <a:solidFill>
                  <a:srgbClr val="1F497D"/>
                </a:solidFill>
                <a:latin typeface="Comic Sans MS"/>
                <a:cs typeface="Comic Sans MS"/>
              </a:rPr>
              <a:t>Stroustrup</a:t>
            </a:r>
            <a:r>
              <a:rPr lang="en-US" sz="1800" dirty="0" smtClean="0">
                <a:solidFill>
                  <a:srgbClr val="1F497D"/>
                </a:solidFill>
                <a:latin typeface="Comic Sans MS"/>
                <a:cs typeface="Comic Sans MS"/>
              </a:rPr>
              <a:t>)</a:t>
            </a:r>
          </a:p>
          <a:p>
            <a:pPr>
              <a:buFont typeface="Wingdings" charset="2"/>
              <a:buChar char="Ø"/>
            </a:pPr>
            <a:r>
              <a:rPr lang="en-US" sz="1800" b="1" dirty="0" err="1" smtClean="0">
                <a:latin typeface="Comic Sans MS"/>
                <a:cs typeface="Comic Sans MS"/>
              </a:rPr>
              <a:t>efl</a:t>
            </a:r>
            <a:r>
              <a:rPr lang="en-US" sz="1800" b="1" dirty="0" smtClean="0">
                <a:latin typeface="Comic Sans MS"/>
                <a:cs typeface="Comic Sans MS"/>
              </a:rPr>
              <a:t>, </a:t>
            </a:r>
            <a:r>
              <a:rPr lang="en-US" sz="1800" dirty="0" smtClean="0">
                <a:solidFill>
                  <a:srgbClr val="1F497D"/>
                </a:solidFill>
                <a:latin typeface="Comic Sans MS"/>
                <a:cs typeface="Comic Sans MS"/>
              </a:rPr>
              <a:t>extended Fortran language  (S. Feldman)</a:t>
            </a:r>
          </a:p>
          <a:p>
            <a:pPr>
              <a:buFont typeface="Wingdings" charset="2"/>
              <a:buChar char="Ø"/>
            </a:pPr>
            <a:r>
              <a:rPr lang="en-US" sz="1800" b="1" dirty="0" err="1" smtClean="0">
                <a:latin typeface="Comic Sans MS"/>
                <a:cs typeface="Comic Sans MS"/>
              </a:rPr>
              <a:t>eqn</a:t>
            </a:r>
            <a:r>
              <a:rPr lang="en-US" sz="1800" b="1" dirty="0" smtClean="0">
                <a:latin typeface="Comic Sans MS"/>
                <a:cs typeface="Comic Sans MS"/>
              </a:rPr>
              <a:t>,</a:t>
            </a:r>
            <a:r>
              <a:rPr lang="en-US" sz="1800" dirty="0" smtClean="0">
                <a:latin typeface="Comic Sans MS"/>
                <a:cs typeface="Comic Sans MS"/>
              </a:rPr>
              <a:t> </a:t>
            </a:r>
            <a:r>
              <a:rPr lang="en-US" sz="1800" dirty="0">
                <a:solidFill>
                  <a:srgbClr val="1F497D"/>
                </a:solidFill>
                <a:latin typeface="Comic Sans MS"/>
                <a:cs typeface="Comic Sans MS"/>
              </a:rPr>
              <a:t>for typesetting </a:t>
            </a:r>
            <a:r>
              <a:rPr lang="en-US" sz="1800" dirty="0" smtClean="0">
                <a:solidFill>
                  <a:srgbClr val="1F497D"/>
                </a:solidFill>
                <a:latin typeface="Comic Sans MS"/>
                <a:cs typeface="Comic Sans MS"/>
              </a:rPr>
              <a:t>equations  </a:t>
            </a:r>
            <a:r>
              <a:rPr lang="en-US" sz="1800" dirty="0">
                <a:solidFill>
                  <a:srgbClr val="1F497D"/>
                </a:solidFill>
                <a:latin typeface="Comic Sans MS"/>
                <a:cs typeface="Comic Sans MS"/>
              </a:rPr>
              <a:t>(B. Kernighan and L. Cherry)</a:t>
            </a:r>
          </a:p>
          <a:p>
            <a:pPr>
              <a:buFont typeface="Wingdings" charset="2"/>
              <a:buChar char="Ø"/>
            </a:pPr>
            <a:r>
              <a:rPr lang="en-US" sz="1800" b="1" dirty="0" smtClean="0">
                <a:latin typeface="Comic Sans MS"/>
                <a:cs typeface="Comic Sans MS"/>
              </a:rPr>
              <a:t>f77</a:t>
            </a:r>
            <a:r>
              <a:rPr lang="en-US" sz="1800" b="1" dirty="0">
                <a:latin typeface="Comic Sans MS"/>
                <a:cs typeface="Comic Sans MS"/>
              </a:rPr>
              <a:t>, </a:t>
            </a:r>
            <a:r>
              <a:rPr lang="en-US" sz="1800" dirty="0" smtClean="0">
                <a:solidFill>
                  <a:srgbClr val="1F497D"/>
                </a:solidFill>
                <a:latin typeface="Comic Sans MS"/>
                <a:cs typeface="Comic Sans MS"/>
              </a:rPr>
              <a:t>a Fortran 77 compiler  </a:t>
            </a:r>
            <a:r>
              <a:rPr lang="en-US" sz="1800" dirty="0">
                <a:solidFill>
                  <a:srgbClr val="1F497D"/>
                </a:solidFill>
                <a:latin typeface="Comic Sans MS"/>
                <a:cs typeface="Comic Sans MS"/>
              </a:rPr>
              <a:t>(S. Feldman and P. Weinberger)</a:t>
            </a:r>
          </a:p>
          <a:p>
            <a:pPr>
              <a:buFont typeface="Wingdings" charset="2"/>
              <a:buChar char="Ø"/>
            </a:pPr>
            <a:r>
              <a:rPr lang="en-US" sz="1800" b="1" dirty="0" err="1">
                <a:latin typeface="Comic Sans MS"/>
                <a:cs typeface="Comic Sans MS"/>
              </a:rPr>
              <a:t>grap</a:t>
            </a:r>
            <a:r>
              <a:rPr lang="en-US" sz="1800" b="1" dirty="0">
                <a:latin typeface="Comic Sans MS"/>
                <a:cs typeface="Comic Sans MS"/>
              </a:rPr>
              <a:t>,</a:t>
            </a:r>
            <a:r>
              <a:rPr lang="en-US" sz="1800" dirty="0">
                <a:latin typeface="Comic Sans MS"/>
                <a:cs typeface="Comic Sans MS"/>
              </a:rPr>
              <a:t> </a:t>
            </a:r>
            <a:r>
              <a:rPr lang="en-US" sz="1800" dirty="0">
                <a:solidFill>
                  <a:srgbClr val="1F497D"/>
                </a:solidFill>
                <a:latin typeface="Comic Sans MS"/>
                <a:cs typeface="Comic Sans MS"/>
              </a:rPr>
              <a:t>for typesetting </a:t>
            </a:r>
            <a:r>
              <a:rPr lang="en-US" sz="1800" dirty="0" smtClean="0">
                <a:solidFill>
                  <a:srgbClr val="1F497D"/>
                </a:solidFill>
                <a:latin typeface="Comic Sans MS"/>
                <a:cs typeface="Comic Sans MS"/>
              </a:rPr>
              <a:t>graphs  (B</a:t>
            </a:r>
            <a:r>
              <a:rPr lang="en-US" sz="1800" dirty="0">
                <a:solidFill>
                  <a:srgbClr val="1F497D"/>
                </a:solidFill>
                <a:latin typeface="Comic Sans MS"/>
                <a:cs typeface="Comic Sans MS"/>
              </a:rPr>
              <a:t>. Kernighan and J. Bentley</a:t>
            </a:r>
            <a:r>
              <a:rPr lang="en-US" sz="1800" dirty="0" smtClean="0">
                <a:solidFill>
                  <a:srgbClr val="1F497D"/>
                </a:solidFill>
                <a:latin typeface="Comic Sans MS"/>
                <a:cs typeface="Comic Sans MS"/>
              </a:rPr>
              <a:t>)</a:t>
            </a:r>
          </a:p>
          <a:p>
            <a:pPr>
              <a:buFont typeface="Wingdings" charset="2"/>
              <a:buChar char="Ø"/>
            </a:pPr>
            <a:r>
              <a:rPr lang="en-US" sz="1800" b="1" dirty="0">
                <a:latin typeface="Comic Sans MS"/>
                <a:cs typeface="Comic Sans MS"/>
              </a:rPr>
              <a:t>hoc, </a:t>
            </a:r>
            <a:r>
              <a:rPr lang="en-US" sz="1800" dirty="0">
                <a:solidFill>
                  <a:srgbClr val="1F497D"/>
                </a:solidFill>
                <a:latin typeface="Comic Sans MS"/>
                <a:cs typeface="Comic Sans MS"/>
              </a:rPr>
              <a:t>a C-like “desk-calculator” </a:t>
            </a:r>
            <a:r>
              <a:rPr lang="en-US" sz="1800" dirty="0" smtClean="0">
                <a:solidFill>
                  <a:srgbClr val="1F497D"/>
                </a:solidFill>
                <a:latin typeface="Comic Sans MS"/>
                <a:cs typeface="Comic Sans MS"/>
              </a:rPr>
              <a:t>language  </a:t>
            </a:r>
            <a:r>
              <a:rPr lang="en-US" sz="1800" dirty="0">
                <a:solidFill>
                  <a:srgbClr val="1F497D"/>
                </a:solidFill>
                <a:latin typeface="Comic Sans MS"/>
                <a:cs typeface="Comic Sans MS"/>
              </a:rPr>
              <a:t>(B. Kernighan and R. Pike</a:t>
            </a:r>
            <a:r>
              <a:rPr lang="en-US" sz="1800" dirty="0" smtClean="0">
                <a:solidFill>
                  <a:srgbClr val="1F497D"/>
                </a:solidFill>
                <a:latin typeface="Comic Sans MS"/>
                <a:cs typeface="Comic Sans MS"/>
              </a:rPr>
              <a:t>)</a:t>
            </a:r>
            <a:endParaRPr lang="en-US" sz="1800" dirty="0">
              <a:solidFill>
                <a:srgbClr val="1F497D"/>
              </a:solidFill>
              <a:latin typeface="Comic Sans MS"/>
              <a:cs typeface="Comic Sans MS"/>
            </a:endParaRPr>
          </a:p>
          <a:p>
            <a:pPr>
              <a:buFont typeface="Wingdings" charset="2"/>
              <a:buChar char="Ø"/>
            </a:pPr>
            <a:r>
              <a:rPr lang="en-US" sz="1800" b="1" dirty="0">
                <a:solidFill>
                  <a:srgbClr val="000000"/>
                </a:solidFill>
                <a:latin typeface="Comic Sans MS"/>
                <a:cs typeface="Comic Sans MS"/>
              </a:rPr>
              <a:t>ideal, </a:t>
            </a:r>
            <a:r>
              <a:rPr lang="en-US" sz="1800" dirty="0">
                <a:solidFill>
                  <a:srgbClr val="1F497D"/>
                </a:solidFill>
                <a:latin typeface="Comic Sans MS"/>
                <a:cs typeface="Comic Sans MS"/>
              </a:rPr>
              <a:t>for typesetting line </a:t>
            </a:r>
            <a:r>
              <a:rPr lang="en-US" sz="1800" dirty="0" smtClean="0">
                <a:solidFill>
                  <a:srgbClr val="1F497D"/>
                </a:solidFill>
                <a:latin typeface="Comic Sans MS"/>
                <a:cs typeface="Comic Sans MS"/>
              </a:rPr>
              <a:t>drawings  </a:t>
            </a:r>
            <a:r>
              <a:rPr lang="en-US" sz="1800" dirty="0">
                <a:solidFill>
                  <a:srgbClr val="1F497D"/>
                </a:solidFill>
                <a:latin typeface="Comic Sans MS"/>
                <a:cs typeface="Comic Sans MS"/>
              </a:rPr>
              <a:t>(C. Van </a:t>
            </a:r>
            <a:r>
              <a:rPr lang="en-US" sz="1800" dirty="0" err="1">
                <a:solidFill>
                  <a:srgbClr val="1F497D"/>
                </a:solidFill>
                <a:latin typeface="Comic Sans MS"/>
                <a:cs typeface="Comic Sans MS"/>
              </a:rPr>
              <a:t>Wyk</a:t>
            </a:r>
            <a:r>
              <a:rPr lang="en-US" sz="1800" dirty="0" smtClean="0">
                <a:solidFill>
                  <a:srgbClr val="1F497D"/>
                </a:solidFill>
                <a:latin typeface="Comic Sans MS"/>
                <a:cs typeface="Comic Sans MS"/>
              </a:rPr>
              <a:t>)</a:t>
            </a:r>
          </a:p>
          <a:p>
            <a:pPr>
              <a:buFont typeface="Wingdings" charset="2"/>
              <a:buChar char="Ø"/>
            </a:pPr>
            <a:r>
              <a:rPr lang="en-US" sz="18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make, </a:t>
            </a:r>
            <a:r>
              <a:rPr lang="en-US" sz="1800" dirty="0">
                <a:solidFill>
                  <a:srgbClr val="1F497D"/>
                </a:solidFill>
                <a:latin typeface="Comic Sans MS"/>
                <a:cs typeface="Comic Sans MS"/>
              </a:rPr>
              <a:t>for </a:t>
            </a:r>
            <a:r>
              <a:rPr lang="en-US" sz="1800" dirty="0" smtClean="0">
                <a:solidFill>
                  <a:srgbClr val="1F497D"/>
                </a:solidFill>
                <a:latin typeface="Comic Sans MS"/>
                <a:cs typeface="Comic Sans MS"/>
              </a:rPr>
              <a:t>building software  (S. </a:t>
            </a:r>
            <a:r>
              <a:rPr lang="en-US" sz="1800" smtClean="0">
                <a:solidFill>
                  <a:srgbClr val="1F497D"/>
                </a:solidFill>
                <a:latin typeface="Comic Sans MS"/>
                <a:cs typeface="Comic Sans MS"/>
              </a:rPr>
              <a:t>Feldman)</a:t>
            </a:r>
            <a:endParaRPr lang="en-US" sz="1800" dirty="0">
              <a:solidFill>
                <a:srgbClr val="1F497D"/>
              </a:solidFill>
              <a:latin typeface="Comic Sans MS"/>
              <a:cs typeface="Comic Sans MS"/>
            </a:endParaRPr>
          </a:p>
          <a:p>
            <a:pPr>
              <a:buFont typeface="Wingdings" charset="2"/>
              <a:buChar char="Ø"/>
            </a:pPr>
            <a:r>
              <a:rPr lang="en-US" sz="1800" b="1" dirty="0" err="1">
                <a:latin typeface="Comic Sans MS"/>
                <a:cs typeface="Comic Sans MS"/>
              </a:rPr>
              <a:t>pcc</a:t>
            </a:r>
            <a:r>
              <a:rPr lang="en-US" sz="1800" b="1" dirty="0">
                <a:latin typeface="Comic Sans MS"/>
                <a:cs typeface="Comic Sans MS"/>
              </a:rPr>
              <a:t>, </a:t>
            </a:r>
            <a:r>
              <a:rPr lang="en-US" sz="1800" dirty="0">
                <a:solidFill>
                  <a:srgbClr val="1F497D"/>
                </a:solidFill>
                <a:latin typeface="Comic Sans MS"/>
                <a:cs typeface="Comic Sans MS"/>
              </a:rPr>
              <a:t>a portable C </a:t>
            </a:r>
            <a:r>
              <a:rPr lang="en-US" sz="1800" dirty="0" smtClean="0">
                <a:solidFill>
                  <a:srgbClr val="1F497D"/>
                </a:solidFill>
                <a:latin typeface="Comic Sans MS"/>
                <a:cs typeface="Comic Sans MS"/>
              </a:rPr>
              <a:t>compiler  </a:t>
            </a:r>
            <a:r>
              <a:rPr lang="en-US" sz="1800" dirty="0">
                <a:solidFill>
                  <a:srgbClr val="1F497D"/>
                </a:solidFill>
                <a:latin typeface="Comic Sans MS"/>
                <a:cs typeface="Comic Sans MS"/>
              </a:rPr>
              <a:t>(S. Johnson)</a:t>
            </a:r>
          </a:p>
          <a:p>
            <a:pPr>
              <a:buFont typeface="Wingdings" charset="2"/>
              <a:buChar char="Ø"/>
            </a:pPr>
            <a:r>
              <a:rPr lang="en-US" sz="1800" b="1" dirty="0">
                <a:latin typeface="Comic Sans MS"/>
                <a:cs typeface="Comic Sans MS"/>
              </a:rPr>
              <a:t>pic,</a:t>
            </a:r>
            <a:r>
              <a:rPr lang="en-US" sz="1800" dirty="0">
                <a:latin typeface="Comic Sans MS"/>
                <a:cs typeface="Comic Sans MS"/>
              </a:rPr>
              <a:t> </a:t>
            </a:r>
            <a:r>
              <a:rPr lang="en-US" sz="1800" dirty="0">
                <a:solidFill>
                  <a:srgbClr val="1F497D"/>
                </a:solidFill>
                <a:latin typeface="Comic Sans MS"/>
                <a:cs typeface="Comic Sans MS"/>
              </a:rPr>
              <a:t>for typesetting line </a:t>
            </a:r>
            <a:r>
              <a:rPr lang="en-US" sz="1800" dirty="0" smtClean="0">
                <a:solidFill>
                  <a:srgbClr val="1F497D"/>
                </a:solidFill>
                <a:latin typeface="Comic Sans MS"/>
                <a:cs typeface="Comic Sans MS"/>
              </a:rPr>
              <a:t>drawings  </a:t>
            </a:r>
            <a:r>
              <a:rPr lang="en-US" sz="1800" dirty="0">
                <a:solidFill>
                  <a:srgbClr val="1F497D"/>
                </a:solidFill>
                <a:latin typeface="Comic Sans MS"/>
                <a:cs typeface="Comic Sans MS"/>
              </a:rPr>
              <a:t>(B. Kernighan</a:t>
            </a:r>
            <a:r>
              <a:rPr lang="en-US" sz="1800" dirty="0" smtClean="0">
                <a:solidFill>
                  <a:srgbClr val="1F497D"/>
                </a:solidFill>
                <a:latin typeface="Comic Sans MS"/>
                <a:cs typeface="Comic Sans MS"/>
              </a:rPr>
              <a:t>)</a:t>
            </a:r>
            <a:endParaRPr lang="en-US" sz="1800" dirty="0">
              <a:solidFill>
                <a:srgbClr val="1F497D"/>
              </a:solidFill>
              <a:latin typeface="Comic Sans MS"/>
              <a:cs typeface="Comic Sans MS"/>
            </a:endParaRPr>
          </a:p>
          <a:p>
            <a:pPr>
              <a:buFont typeface="Wingdings" charset="2"/>
              <a:buChar char="Ø"/>
            </a:pPr>
            <a:r>
              <a:rPr lang="en-US" sz="1800" b="1" dirty="0" err="1" smtClean="0">
                <a:latin typeface="Comic Sans MS"/>
                <a:cs typeface="Comic Sans MS"/>
              </a:rPr>
              <a:t>ratfor</a:t>
            </a:r>
            <a:r>
              <a:rPr lang="en-US" sz="1800" dirty="0" smtClean="0">
                <a:latin typeface="Comic Sans MS"/>
                <a:cs typeface="Comic Sans MS"/>
              </a:rPr>
              <a:t>, </a:t>
            </a:r>
            <a:r>
              <a:rPr lang="en-US" sz="1800" dirty="0" smtClean="0">
                <a:solidFill>
                  <a:srgbClr val="1F497D"/>
                </a:solidFill>
                <a:latin typeface="Comic Sans MS"/>
                <a:cs typeface="Comic Sans MS"/>
              </a:rPr>
              <a:t>C-like syntax for Fortran  (B. Kernighan)</a:t>
            </a:r>
          </a:p>
          <a:p>
            <a:pPr>
              <a:buFont typeface="Wingdings" charset="2"/>
              <a:buChar char="Ø"/>
            </a:pPr>
            <a:r>
              <a:rPr lang="en-US" sz="1800" b="1" dirty="0" err="1" smtClean="0">
                <a:latin typeface="Comic Sans MS"/>
                <a:cs typeface="Comic Sans MS"/>
              </a:rPr>
              <a:t>struct</a:t>
            </a:r>
            <a:r>
              <a:rPr lang="en-US" sz="1800" b="1" dirty="0" smtClean="0">
                <a:latin typeface="Comic Sans MS"/>
                <a:cs typeface="Comic Sans MS"/>
              </a:rPr>
              <a:t>, </a:t>
            </a:r>
            <a:r>
              <a:rPr lang="en-US" sz="1800" dirty="0" smtClean="0">
                <a:solidFill>
                  <a:srgbClr val="1F497D"/>
                </a:solidFill>
                <a:latin typeface="Comic Sans MS"/>
                <a:cs typeface="Comic Sans MS"/>
              </a:rPr>
              <a:t>for</a:t>
            </a:r>
            <a:r>
              <a:rPr lang="en-US" sz="1800" b="1" dirty="0" smtClean="0">
                <a:latin typeface="Comic Sans MS"/>
                <a:cs typeface="Comic Sans MS"/>
              </a:rPr>
              <a:t> </a:t>
            </a:r>
            <a:r>
              <a:rPr lang="en-US" sz="1800" dirty="0" smtClean="0">
                <a:solidFill>
                  <a:srgbClr val="1F497D"/>
                </a:solidFill>
                <a:latin typeface="Comic Sans MS"/>
                <a:cs typeface="Comic Sans MS"/>
              </a:rPr>
              <a:t>converting Fortran to </a:t>
            </a:r>
            <a:r>
              <a:rPr lang="en-US" sz="1800" dirty="0" err="1" smtClean="0">
                <a:solidFill>
                  <a:srgbClr val="1F497D"/>
                </a:solidFill>
                <a:latin typeface="Comic Sans MS"/>
                <a:cs typeface="Comic Sans MS"/>
              </a:rPr>
              <a:t>Ratfor</a:t>
            </a:r>
            <a:r>
              <a:rPr lang="en-US" sz="1800" dirty="0" smtClean="0">
                <a:solidFill>
                  <a:srgbClr val="1F497D"/>
                </a:solidFill>
                <a:latin typeface="Comic Sans MS"/>
                <a:cs typeface="Comic Sans MS"/>
              </a:rPr>
              <a:t>  (B. Baker)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Al Aho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939A-FF13-CB46-BE97-E363E3FFAEE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628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8989" y="73025"/>
            <a:ext cx="8965011" cy="838200"/>
          </a:xfrm>
        </p:spPr>
        <p:txBody>
          <a:bodyPr/>
          <a:lstStyle/>
          <a:p>
            <a:r>
              <a:rPr lang="en-US" dirty="0">
                <a:solidFill>
                  <a:srgbClr val="1F497D"/>
                </a:solidFill>
                <a:latin typeface="Comic Sans MS"/>
                <a:cs typeface="Comic Sans MS"/>
              </a:rPr>
              <a:t>Programming </a:t>
            </a:r>
            <a:r>
              <a:rPr lang="en-US" dirty="0" smtClean="0">
                <a:solidFill>
                  <a:srgbClr val="1F497D"/>
                </a:solidFill>
                <a:latin typeface="Comic Sans MS"/>
                <a:cs typeface="Comic Sans MS"/>
              </a:rPr>
              <a:t>Languages </a:t>
            </a:r>
            <a:r>
              <a:rPr lang="en-US" dirty="0">
                <a:solidFill>
                  <a:srgbClr val="1F497D"/>
                </a:solidFill>
                <a:latin typeface="Comic Sans MS"/>
                <a:cs typeface="Comic Sans MS"/>
              </a:rPr>
              <a:t>T</a:t>
            </a:r>
            <a:r>
              <a:rPr lang="en-US" dirty="0" smtClean="0">
                <a:solidFill>
                  <a:srgbClr val="1F497D"/>
                </a:solidFill>
                <a:latin typeface="Comic Sans MS"/>
                <a:cs typeface="Comic Sans MS"/>
              </a:rPr>
              <a:t>oday</a:t>
            </a:r>
            <a:endParaRPr lang="en-US" dirty="0">
              <a:solidFill>
                <a:srgbClr val="1F497D"/>
              </a:solidFill>
              <a:latin typeface="Comic Sans MS"/>
              <a:cs typeface="Comic Sans MS"/>
            </a:endParaRPr>
          </a:p>
        </p:txBody>
      </p:sp>
      <p:sp>
        <p:nvSpPr>
          <p:cNvPr id="131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997" y="919163"/>
            <a:ext cx="8951003" cy="5029200"/>
          </a:xfrm>
        </p:spPr>
        <p:txBody>
          <a:bodyPr/>
          <a:lstStyle/>
          <a:p>
            <a:pPr marL="342900" indent="-342900">
              <a:buFontTx/>
              <a:buNone/>
            </a:pPr>
            <a:endParaRPr lang="en-US" sz="2400" b="1" dirty="0"/>
          </a:p>
          <a:p>
            <a:pPr marL="342900" indent="-342900" algn="ctr">
              <a:buFontTx/>
              <a:buNone/>
            </a:pPr>
            <a:r>
              <a:rPr lang="en-US" sz="2400" b="1" dirty="0">
                <a:latin typeface="Comic Sans MS"/>
                <a:cs typeface="Comic Sans MS"/>
              </a:rPr>
              <a:t>Today there are thousands of programming languages.</a:t>
            </a:r>
          </a:p>
          <a:p>
            <a:pPr marL="342900" indent="-342900">
              <a:buFontTx/>
              <a:buNone/>
            </a:pPr>
            <a:endParaRPr lang="en-US" sz="2400" b="1" dirty="0"/>
          </a:p>
        </p:txBody>
      </p:sp>
      <p:sp>
        <p:nvSpPr>
          <p:cNvPr id="1313796" name="Text Box 4"/>
          <p:cNvSpPr txBox="1">
            <a:spLocks noChangeArrowheads="1"/>
          </p:cNvSpPr>
          <p:nvPr/>
        </p:nvSpPr>
        <p:spPr bwMode="auto">
          <a:xfrm>
            <a:off x="1371634" y="2790826"/>
            <a:ext cx="777236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1800" b="1" dirty="0"/>
              <a:t>  </a:t>
            </a:r>
            <a:r>
              <a:rPr lang="en-US" sz="2400" dirty="0" smtClean="0">
                <a:latin typeface="Comic Sans MS"/>
                <a:cs typeface="Comic Sans MS"/>
              </a:rPr>
              <a:t>The </a:t>
            </a:r>
            <a:r>
              <a:rPr lang="en-US" sz="2400" dirty="0">
                <a:latin typeface="Comic Sans MS"/>
                <a:cs typeface="Comic Sans MS"/>
              </a:rPr>
              <a:t>website </a:t>
            </a:r>
            <a:r>
              <a:rPr lang="en-US" sz="2400" dirty="0">
                <a:solidFill>
                  <a:srgbClr val="1F497D"/>
                </a:solidFill>
                <a:latin typeface="Comic Sans MS"/>
                <a:cs typeface="Comic Sans MS"/>
                <a:hlinkClick r:id="rId3"/>
              </a:rPr>
              <a:t>http://www.99-bottles-of-beer.net</a:t>
            </a:r>
            <a:endParaRPr lang="en-US" sz="2400" dirty="0">
              <a:solidFill>
                <a:srgbClr val="1F497D"/>
              </a:solidFill>
              <a:latin typeface="Comic Sans MS"/>
              <a:cs typeface="Comic Sans MS"/>
            </a:endParaRPr>
          </a:p>
          <a:p>
            <a:pPr algn="l"/>
            <a:r>
              <a:rPr lang="en-US" sz="2400" dirty="0">
                <a:solidFill>
                  <a:schemeClr val="accent1"/>
                </a:solidFill>
                <a:latin typeface="Comic Sans MS"/>
                <a:cs typeface="Comic Sans MS"/>
              </a:rPr>
              <a:t>      </a:t>
            </a:r>
            <a:r>
              <a:rPr lang="en-US" sz="2400" dirty="0" smtClean="0">
                <a:latin typeface="Comic Sans MS"/>
                <a:cs typeface="Comic Sans MS"/>
              </a:rPr>
              <a:t>has </a:t>
            </a:r>
            <a:r>
              <a:rPr lang="en-US" sz="2400" dirty="0">
                <a:latin typeface="Comic Sans MS"/>
                <a:cs typeface="Comic Sans MS"/>
              </a:rPr>
              <a:t>programs in over 1,500 different </a:t>
            </a:r>
          </a:p>
          <a:p>
            <a:pPr algn="l"/>
            <a:r>
              <a:rPr lang="en-US" sz="2400" dirty="0">
                <a:latin typeface="Comic Sans MS"/>
                <a:cs typeface="Comic Sans MS"/>
              </a:rPr>
              <a:t>      </a:t>
            </a:r>
            <a:r>
              <a:rPr lang="en-US" sz="2400" dirty="0" smtClean="0">
                <a:latin typeface="Comic Sans MS"/>
                <a:cs typeface="Comic Sans MS"/>
              </a:rPr>
              <a:t>programming </a:t>
            </a:r>
            <a:r>
              <a:rPr lang="en-US" sz="2400" dirty="0">
                <a:latin typeface="Comic Sans MS"/>
                <a:cs typeface="Comic Sans MS"/>
              </a:rPr>
              <a:t>languages and </a:t>
            </a:r>
            <a:r>
              <a:rPr lang="en-US" sz="2400" dirty="0" smtClean="0">
                <a:latin typeface="Comic Sans MS"/>
                <a:cs typeface="Comic Sans MS"/>
              </a:rPr>
              <a:t>variations to</a:t>
            </a:r>
          </a:p>
          <a:p>
            <a:pPr algn="l"/>
            <a:r>
              <a:rPr lang="en-US" sz="2400" dirty="0">
                <a:latin typeface="Comic Sans MS"/>
                <a:cs typeface="Comic Sans MS"/>
              </a:rPr>
              <a:t> </a:t>
            </a:r>
            <a:r>
              <a:rPr lang="en-US" sz="2400" dirty="0" smtClean="0">
                <a:latin typeface="Comic Sans MS"/>
                <a:cs typeface="Comic Sans MS"/>
              </a:rPr>
              <a:t>     generate</a:t>
            </a:r>
            <a:r>
              <a:rPr lang="en-US" sz="2400" dirty="0">
                <a:latin typeface="Comic Sans MS"/>
                <a:cs typeface="Comic Sans MS"/>
              </a:rPr>
              <a:t> </a:t>
            </a:r>
            <a:r>
              <a:rPr lang="en-US" sz="2400" dirty="0" smtClean="0">
                <a:latin typeface="Comic Sans MS"/>
                <a:cs typeface="Comic Sans MS"/>
              </a:rPr>
              <a:t>the </a:t>
            </a:r>
            <a:r>
              <a:rPr lang="en-US" sz="2400" dirty="0">
                <a:latin typeface="Comic Sans MS"/>
                <a:cs typeface="Comic Sans MS"/>
              </a:rPr>
              <a:t>lyrics to the song </a:t>
            </a:r>
            <a:r>
              <a:rPr lang="ja-JP" altLang="en-US" sz="2400" dirty="0">
                <a:latin typeface="Comic Sans MS"/>
                <a:cs typeface="Comic Sans MS"/>
              </a:rPr>
              <a:t>“</a:t>
            </a:r>
            <a:r>
              <a:rPr lang="en-US" sz="2400" dirty="0">
                <a:latin typeface="Comic Sans MS"/>
                <a:cs typeface="Comic Sans MS"/>
              </a:rPr>
              <a:t>99 </a:t>
            </a:r>
            <a:r>
              <a:rPr lang="en-US" sz="2400" dirty="0" smtClean="0">
                <a:latin typeface="Comic Sans MS"/>
                <a:cs typeface="Comic Sans MS"/>
              </a:rPr>
              <a:t>Bottles</a:t>
            </a:r>
          </a:p>
          <a:p>
            <a:pPr algn="l"/>
            <a:r>
              <a:rPr lang="en-US" sz="2400" dirty="0">
                <a:latin typeface="Comic Sans MS"/>
                <a:cs typeface="Comic Sans MS"/>
              </a:rPr>
              <a:t> </a:t>
            </a:r>
            <a:r>
              <a:rPr lang="en-US" sz="2400" dirty="0" smtClean="0">
                <a:latin typeface="Comic Sans MS"/>
                <a:cs typeface="Comic Sans MS"/>
              </a:rPr>
              <a:t>     of </a:t>
            </a:r>
            <a:r>
              <a:rPr lang="en-US" sz="2400" dirty="0">
                <a:latin typeface="Comic Sans MS"/>
                <a:cs typeface="Comic Sans MS"/>
              </a:rPr>
              <a:t>Beer.</a:t>
            </a:r>
            <a:r>
              <a:rPr lang="ja-JP" altLang="en-US" sz="2400" dirty="0">
                <a:latin typeface="Comic Sans MS"/>
                <a:cs typeface="Comic Sans MS"/>
              </a:rPr>
              <a:t>”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1313797" name="Text Box 5"/>
          <p:cNvSpPr txBox="1">
            <a:spLocks noChangeArrowheads="1"/>
          </p:cNvSpPr>
          <p:nvPr/>
        </p:nvSpPr>
        <p:spPr bwMode="auto">
          <a:xfrm>
            <a:off x="986774" y="5075238"/>
            <a:ext cx="1523741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pic>
        <p:nvPicPr>
          <p:cNvPr id="1313798" name="Picture 6" descr="ANd9GcT3dSOLlZEMk6feB97f-KgVLA8o2Fl5rbnxtEIAQlpX4b4eepX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67" y="2790826"/>
            <a:ext cx="1205127" cy="173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379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8990" y="73025"/>
            <a:ext cx="7965785" cy="838200"/>
          </a:xfrm>
        </p:spPr>
        <p:txBody>
          <a:bodyPr/>
          <a:lstStyle/>
          <a:p>
            <a:r>
              <a:rPr lang="ja-JP" altLang="en-US" dirty="0">
                <a:solidFill>
                  <a:srgbClr val="1F497D"/>
                </a:solidFill>
                <a:latin typeface="Comic Sans MS"/>
                <a:cs typeface="Comic Sans MS"/>
              </a:rPr>
              <a:t>“</a:t>
            </a:r>
            <a:r>
              <a:rPr lang="en-US" dirty="0">
                <a:solidFill>
                  <a:srgbClr val="1F497D"/>
                </a:solidFill>
                <a:latin typeface="Comic Sans MS"/>
                <a:cs typeface="Comic Sans MS"/>
              </a:rPr>
              <a:t>99 Bottles of Beer</a:t>
            </a:r>
            <a:r>
              <a:rPr lang="ja-JP" altLang="en-US" dirty="0">
                <a:solidFill>
                  <a:srgbClr val="1F497D"/>
                </a:solidFill>
                <a:latin typeface="Comic Sans MS"/>
                <a:cs typeface="Comic Sans MS"/>
              </a:rPr>
              <a:t>”</a:t>
            </a:r>
            <a:endParaRPr lang="en-US" dirty="0">
              <a:solidFill>
                <a:srgbClr val="1F497D"/>
              </a:solidFill>
              <a:latin typeface="Comic Sans MS"/>
              <a:cs typeface="Comic Sans MS"/>
            </a:endParaRPr>
          </a:p>
        </p:txBody>
      </p:sp>
      <p:sp>
        <p:nvSpPr>
          <p:cNvPr id="131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5059" y="911225"/>
            <a:ext cx="8659951" cy="56261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b="1" dirty="0">
                <a:latin typeface="Century Schoolbook" charset="0"/>
              </a:rPr>
              <a:t>99 bottles of beer on the wall, 99 bottles of beer.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>
                <a:latin typeface="Century Schoolbook" charset="0"/>
              </a:rPr>
              <a:t>Take one down and pass it around, 98 bottles of beer on the wall.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b="1" dirty="0">
              <a:latin typeface="Century Schoolbook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>
                <a:solidFill>
                  <a:srgbClr val="1F497D"/>
                </a:solidFill>
                <a:latin typeface="Century Schoolbook" charset="0"/>
              </a:rPr>
              <a:t>98 bottles of beer on the wall, 98 bottles of beer.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>
                <a:solidFill>
                  <a:srgbClr val="1F497D"/>
                </a:solidFill>
                <a:latin typeface="Century Schoolbook" charset="0"/>
              </a:rPr>
              <a:t>Take one down and pass it around, 97 bottles of beer on the wall.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>
                <a:latin typeface="Century Schoolbook" charset="0"/>
              </a:rPr>
              <a:t>				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>
                <a:latin typeface="Century Schoolbook" charset="0"/>
              </a:rPr>
              <a:t>				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>
                <a:latin typeface="Century Schoolbook" charset="0"/>
              </a:rPr>
              <a:t>				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>
                <a:latin typeface="Century Schoolbook" charset="0"/>
              </a:rPr>
              <a:t>2 bottles of beer on the wall, 2 bottles of beer.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>
                <a:latin typeface="Century Schoolbook" charset="0"/>
              </a:rPr>
              <a:t>Take one down and pass it around, 1 bottle of beer on the wall.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b="1" dirty="0">
              <a:latin typeface="Century Schoolbook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>
                <a:solidFill>
                  <a:srgbClr val="1F497D"/>
                </a:solidFill>
                <a:latin typeface="Century Schoolbook" charset="0"/>
              </a:rPr>
              <a:t>1 bottle of beer on the wall, 1 bottle of beer.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>
                <a:solidFill>
                  <a:srgbClr val="1F497D"/>
                </a:solidFill>
                <a:latin typeface="Century Schoolbook" charset="0"/>
              </a:rPr>
              <a:t>Take one down and pass it around, no more bottles of beer on the wall.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b="1" dirty="0">
              <a:latin typeface="Century Schoolbook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>
                <a:latin typeface="Century Schoolbook" charset="0"/>
              </a:rPr>
              <a:t>No more bottles of beer on the wall, no more bottles of beer.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>
                <a:latin typeface="Century Schoolbook" charset="0"/>
              </a:rPr>
              <a:t>Go to the store and buy some more, 99 bottles of beer on the wall.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en-US" sz="1400" dirty="0">
                <a:solidFill>
                  <a:schemeClr val="accent1"/>
                </a:solidFill>
                <a:latin typeface="Comic Sans MS"/>
                <a:cs typeface="Comic Sans MS"/>
              </a:rPr>
              <a:t>[Traditional]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8990" y="73025"/>
            <a:ext cx="8786021" cy="838200"/>
          </a:xfrm>
        </p:spPr>
        <p:txBody>
          <a:bodyPr/>
          <a:lstStyle/>
          <a:p>
            <a:r>
              <a:rPr lang="ja-JP" altLang="en-US" dirty="0">
                <a:solidFill>
                  <a:srgbClr val="1F497D"/>
                </a:solidFill>
                <a:latin typeface="Comic Sans MS"/>
                <a:cs typeface="Comic Sans MS"/>
              </a:rPr>
              <a:t>“</a:t>
            </a:r>
            <a:r>
              <a:rPr lang="en-US" dirty="0">
                <a:solidFill>
                  <a:srgbClr val="1F497D"/>
                </a:solidFill>
                <a:latin typeface="Comic Sans MS"/>
                <a:cs typeface="Comic Sans MS"/>
              </a:rPr>
              <a:t>99 Bottles of Beer</a:t>
            </a:r>
            <a:r>
              <a:rPr lang="ja-JP" altLang="en-US" dirty="0">
                <a:solidFill>
                  <a:srgbClr val="1F497D"/>
                </a:solidFill>
                <a:latin typeface="Comic Sans MS"/>
                <a:cs typeface="Comic Sans MS"/>
              </a:rPr>
              <a:t>”</a:t>
            </a:r>
            <a:r>
              <a:rPr lang="en-US" dirty="0">
                <a:solidFill>
                  <a:srgbClr val="1F497D"/>
                </a:solidFill>
                <a:latin typeface="Comic Sans MS"/>
                <a:cs typeface="Comic Sans MS"/>
              </a:rPr>
              <a:t> in </a:t>
            </a:r>
            <a:r>
              <a:rPr lang="en-US" dirty="0" smtClean="0">
                <a:solidFill>
                  <a:srgbClr val="1F497D"/>
                </a:solidFill>
                <a:latin typeface="Comic Sans MS"/>
                <a:cs typeface="Comic Sans MS"/>
              </a:rPr>
              <a:t>C++</a:t>
            </a:r>
            <a:endParaRPr lang="en-US" dirty="0">
              <a:solidFill>
                <a:srgbClr val="1F497D"/>
              </a:solidFill>
              <a:latin typeface="Comic Sans MS"/>
              <a:cs typeface="Comic Sans MS"/>
            </a:endParaRPr>
          </a:p>
        </p:txBody>
      </p:sp>
      <p:sp>
        <p:nvSpPr>
          <p:cNvPr id="1853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8990" y="911226"/>
            <a:ext cx="8786021" cy="553561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600" b="1" dirty="0" smtClean="0">
                <a:latin typeface="Courier New" charset="0"/>
              </a:rPr>
              <a:t>#include &lt;</a:t>
            </a:r>
            <a:r>
              <a:rPr lang="en-US" sz="1600" b="1" dirty="0" err="1" smtClean="0">
                <a:latin typeface="Courier New" charset="0"/>
              </a:rPr>
              <a:t>iostream</a:t>
            </a:r>
            <a:r>
              <a:rPr lang="en-US" sz="1600" b="1" dirty="0" smtClean="0">
                <a:latin typeface="Courier New" charset="0"/>
              </a:rPr>
              <a:t>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b="1" dirty="0" smtClean="0">
                <a:latin typeface="Courier New" charset="0"/>
              </a:rPr>
              <a:t>using namespace </a:t>
            </a:r>
            <a:r>
              <a:rPr lang="en-US" sz="1600" b="1" dirty="0" err="1" smtClean="0">
                <a:latin typeface="Courier New" charset="0"/>
              </a:rPr>
              <a:t>std</a:t>
            </a:r>
            <a:r>
              <a:rPr lang="en-US" sz="1600" b="1" dirty="0" smtClean="0">
                <a:latin typeface="Courier New" charset="0"/>
              </a:rPr>
              <a:t>;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600" b="1" dirty="0" smtClean="0">
              <a:latin typeface="Courier New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b="1" dirty="0" err="1" smtClean="0">
                <a:latin typeface="Courier New" charset="0"/>
              </a:rPr>
              <a:t>int</a:t>
            </a:r>
            <a:r>
              <a:rPr lang="en-US" sz="1600" b="1" dirty="0" smtClean="0">
                <a:latin typeface="Courier New" charset="0"/>
              </a:rPr>
              <a:t> main()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b="1" dirty="0" smtClean="0">
                <a:latin typeface="Courier New" charset="0"/>
              </a:rPr>
              <a:t>   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b="1" dirty="0" smtClean="0">
                <a:latin typeface="Courier New" charset="0"/>
              </a:rPr>
              <a:t>    </a:t>
            </a:r>
            <a:r>
              <a:rPr lang="en-US" sz="1600" b="1" dirty="0" err="1" smtClean="0">
                <a:latin typeface="Courier New" charset="0"/>
              </a:rPr>
              <a:t>int</a:t>
            </a:r>
            <a:r>
              <a:rPr lang="en-US" sz="1600" b="1" dirty="0" smtClean="0">
                <a:latin typeface="Courier New" charset="0"/>
              </a:rPr>
              <a:t> bottles = 99;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b="1" dirty="0" smtClean="0">
                <a:latin typeface="Courier New" charset="0"/>
              </a:rPr>
              <a:t>    while ( bottles &gt; 0 )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b="1" dirty="0" smtClean="0">
                <a:latin typeface="Courier New" charset="0"/>
              </a:rPr>
              <a:t>      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b="1" dirty="0" smtClean="0">
                <a:latin typeface="Courier New" charset="0"/>
              </a:rPr>
              <a:t>       </a:t>
            </a:r>
            <a:r>
              <a:rPr lang="en-US" sz="1600" b="1" dirty="0" err="1" smtClean="0">
                <a:latin typeface="Courier New" charset="0"/>
              </a:rPr>
              <a:t>cout</a:t>
            </a:r>
            <a:r>
              <a:rPr lang="en-US" sz="1600" b="1" dirty="0" smtClean="0">
                <a:latin typeface="Courier New" charset="0"/>
              </a:rPr>
              <a:t> &lt;&lt; bottles &lt;&lt; " bottle(s) of beer on the wall," &lt;&lt; </a:t>
            </a:r>
            <a:r>
              <a:rPr lang="en-US" sz="1600" b="1" dirty="0" err="1" smtClean="0">
                <a:latin typeface="Courier New" charset="0"/>
              </a:rPr>
              <a:t>endl</a:t>
            </a:r>
            <a:r>
              <a:rPr lang="en-US" sz="1600" b="1" dirty="0" smtClean="0">
                <a:latin typeface="Courier New" charset="0"/>
              </a:rPr>
              <a:t>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b="1" dirty="0" smtClean="0">
                <a:latin typeface="Courier New" charset="0"/>
              </a:rPr>
              <a:t>       </a:t>
            </a:r>
            <a:r>
              <a:rPr lang="en-US" sz="1600" b="1" dirty="0" err="1" smtClean="0">
                <a:latin typeface="Courier New" charset="0"/>
              </a:rPr>
              <a:t>cout</a:t>
            </a:r>
            <a:r>
              <a:rPr lang="en-US" sz="1600" b="1" dirty="0" smtClean="0">
                <a:latin typeface="Courier New" charset="0"/>
              </a:rPr>
              <a:t> &lt;&lt; bottles &lt;&lt; " bottle(s) of beer." &lt;&lt; </a:t>
            </a:r>
            <a:r>
              <a:rPr lang="en-US" sz="1600" b="1" dirty="0" err="1" smtClean="0">
                <a:latin typeface="Courier New" charset="0"/>
              </a:rPr>
              <a:t>endl</a:t>
            </a:r>
            <a:r>
              <a:rPr lang="en-US" sz="1600" b="1" dirty="0" smtClean="0">
                <a:latin typeface="Courier New" charset="0"/>
              </a:rPr>
              <a:t>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b="1" dirty="0" smtClean="0">
                <a:latin typeface="Courier New" charset="0"/>
              </a:rPr>
              <a:t>       </a:t>
            </a:r>
            <a:r>
              <a:rPr lang="en-US" sz="1600" b="1" dirty="0" err="1" smtClean="0">
                <a:latin typeface="Courier New" charset="0"/>
              </a:rPr>
              <a:t>cout</a:t>
            </a:r>
            <a:r>
              <a:rPr lang="en-US" sz="1600" b="1" dirty="0" smtClean="0">
                <a:latin typeface="Courier New" charset="0"/>
              </a:rPr>
              <a:t> &lt;&lt; "Take one down, pass it around," &lt;&lt; </a:t>
            </a:r>
            <a:r>
              <a:rPr lang="en-US" sz="1600" b="1" dirty="0" err="1" smtClean="0">
                <a:latin typeface="Courier New" charset="0"/>
              </a:rPr>
              <a:t>endl</a:t>
            </a:r>
            <a:r>
              <a:rPr lang="en-US" sz="1600" b="1" dirty="0" smtClean="0">
                <a:latin typeface="Courier New" charset="0"/>
              </a:rPr>
              <a:t>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b="1" dirty="0" smtClean="0">
                <a:latin typeface="Courier New" charset="0"/>
              </a:rPr>
              <a:t>       </a:t>
            </a:r>
            <a:r>
              <a:rPr lang="en-US" sz="1600" b="1" dirty="0" err="1" smtClean="0">
                <a:latin typeface="Courier New" charset="0"/>
              </a:rPr>
              <a:t>cout</a:t>
            </a:r>
            <a:r>
              <a:rPr lang="en-US" sz="1600" b="1" dirty="0" smtClean="0">
                <a:latin typeface="Courier New" charset="0"/>
              </a:rPr>
              <a:t> &lt;&lt; --bottles &lt;&lt; " bottle(s) of beer on the wall." &lt;&lt; </a:t>
            </a:r>
            <a:r>
              <a:rPr lang="en-US" sz="1600" b="1" dirty="0" err="1" smtClean="0">
                <a:latin typeface="Courier New" charset="0"/>
              </a:rPr>
              <a:t>endl</a:t>
            </a:r>
            <a:r>
              <a:rPr lang="en-US" sz="1600" b="1" dirty="0" smtClean="0">
                <a:latin typeface="Courier New" charset="0"/>
              </a:rPr>
              <a:t>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b="1" dirty="0" smtClean="0">
                <a:latin typeface="Courier New" charset="0"/>
              </a:rPr>
              <a:t>       }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b="1" dirty="0" smtClean="0">
                <a:latin typeface="Courier New" charset="0"/>
              </a:rPr>
              <a:t>    return 0;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b="1" dirty="0" smtClean="0">
                <a:latin typeface="Courier New" charset="0"/>
              </a:rPr>
              <a:t>    }</a:t>
            </a:r>
            <a:endParaRPr lang="en-US" sz="1600" b="1" dirty="0">
              <a:latin typeface="Courier New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1600" b="1" dirty="0" smtClean="0">
              <a:latin typeface="Courier New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1600" b="1" dirty="0" smtClean="0">
              <a:latin typeface="Courier New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1600" b="1" dirty="0" smtClean="0">
              <a:latin typeface="Courier New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1200" b="1" dirty="0">
              <a:latin typeface="Courier New" charset="0"/>
            </a:endParaRPr>
          </a:p>
          <a:p>
            <a:pPr algn="r">
              <a:lnSpc>
                <a:spcPct val="80000"/>
              </a:lnSpc>
              <a:buNone/>
            </a:pPr>
            <a:r>
              <a:rPr lang="en-US" sz="1400" b="1" dirty="0">
                <a:latin typeface="Courier New" charset="0"/>
              </a:rPr>
              <a:t> </a:t>
            </a:r>
            <a:r>
              <a:rPr lang="en-US" sz="1400" dirty="0">
                <a:solidFill>
                  <a:schemeClr val="accent1"/>
                </a:solidFill>
                <a:latin typeface="Comic Sans MS"/>
                <a:cs typeface="Comic Sans MS"/>
              </a:rPr>
              <a:t>[Tim Robinson, http://www.99-bottles-of-beer.net/language-</a:t>
            </a:r>
            <a:r>
              <a:rPr lang="en-US" sz="1400" dirty="0" err="1">
                <a:solidFill>
                  <a:schemeClr val="accent1"/>
                </a:solidFill>
                <a:latin typeface="Comic Sans MS"/>
                <a:cs typeface="Comic Sans MS"/>
              </a:rPr>
              <a:t>c++</a:t>
            </a:r>
            <a:r>
              <a:rPr lang="en-US" sz="1400" dirty="0">
                <a:solidFill>
                  <a:schemeClr val="accent1"/>
                </a:solidFill>
                <a:latin typeface="Comic Sans MS"/>
                <a:cs typeface="Comic Sans MS"/>
              </a:rPr>
              <a:t>-109.html]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200" b="1" dirty="0" smtClean="0">
              <a:latin typeface="Courier New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1200" b="1" dirty="0">
              <a:latin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307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3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5059" y="1003300"/>
            <a:ext cx="8287966" cy="5534626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latin typeface="Comic Sans MS"/>
                <a:cs typeface="Comic Sans MS"/>
              </a:rPr>
              <a:t>AWK is </a:t>
            </a:r>
            <a:r>
              <a:rPr lang="en-US" sz="2400" b="1" dirty="0" smtClean="0">
                <a:latin typeface="Comic Sans MS"/>
                <a:cs typeface="Comic Sans MS"/>
              </a:rPr>
              <a:t>a scripting language for routine </a:t>
            </a:r>
            <a:r>
              <a:rPr lang="en-US" sz="2400" b="1" dirty="0">
                <a:latin typeface="Comic Sans MS"/>
                <a:cs typeface="Comic Sans MS"/>
              </a:rPr>
              <a:t>data-processing </a:t>
            </a:r>
            <a:r>
              <a:rPr lang="en-US" sz="2400" b="1" dirty="0" smtClean="0">
                <a:latin typeface="Comic Sans MS"/>
                <a:cs typeface="Comic Sans MS"/>
              </a:rPr>
              <a:t>tasks designed by Al Aho, Brian Kernighan, Peter Weinberger at Bell Labs around 1977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b="1" dirty="0" smtClean="0">
              <a:latin typeface="Comic Sans MS"/>
              <a:cs typeface="Comic Sans MS"/>
            </a:endParaRPr>
          </a:p>
          <a:p>
            <a:pPr>
              <a:lnSpc>
                <a:spcPct val="90000"/>
              </a:lnSpc>
            </a:pPr>
            <a:r>
              <a:rPr lang="en-US" sz="2400" b="1" dirty="0" smtClean="0">
                <a:latin typeface="Comic Sans MS"/>
                <a:cs typeface="Comic Sans MS"/>
              </a:rPr>
              <a:t>Each of the co-designers had slightly different motivations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1F497D"/>
                </a:solidFill>
                <a:latin typeface="Comic Sans MS"/>
                <a:cs typeface="Comic Sans MS"/>
              </a:rPr>
              <a:t>Aho wanted a generalized </a:t>
            </a:r>
            <a:r>
              <a:rPr lang="en-US" sz="2000" dirty="0" err="1" smtClean="0">
                <a:solidFill>
                  <a:srgbClr val="1F497D"/>
                </a:solidFill>
                <a:latin typeface="Comic Sans MS"/>
                <a:cs typeface="Comic Sans MS"/>
              </a:rPr>
              <a:t>grep</a:t>
            </a:r>
            <a:endParaRPr lang="en-US" sz="2000" dirty="0" smtClean="0">
              <a:solidFill>
                <a:srgbClr val="1F497D"/>
              </a:solidFill>
              <a:latin typeface="Comic Sans MS"/>
              <a:cs typeface="Comic Sans MS"/>
            </a:endParaRP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1F497D"/>
                </a:solidFill>
                <a:latin typeface="Comic Sans MS"/>
                <a:cs typeface="Comic Sans MS"/>
              </a:rPr>
              <a:t>Kernighan wanted a programmable editor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1F497D"/>
                </a:solidFill>
                <a:latin typeface="Comic Sans MS"/>
                <a:cs typeface="Comic Sans MS"/>
              </a:rPr>
              <a:t>Weinberger wanted a database query tool</a:t>
            </a:r>
          </a:p>
          <a:p>
            <a:pPr lvl="1">
              <a:lnSpc>
                <a:spcPct val="90000"/>
              </a:lnSpc>
            </a:pPr>
            <a:endParaRPr lang="en-US" sz="2000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All co-designers wanted a simple, easy-to-use language</a:t>
            </a:r>
            <a:endParaRPr lang="en-US" sz="2400" b="1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pPr marL="0" indent="-3175">
              <a:lnSpc>
                <a:spcPct val="110000"/>
              </a:lnSpc>
              <a:buNone/>
            </a:pPr>
            <a:endParaRPr lang="en-US" sz="2800" dirty="0" smtClean="0">
              <a:solidFill>
                <a:schemeClr val="accent1"/>
              </a:solidFill>
              <a:latin typeface="Courier New"/>
              <a:cs typeface="Courier New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1400" dirty="0">
              <a:solidFill>
                <a:schemeClr val="accent1"/>
              </a:solidFill>
              <a:latin typeface="Comic Sans MS"/>
              <a:cs typeface="Comic Sans MS"/>
            </a:endParaRPr>
          </a:p>
          <a:p>
            <a:pPr algn="r">
              <a:lnSpc>
                <a:spcPct val="80000"/>
              </a:lnSpc>
              <a:buFontTx/>
              <a:buNone/>
            </a:pPr>
            <a:endParaRPr lang="en-US" sz="1400" dirty="0">
              <a:latin typeface="Comic Sans MS"/>
              <a:cs typeface="Comic Sans MS"/>
            </a:endParaRPr>
          </a:p>
          <a:p>
            <a:pPr algn="r">
              <a:lnSpc>
                <a:spcPct val="80000"/>
              </a:lnSpc>
              <a:buFontTx/>
              <a:buNone/>
            </a:pPr>
            <a:r>
              <a:rPr lang="en-US" sz="1200" b="1" dirty="0">
                <a:latin typeface="Courier New" charset="0"/>
              </a:rPr>
              <a:t>    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1338371" name="Rectangle 3"/>
          <p:cNvSpPr>
            <a:spLocks noGrp="1" noChangeArrowheads="1"/>
          </p:cNvSpPr>
          <p:nvPr>
            <p:ph type="title"/>
          </p:nvPr>
        </p:nvSpPr>
        <p:spPr>
          <a:xfrm>
            <a:off x="178990" y="73025"/>
            <a:ext cx="7965785" cy="838200"/>
          </a:xfrm>
        </p:spPr>
        <p:txBody>
          <a:bodyPr/>
          <a:lstStyle/>
          <a:p>
            <a:r>
              <a:rPr lang="en-US" dirty="0" smtClean="0">
                <a:solidFill>
                  <a:srgbClr val="1F497D"/>
                </a:solidFill>
                <a:latin typeface="Comic Sans MS"/>
                <a:cs typeface="Comic Sans MS"/>
              </a:rPr>
              <a:t>The Birth of AWK</a:t>
            </a:r>
            <a:endParaRPr lang="en-US" dirty="0">
              <a:solidFill>
                <a:srgbClr val="1F497D"/>
              </a:solidFill>
              <a:latin typeface="Comic Sans MS"/>
              <a:cs typeface="Comic Sans MS"/>
            </a:endParaRPr>
          </a:p>
        </p:txBody>
      </p:sp>
      <p:pic>
        <p:nvPicPr>
          <p:cNvPr id="133837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384" y="45758"/>
            <a:ext cx="1076565" cy="1097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1682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3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5059" y="1003300"/>
            <a:ext cx="8287966" cy="553462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1176"/>
              </a:spcBef>
            </a:pPr>
            <a:r>
              <a:rPr lang="en-US" sz="2400" b="1" dirty="0" smtClean="0">
                <a:latin typeface="Comic Sans MS"/>
                <a:cs typeface="Comic Sans MS"/>
              </a:rPr>
              <a:t>An AWK program is a sequence of pattern-action statements</a:t>
            </a:r>
          </a:p>
          <a:p>
            <a:pPr marL="579437" lvl="2" indent="0">
              <a:lnSpc>
                <a:spcPct val="120000"/>
              </a:lnSpc>
              <a:spcBef>
                <a:spcPts val="576"/>
              </a:spcBef>
              <a:buNone/>
            </a:pPr>
            <a:r>
              <a:rPr lang="en-US" sz="2100" b="1" dirty="0" smtClean="0">
                <a:solidFill>
                  <a:srgbClr val="00378A"/>
                </a:solidFill>
                <a:latin typeface="Courier New"/>
                <a:cs typeface="Courier New"/>
              </a:rPr>
              <a:t>pattern { action }</a:t>
            </a:r>
          </a:p>
          <a:p>
            <a:pPr marL="579437" lvl="2" indent="0">
              <a:lnSpc>
                <a:spcPct val="120000"/>
              </a:lnSpc>
              <a:spcBef>
                <a:spcPts val="576"/>
              </a:spcBef>
              <a:buNone/>
            </a:pPr>
            <a:r>
              <a:rPr lang="en-US" sz="2100" b="1" dirty="0">
                <a:solidFill>
                  <a:srgbClr val="00378A"/>
                </a:solidFill>
                <a:latin typeface="Courier New"/>
                <a:cs typeface="Courier New"/>
              </a:rPr>
              <a:t>pattern { action </a:t>
            </a:r>
            <a:r>
              <a:rPr lang="en-US" sz="2100" b="1" dirty="0" smtClean="0">
                <a:solidFill>
                  <a:srgbClr val="00378A"/>
                </a:solidFill>
                <a:latin typeface="Courier New"/>
                <a:cs typeface="Courier New"/>
              </a:rPr>
              <a:t>}</a:t>
            </a:r>
          </a:p>
          <a:p>
            <a:pPr marL="579437" lvl="2" indent="0">
              <a:lnSpc>
                <a:spcPct val="120000"/>
              </a:lnSpc>
              <a:spcBef>
                <a:spcPts val="576"/>
              </a:spcBef>
              <a:buNone/>
            </a:pPr>
            <a:r>
              <a:rPr lang="en-US" sz="2100" b="1" dirty="0" smtClean="0">
                <a:latin typeface="Courier New"/>
                <a:cs typeface="Courier New"/>
              </a:rPr>
              <a:t>. . .</a:t>
            </a:r>
          </a:p>
          <a:p>
            <a:pPr>
              <a:lnSpc>
                <a:spcPct val="120000"/>
              </a:lnSpc>
              <a:spcBef>
                <a:spcPts val="1176"/>
              </a:spcBef>
            </a:pPr>
            <a:r>
              <a:rPr lang="en-US" sz="2400" b="1" dirty="0" smtClean="0">
                <a:latin typeface="Comic Sans MS"/>
                <a:cs typeface="Comic Sans MS"/>
              </a:rPr>
              <a:t>Each pattern is a </a:t>
            </a:r>
            <a:r>
              <a:rPr lang="en-US" sz="2400" b="1" dirty="0" err="1" smtClean="0">
                <a:latin typeface="Comic Sans MS"/>
                <a:cs typeface="Comic Sans MS"/>
              </a:rPr>
              <a:t>boolean</a:t>
            </a:r>
            <a:r>
              <a:rPr lang="en-US" sz="2400" b="1" dirty="0" smtClean="0">
                <a:latin typeface="Comic Sans MS"/>
                <a:cs typeface="Comic Sans MS"/>
              </a:rPr>
              <a:t> combination of regular, numeric, and string expressions</a:t>
            </a:r>
          </a:p>
          <a:p>
            <a:pPr>
              <a:lnSpc>
                <a:spcPct val="120000"/>
              </a:lnSpc>
              <a:spcBef>
                <a:spcPts val="1176"/>
              </a:spcBef>
            </a:pPr>
            <a:r>
              <a:rPr lang="en-US" sz="2400" b="1" dirty="0" smtClean="0">
                <a:latin typeface="Comic Sans MS"/>
                <a:cs typeface="Comic Sans MS"/>
              </a:rPr>
              <a:t>An action is a C-like program</a:t>
            </a:r>
          </a:p>
          <a:p>
            <a:pPr marL="457200" lvl="1" indent="0">
              <a:lnSpc>
                <a:spcPct val="120000"/>
              </a:lnSpc>
              <a:spcBef>
                <a:spcPts val="1176"/>
              </a:spcBef>
              <a:buNone/>
            </a:pPr>
            <a:r>
              <a:rPr lang="en-US" sz="2200" b="1" dirty="0" smtClean="0">
                <a:solidFill>
                  <a:srgbClr val="00378A"/>
                </a:solidFill>
                <a:latin typeface="Comic Sans MS"/>
                <a:cs typeface="Comic Sans MS"/>
              </a:rPr>
              <a:t> If there is no </a:t>
            </a:r>
            <a:r>
              <a:rPr lang="en-US" sz="2200" b="1" dirty="0">
                <a:solidFill>
                  <a:srgbClr val="00378A"/>
                </a:solidFill>
                <a:latin typeface="Courier New"/>
                <a:cs typeface="Courier New"/>
              </a:rPr>
              <a:t>{ action </a:t>
            </a:r>
            <a:r>
              <a:rPr lang="en-US" sz="2200" b="1" dirty="0" smtClean="0">
                <a:solidFill>
                  <a:srgbClr val="00378A"/>
                </a:solidFill>
                <a:latin typeface="Courier New"/>
                <a:cs typeface="Courier New"/>
              </a:rPr>
              <a:t>}</a:t>
            </a:r>
            <a:r>
              <a:rPr lang="en-US" sz="2200" b="1" dirty="0" smtClean="0">
                <a:solidFill>
                  <a:srgbClr val="00378A"/>
                </a:solidFill>
                <a:latin typeface="Comic Sans MS"/>
                <a:cs typeface="Comic Sans MS"/>
              </a:rPr>
              <a:t>, the default is to print the line</a:t>
            </a:r>
          </a:p>
          <a:p>
            <a:pPr>
              <a:lnSpc>
                <a:spcPct val="120000"/>
              </a:lnSpc>
              <a:spcBef>
                <a:spcPts val="1176"/>
              </a:spcBef>
            </a:pPr>
            <a:r>
              <a:rPr lang="en-US" sz="2400" b="1" dirty="0">
                <a:latin typeface="Comic Sans MS"/>
                <a:cs typeface="Comic Sans MS"/>
              </a:rPr>
              <a:t>I</a:t>
            </a:r>
            <a:r>
              <a:rPr lang="en-US" sz="2400" b="1" dirty="0" smtClean="0">
                <a:latin typeface="Comic Sans MS"/>
                <a:cs typeface="Comic Sans MS"/>
              </a:rPr>
              <a:t>nvocation</a:t>
            </a:r>
          </a:p>
          <a:p>
            <a:pPr marL="579437" lvl="2" indent="0">
              <a:lnSpc>
                <a:spcPct val="120000"/>
              </a:lnSpc>
              <a:spcBef>
                <a:spcPts val="1176"/>
              </a:spcBef>
              <a:buNone/>
            </a:pPr>
            <a:r>
              <a:rPr lang="en-US" sz="2000" b="1" dirty="0" err="1" smtClean="0">
                <a:solidFill>
                  <a:srgbClr val="00378A"/>
                </a:solidFill>
                <a:latin typeface="Courier New"/>
                <a:cs typeface="Courier New"/>
              </a:rPr>
              <a:t>awk</a:t>
            </a:r>
            <a:r>
              <a:rPr lang="en-US" sz="2000" b="1" dirty="0" smtClean="0">
                <a:solidFill>
                  <a:srgbClr val="00378A"/>
                </a:solidFill>
                <a:latin typeface="Courier New"/>
                <a:cs typeface="Courier New"/>
              </a:rPr>
              <a:t> ‘program’ [file1 file2 . . . ] </a:t>
            </a:r>
          </a:p>
          <a:p>
            <a:pPr marL="579437" lvl="2" indent="0">
              <a:lnSpc>
                <a:spcPct val="120000"/>
              </a:lnSpc>
              <a:spcBef>
                <a:spcPts val="1176"/>
              </a:spcBef>
              <a:buNone/>
            </a:pPr>
            <a:r>
              <a:rPr lang="en-US" sz="2000" b="1" dirty="0" err="1" smtClean="0">
                <a:solidFill>
                  <a:srgbClr val="00378A"/>
                </a:solidFill>
                <a:latin typeface="Courier New"/>
                <a:cs typeface="Courier New"/>
              </a:rPr>
              <a:t>awk</a:t>
            </a:r>
            <a:r>
              <a:rPr lang="en-US" sz="2000" b="1" dirty="0" smtClean="0">
                <a:solidFill>
                  <a:srgbClr val="00378A"/>
                </a:solidFill>
                <a:latin typeface="Courier New"/>
                <a:cs typeface="Courier New"/>
              </a:rPr>
              <a:t> –f </a:t>
            </a:r>
            <a:r>
              <a:rPr lang="en-US" sz="2000" b="1" dirty="0" err="1" smtClean="0">
                <a:solidFill>
                  <a:srgbClr val="00378A"/>
                </a:solidFill>
                <a:latin typeface="Courier New"/>
                <a:cs typeface="Courier New"/>
              </a:rPr>
              <a:t>progfile</a:t>
            </a:r>
            <a:r>
              <a:rPr lang="en-US" sz="2000" b="1" dirty="0" smtClean="0">
                <a:solidFill>
                  <a:srgbClr val="00378A"/>
                </a:solidFill>
                <a:latin typeface="Courier New"/>
                <a:cs typeface="Courier New"/>
              </a:rPr>
              <a:t> [file1 file2 . . . ]</a:t>
            </a:r>
          </a:p>
          <a:p>
            <a:pPr marL="0" indent="-3175">
              <a:lnSpc>
                <a:spcPct val="110000"/>
              </a:lnSpc>
              <a:buNone/>
            </a:pPr>
            <a:endParaRPr lang="en-US" sz="2800" dirty="0" smtClean="0">
              <a:solidFill>
                <a:srgbClr val="00378A"/>
              </a:solidFill>
              <a:latin typeface="Courier New"/>
              <a:cs typeface="Courier New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1400" dirty="0">
              <a:solidFill>
                <a:schemeClr val="accent1"/>
              </a:solidFill>
              <a:latin typeface="Comic Sans MS"/>
              <a:cs typeface="Comic Sans MS"/>
            </a:endParaRPr>
          </a:p>
          <a:p>
            <a:pPr algn="r">
              <a:lnSpc>
                <a:spcPct val="80000"/>
              </a:lnSpc>
              <a:buFontTx/>
              <a:buNone/>
            </a:pPr>
            <a:endParaRPr lang="en-US" sz="1400" dirty="0">
              <a:latin typeface="Comic Sans MS"/>
              <a:cs typeface="Comic Sans MS"/>
            </a:endParaRPr>
          </a:p>
          <a:p>
            <a:pPr algn="r">
              <a:lnSpc>
                <a:spcPct val="80000"/>
              </a:lnSpc>
              <a:buFontTx/>
              <a:buNone/>
            </a:pPr>
            <a:r>
              <a:rPr lang="en-US" sz="1200" b="1" dirty="0">
                <a:latin typeface="Courier New" charset="0"/>
              </a:rPr>
              <a:t>    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1338371" name="Rectangle 3"/>
          <p:cNvSpPr>
            <a:spLocks noGrp="1" noChangeArrowheads="1"/>
          </p:cNvSpPr>
          <p:nvPr>
            <p:ph type="title"/>
          </p:nvPr>
        </p:nvSpPr>
        <p:spPr>
          <a:xfrm>
            <a:off x="178990" y="73025"/>
            <a:ext cx="7965785" cy="838200"/>
          </a:xfrm>
        </p:spPr>
        <p:txBody>
          <a:bodyPr/>
          <a:lstStyle/>
          <a:p>
            <a:r>
              <a:rPr lang="en-US" dirty="0" smtClean="0">
                <a:solidFill>
                  <a:srgbClr val="1F497D"/>
                </a:solidFill>
                <a:latin typeface="Comic Sans MS"/>
                <a:cs typeface="Comic Sans MS"/>
              </a:rPr>
              <a:t>Structure of an AWK Program</a:t>
            </a:r>
            <a:endParaRPr lang="en-US" dirty="0">
              <a:solidFill>
                <a:srgbClr val="1F497D"/>
              </a:solidFill>
              <a:latin typeface="Comic Sans MS"/>
              <a:cs typeface="Comic Sans MS"/>
            </a:endParaRPr>
          </a:p>
        </p:txBody>
      </p:sp>
      <p:pic>
        <p:nvPicPr>
          <p:cNvPr id="133837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384" y="45758"/>
            <a:ext cx="1076565" cy="1097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0451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latin typeface="Comic Sans MS"/>
                <a:cs typeface="Comic Sans MS"/>
              </a:rPr>
              <a:t>What is an Algorithm?</a:t>
            </a:r>
            <a:endParaRPr lang="en-US" dirty="0">
              <a:solidFill>
                <a:schemeClr val="tx2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 smtClean="0">
                <a:latin typeface="Comic Sans MS"/>
                <a:cs typeface="Comic Sans MS"/>
              </a:rPr>
              <a:t>A finite sequence of instructions, each of which has a clear meaning and can be performed with a finite amount of effort in a finite length of time.</a:t>
            </a:r>
          </a:p>
          <a:p>
            <a:pPr marL="0" indent="0">
              <a:buNone/>
            </a:pPr>
            <a:endParaRPr lang="en-US" sz="2400" dirty="0">
              <a:solidFill>
                <a:srgbClr val="1F497D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1F497D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1F497D"/>
              </a:solidFill>
            </a:endParaRPr>
          </a:p>
          <a:p>
            <a:pPr marL="0" indent="0" algn="r">
              <a:buNone/>
            </a:pPr>
            <a:endParaRPr lang="en-US" sz="1500" b="1" dirty="0" smtClean="0">
              <a:solidFill>
                <a:schemeClr val="accent1"/>
              </a:solidFill>
              <a:latin typeface="Comic Sans MS"/>
              <a:cs typeface="Comic Sans MS"/>
            </a:endParaRPr>
          </a:p>
          <a:p>
            <a:pPr marL="0" indent="0" algn="r">
              <a:buNone/>
            </a:pPr>
            <a:r>
              <a:rPr lang="en-US" sz="1400" b="1" dirty="0" smtClean="0">
                <a:solidFill>
                  <a:schemeClr val="accent1"/>
                </a:solidFill>
                <a:latin typeface="Comic Sans MS"/>
                <a:cs typeface="Comic Sans MS"/>
              </a:rPr>
              <a:t>Alfred </a:t>
            </a:r>
            <a:r>
              <a:rPr lang="en-US" sz="1400" b="1" dirty="0">
                <a:solidFill>
                  <a:schemeClr val="accent1"/>
                </a:solidFill>
                <a:latin typeface="Comic Sans MS"/>
                <a:cs typeface="Comic Sans MS"/>
              </a:rPr>
              <a:t>V. </a:t>
            </a:r>
            <a:r>
              <a:rPr lang="en-US" sz="1400" b="1" dirty="0" smtClean="0">
                <a:solidFill>
                  <a:schemeClr val="accent1"/>
                </a:solidFill>
                <a:latin typeface="Comic Sans MS"/>
                <a:cs typeface="Comic Sans MS"/>
              </a:rPr>
              <a:t>Aho, John E. </a:t>
            </a:r>
            <a:r>
              <a:rPr lang="en-US" sz="1400" b="1" dirty="0" err="1" smtClean="0">
                <a:solidFill>
                  <a:schemeClr val="accent1"/>
                </a:solidFill>
                <a:latin typeface="Comic Sans MS"/>
                <a:cs typeface="Comic Sans MS"/>
              </a:rPr>
              <a:t>Hopcroft</a:t>
            </a:r>
            <a:r>
              <a:rPr lang="en-US" sz="1400" b="1" dirty="0" smtClean="0">
                <a:solidFill>
                  <a:schemeClr val="accent1"/>
                </a:solidFill>
                <a:latin typeface="Comic Sans MS"/>
                <a:cs typeface="Comic Sans MS"/>
              </a:rPr>
              <a:t>, and Jeffrey D. Ullman</a:t>
            </a:r>
            <a:endParaRPr lang="en-US" sz="1400" b="1" dirty="0">
              <a:solidFill>
                <a:schemeClr val="accent1"/>
              </a:solidFill>
              <a:latin typeface="Comic Sans MS"/>
              <a:cs typeface="Comic Sans MS"/>
            </a:endParaRPr>
          </a:p>
          <a:p>
            <a:pPr marL="0" indent="0" algn="r">
              <a:buNone/>
            </a:pPr>
            <a:r>
              <a:rPr lang="en-US" sz="1400" b="1" i="1" dirty="0" smtClean="0">
                <a:solidFill>
                  <a:schemeClr val="tx2"/>
                </a:solidFill>
                <a:latin typeface="Comic Sans MS"/>
                <a:cs typeface="Comic Sans MS"/>
              </a:rPr>
              <a:t>Data Structures and Algorithms</a:t>
            </a:r>
            <a:endParaRPr lang="en-US" sz="1400" b="1" i="1" dirty="0">
              <a:solidFill>
                <a:schemeClr val="tx2"/>
              </a:solidFill>
              <a:latin typeface="Comic Sans MS"/>
              <a:cs typeface="Comic Sans MS"/>
            </a:endParaRPr>
          </a:p>
          <a:p>
            <a:pPr marL="0" indent="0" algn="r">
              <a:buNone/>
            </a:pPr>
            <a:r>
              <a:rPr lang="en-US" sz="1400" b="1" dirty="0" smtClean="0">
                <a:solidFill>
                  <a:schemeClr val="accent1"/>
                </a:solidFill>
                <a:latin typeface="Comic Sans MS"/>
                <a:cs typeface="Comic Sans MS"/>
              </a:rPr>
              <a:t>Addison Wesley, 1983</a:t>
            </a:r>
            <a:endParaRPr lang="en-US" sz="1400" dirty="0" smtClean="0">
              <a:solidFill>
                <a:schemeClr val="accent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Al Aho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939A-FF13-CB46-BE97-E363E3FFAEE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617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3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5059" y="1003300"/>
            <a:ext cx="8287966" cy="5534626"/>
          </a:xfrm>
        </p:spPr>
        <p:txBody>
          <a:bodyPr/>
          <a:lstStyle/>
          <a:p>
            <a:pPr marL="0" indent="-3175">
              <a:lnSpc>
                <a:spcPct val="110000"/>
              </a:lnSpc>
              <a:buNone/>
            </a:pPr>
            <a:endParaRPr lang="en-US" sz="2800" dirty="0" smtClean="0">
              <a:latin typeface="Comic Sans MS"/>
              <a:cs typeface="Comic Sans MS"/>
            </a:endParaRPr>
          </a:p>
          <a:p>
            <a:pPr marL="0" indent="-3175">
              <a:lnSpc>
                <a:spcPct val="110000"/>
              </a:lnSpc>
              <a:buNone/>
            </a:pPr>
            <a:r>
              <a:rPr lang="en-US" sz="2800" dirty="0" smtClean="0">
                <a:latin typeface="Comic Sans MS"/>
                <a:cs typeface="Comic Sans MS"/>
              </a:rPr>
              <a:t>for each file</a:t>
            </a:r>
          </a:p>
          <a:p>
            <a:pPr marL="0" indent="-3175">
              <a:lnSpc>
                <a:spcPct val="110000"/>
              </a:lnSpc>
              <a:buNone/>
            </a:pPr>
            <a:r>
              <a:rPr lang="en-US" sz="2800" dirty="0" smtClean="0">
                <a:latin typeface="Comic Sans MS"/>
                <a:cs typeface="Comic Sans MS"/>
              </a:rPr>
              <a:t>   for each line of the current file</a:t>
            </a:r>
          </a:p>
          <a:p>
            <a:pPr marL="0" indent="-3175">
              <a:lnSpc>
                <a:spcPct val="110000"/>
              </a:lnSpc>
              <a:buNone/>
            </a:pPr>
            <a:r>
              <a:rPr lang="en-US" sz="2800" dirty="0">
                <a:latin typeface="Comic Sans MS"/>
                <a:cs typeface="Comic Sans MS"/>
              </a:rPr>
              <a:t> </a:t>
            </a:r>
            <a:r>
              <a:rPr lang="en-US" sz="2800" dirty="0" smtClean="0">
                <a:latin typeface="Comic Sans MS"/>
                <a:cs typeface="Comic Sans MS"/>
              </a:rPr>
              <a:t>     for each pattern in the AWK program</a:t>
            </a:r>
          </a:p>
          <a:p>
            <a:pPr marL="0" indent="-3175">
              <a:lnSpc>
                <a:spcPct val="110000"/>
              </a:lnSpc>
              <a:buNone/>
            </a:pPr>
            <a:r>
              <a:rPr lang="en-US" sz="2800" dirty="0">
                <a:latin typeface="Comic Sans MS"/>
                <a:cs typeface="Comic Sans MS"/>
              </a:rPr>
              <a:t> </a:t>
            </a:r>
            <a:r>
              <a:rPr lang="en-US" sz="2800" dirty="0" smtClean="0">
                <a:latin typeface="Comic Sans MS"/>
                <a:cs typeface="Comic Sans MS"/>
              </a:rPr>
              <a:t>         if the pattern matches the input line then</a:t>
            </a:r>
          </a:p>
          <a:p>
            <a:pPr marL="0" indent="-3175">
              <a:lnSpc>
                <a:spcPct val="110000"/>
              </a:lnSpc>
              <a:buNone/>
            </a:pPr>
            <a:r>
              <a:rPr lang="en-US" sz="2800" dirty="0">
                <a:latin typeface="Comic Sans MS"/>
                <a:cs typeface="Comic Sans MS"/>
              </a:rPr>
              <a:t> </a:t>
            </a:r>
            <a:r>
              <a:rPr lang="en-US" sz="2800" dirty="0" smtClean="0">
                <a:latin typeface="Comic Sans MS"/>
                <a:cs typeface="Comic Sans MS"/>
              </a:rPr>
              <a:t>           execute the associated action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400" dirty="0">
              <a:latin typeface="Comic Sans MS"/>
              <a:cs typeface="Comic Sans MS"/>
            </a:endParaRPr>
          </a:p>
          <a:p>
            <a:pPr algn="r">
              <a:lnSpc>
                <a:spcPct val="80000"/>
              </a:lnSpc>
              <a:buFontTx/>
              <a:buNone/>
            </a:pPr>
            <a:endParaRPr lang="en-US" sz="1400" dirty="0">
              <a:latin typeface="Comic Sans MS"/>
              <a:cs typeface="Comic Sans MS"/>
            </a:endParaRPr>
          </a:p>
          <a:p>
            <a:pPr algn="r">
              <a:lnSpc>
                <a:spcPct val="80000"/>
              </a:lnSpc>
              <a:buFontTx/>
              <a:buNone/>
            </a:pPr>
            <a:r>
              <a:rPr lang="en-US" sz="1200" b="1" dirty="0">
                <a:latin typeface="Courier New" charset="0"/>
              </a:rPr>
              <a:t>    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1338371" name="Rectangle 3"/>
          <p:cNvSpPr>
            <a:spLocks noGrp="1" noChangeArrowheads="1"/>
          </p:cNvSpPr>
          <p:nvPr>
            <p:ph type="title"/>
          </p:nvPr>
        </p:nvSpPr>
        <p:spPr>
          <a:xfrm>
            <a:off x="178990" y="73025"/>
            <a:ext cx="7965785" cy="838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1F497D"/>
                </a:solidFill>
                <a:latin typeface="Comic Sans MS"/>
                <a:cs typeface="Comic Sans MS"/>
              </a:rPr>
              <a:t>AWK’s Model of Computation:</a:t>
            </a:r>
            <a:br>
              <a:rPr lang="en-US" dirty="0" smtClean="0">
                <a:solidFill>
                  <a:srgbClr val="1F497D"/>
                </a:solidFill>
                <a:latin typeface="Comic Sans MS"/>
                <a:cs typeface="Comic Sans MS"/>
              </a:rPr>
            </a:br>
            <a:r>
              <a:rPr lang="en-US" dirty="0" smtClean="0">
                <a:solidFill>
                  <a:srgbClr val="1F497D"/>
                </a:solidFill>
                <a:latin typeface="Comic Sans MS"/>
                <a:cs typeface="Comic Sans MS"/>
              </a:rPr>
              <a:t>Pattern-Action Programming</a:t>
            </a:r>
            <a:endParaRPr lang="en-US" dirty="0">
              <a:solidFill>
                <a:srgbClr val="1F497D"/>
              </a:solidFill>
              <a:latin typeface="Comic Sans MS"/>
              <a:cs typeface="Comic Sans MS"/>
            </a:endParaRPr>
          </a:p>
        </p:txBody>
      </p:sp>
      <p:pic>
        <p:nvPicPr>
          <p:cNvPr id="133837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384" y="45758"/>
            <a:ext cx="1076565" cy="1097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9530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3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5059" y="1003300"/>
            <a:ext cx="8287966" cy="5534626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sz="2400" dirty="0" smtClean="0">
                <a:latin typeface="Comic Sans MS"/>
                <a:cs typeface="Comic Sans MS"/>
              </a:rPr>
              <a:t>Print the total number of input lines</a:t>
            </a:r>
          </a:p>
          <a:p>
            <a:pPr marL="1203325" lvl="4" indent="0">
              <a:lnSpc>
                <a:spcPct val="80000"/>
              </a:lnSpc>
              <a:buNone/>
            </a:pPr>
            <a:r>
              <a:rPr lang="en-US" sz="2000" b="1" dirty="0" smtClean="0">
                <a:solidFill>
                  <a:srgbClr val="1F497D"/>
                </a:solidFill>
                <a:latin typeface="Courier New"/>
                <a:cs typeface="Courier New"/>
              </a:rPr>
              <a:t>END { print NR }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endParaRPr lang="en-US" sz="2200" dirty="0" smtClean="0">
              <a:solidFill>
                <a:srgbClr val="00378A"/>
              </a:solidFill>
              <a:latin typeface="Comic Sans MS"/>
              <a:cs typeface="Comic Sans MS"/>
            </a:endParaRP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sz="2400" dirty="0" smtClean="0">
                <a:latin typeface="Comic Sans MS"/>
                <a:cs typeface="Comic Sans MS"/>
              </a:rPr>
              <a:t>Print the last field of every input line</a:t>
            </a:r>
          </a:p>
          <a:p>
            <a:pPr marL="1206500" lvl="6" indent="0">
              <a:lnSpc>
                <a:spcPct val="80000"/>
              </a:lnSpc>
              <a:spcBef>
                <a:spcPct val="34000"/>
              </a:spcBef>
              <a:buNone/>
            </a:pPr>
            <a:r>
              <a:rPr lang="en-US" sz="2000" b="1" dirty="0" smtClean="0">
                <a:solidFill>
                  <a:srgbClr val="00378A"/>
                </a:solidFill>
                <a:latin typeface="Courier New"/>
                <a:cs typeface="Courier New"/>
              </a:rPr>
              <a:t>{ </a:t>
            </a:r>
            <a:r>
              <a:rPr lang="en-US" sz="2000" b="1" dirty="0">
                <a:solidFill>
                  <a:srgbClr val="00378A"/>
                </a:solidFill>
                <a:latin typeface="Courier New"/>
                <a:cs typeface="Courier New"/>
              </a:rPr>
              <a:t>print </a:t>
            </a:r>
            <a:r>
              <a:rPr lang="en-US" sz="2000" b="1" dirty="0" smtClean="0">
                <a:solidFill>
                  <a:srgbClr val="00378A"/>
                </a:solidFill>
                <a:latin typeface="Courier New"/>
                <a:cs typeface="Courier New"/>
              </a:rPr>
              <a:t>$NF </a:t>
            </a:r>
            <a:r>
              <a:rPr lang="en-US" sz="2000" b="1" dirty="0">
                <a:solidFill>
                  <a:srgbClr val="00378A"/>
                </a:solidFill>
                <a:latin typeface="Courier New"/>
                <a:cs typeface="Courier New"/>
              </a:rPr>
              <a:t>}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endParaRPr lang="en-US" sz="2400" dirty="0" smtClean="0">
              <a:latin typeface="Comic Sans MS"/>
              <a:cs typeface="Comic Sans MS"/>
            </a:endParaRP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sz="2400" dirty="0" smtClean="0">
                <a:latin typeface="Comic Sans MS"/>
                <a:cs typeface="Comic Sans MS"/>
              </a:rPr>
              <a:t>Print each input line preceded by its line number</a:t>
            </a:r>
            <a:endParaRPr lang="en-US" sz="1800" dirty="0" smtClean="0">
              <a:latin typeface="Comic Sans MS"/>
              <a:cs typeface="Comic Sans MS"/>
            </a:endParaRPr>
          </a:p>
          <a:p>
            <a:pPr marL="1203325" lvl="4" indent="0">
              <a:lnSpc>
                <a:spcPct val="80000"/>
              </a:lnSpc>
              <a:buNone/>
            </a:pPr>
            <a:r>
              <a:rPr lang="en-US" sz="2000" b="1" dirty="0" smtClean="0">
                <a:solidFill>
                  <a:srgbClr val="00378A"/>
                </a:solidFill>
                <a:latin typeface="Courier New"/>
                <a:cs typeface="Courier New"/>
              </a:rPr>
              <a:t>{ print NR, $0 }</a:t>
            </a:r>
          </a:p>
          <a:p>
            <a:pPr marL="1203325" lvl="4" indent="0">
              <a:lnSpc>
                <a:spcPct val="80000"/>
              </a:lnSpc>
              <a:buNone/>
            </a:pPr>
            <a:endParaRPr lang="en-US" sz="1800" b="1" dirty="0" smtClean="0">
              <a:latin typeface="Courier New"/>
              <a:cs typeface="Courier New"/>
            </a:endParaRP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sz="2400" dirty="0" smtClean="0">
                <a:latin typeface="Comic Sans MS"/>
                <a:cs typeface="Comic Sans MS"/>
              </a:rPr>
              <a:t>Print all non-empty input lines</a:t>
            </a:r>
          </a:p>
          <a:p>
            <a:pPr marL="1203325" lvl="4" indent="0">
              <a:lnSpc>
                <a:spcPct val="80000"/>
              </a:lnSpc>
              <a:buNone/>
            </a:pPr>
            <a:r>
              <a:rPr lang="en-US" sz="2000" b="1" dirty="0" smtClean="0">
                <a:solidFill>
                  <a:srgbClr val="00378A"/>
                </a:solidFill>
                <a:latin typeface="Courier New"/>
                <a:cs typeface="Courier New"/>
              </a:rPr>
              <a:t>NF &gt; 0</a:t>
            </a:r>
          </a:p>
          <a:p>
            <a:pPr marL="1203325" lvl="4" indent="0">
              <a:lnSpc>
                <a:spcPct val="80000"/>
              </a:lnSpc>
              <a:buNone/>
            </a:pPr>
            <a:endParaRPr lang="en-US" sz="2400" b="1" dirty="0" smtClean="0">
              <a:latin typeface="Courier New"/>
              <a:cs typeface="Courier New"/>
            </a:endParaRP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sz="2400" dirty="0" smtClean="0">
                <a:latin typeface="Comic Sans MS"/>
                <a:cs typeface="Comic Sans MS"/>
              </a:rPr>
              <a:t>Print all unique input lines</a:t>
            </a:r>
          </a:p>
          <a:p>
            <a:pPr marL="1203325" lvl="4" indent="0">
              <a:lnSpc>
                <a:spcPct val="80000"/>
              </a:lnSpc>
              <a:buNone/>
            </a:pPr>
            <a:r>
              <a:rPr lang="en-US" sz="2000" b="1" dirty="0" smtClean="0">
                <a:solidFill>
                  <a:srgbClr val="00378A"/>
                </a:solidFill>
                <a:latin typeface="Courier New"/>
                <a:cs typeface="Courier New"/>
              </a:rPr>
              <a:t>!x[$0]++</a:t>
            </a:r>
          </a:p>
          <a:p>
            <a:pPr marL="1203325" lvl="4" indent="0">
              <a:lnSpc>
                <a:spcPct val="80000"/>
              </a:lnSpc>
              <a:buNone/>
            </a:pPr>
            <a:endParaRPr lang="en-US" sz="1800" b="1" dirty="0" smtClean="0">
              <a:latin typeface="Courier New"/>
              <a:cs typeface="Courier New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400" dirty="0" smtClean="0">
              <a:latin typeface="Comic Sans MS"/>
              <a:cs typeface="Comic Sans MS"/>
            </a:endParaRP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endParaRPr lang="en-US" sz="2400" dirty="0" smtClean="0">
              <a:latin typeface="Comic Sans MS"/>
              <a:cs typeface="Comic Sans MS"/>
            </a:endParaRPr>
          </a:p>
          <a:p>
            <a:pPr algn="r">
              <a:lnSpc>
                <a:spcPct val="80000"/>
              </a:lnSpc>
              <a:buFontTx/>
              <a:buNone/>
            </a:pPr>
            <a:endParaRPr lang="en-US" sz="1400" dirty="0">
              <a:latin typeface="Comic Sans MS"/>
              <a:cs typeface="Comic Sans MS"/>
            </a:endParaRPr>
          </a:p>
          <a:p>
            <a:pPr algn="r">
              <a:lnSpc>
                <a:spcPct val="80000"/>
              </a:lnSpc>
              <a:buFontTx/>
              <a:buNone/>
            </a:pPr>
            <a:r>
              <a:rPr lang="en-US" sz="1200" b="1" dirty="0">
                <a:latin typeface="Courier New" charset="0"/>
              </a:rPr>
              <a:t>    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1338371" name="Rectangle 3"/>
          <p:cNvSpPr>
            <a:spLocks noGrp="1" noChangeArrowheads="1"/>
          </p:cNvSpPr>
          <p:nvPr>
            <p:ph type="title"/>
          </p:nvPr>
        </p:nvSpPr>
        <p:spPr>
          <a:xfrm>
            <a:off x="178990" y="73025"/>
            <a:ext cx="7965785" cy="838200"/>
          </a:xfrm>
        </p:spPr>
        <p:txBody>
          <a:bodyPr/>
          <a:lstStyle/>
          <a:p>
            <a:r>
              <a:rPr lang="en-US" dirty="0" smtClean="0">
                <a:solidFill>
                  <a:srgbClr val="1F497D"/>
                </a:solidFill>
                <a:latin typeface="Comic Sans MS"/>
                <a:cs typeface="Comic Sans MS"/>
              </a:rPr>
              <a:t>Some Useful AWK “One-liners”</a:t>
            </a:r>
            <a:endParaRPr lang="en-US" dirty="0">
              <a:solidFill>
                <a:srgbClr val="1F497D"/>
              </a:solidFill>
              <a:latin typeface="Comic Sans MS"/>
              <a:cs typeface="Comic Sans MS"/>
            </a:endParaRPr>
          </a:p>
        </p:txBody>
      </p:sp>
      <p:pic>
        <p:nvPicPr>
          <p:cNvPr id="133837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384" y="45758"/>
            <a:ext cx="1076565" cy="1097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6373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8989" y="73025"/>
            <a:ext cx="8873521" cy="838200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rgbClr val="1F497D"/>
                </a:solidFill>
                <a:latin typeface="Comic Sans MS"/>
                <a:cs typeface="Comic Sans MS"/>
              </a:rPr>
              <a:t>Comparison: Regular </a:t>
            </a:r>
            <a:r>
              <a:rPr lang="en-US" sz="2800" dirty="0">
                <a:solidFill>
                  <a:srgbClr val="1F497D"/>
                </a:solidFill>
                <a:latin typeface="Comic Sans MS"/>
                <a:cs typeface="Comic Sans MS"/>
              </a:rPr>
              <a:t>Expression Pattern </a:t>
            </a:r>
            <a:r>
              <a:rPr lang="en-US" sz="2800" dirty="0" smtClean="0">
                <a:solidFill>
                  <a:srgbClr val="1F497D"/>
                </a:solidFill>
                <a:latin typeface="Comic Sans MS"/>
                <a:cs typeface="Comic Sans MS"/>
              </a:rPr>
              <a:t>Matching</a:t>
            </a:r>
            <a:br>
              <a:rPr lang="en-US" sz="2800" dirty="0" smtClean="0">
                <a:solidFill>
                  <a:srgbClr val="1F497D"/>
                </a:solidFill>
                <a:latin typeface="Comic Sans MS"/>
                <a:cs typeface="Comic Sans MS"/>
              </a:rPr>
            </a:br>
            <a:r>
              <a:rPr lang="en-US" sz="2800" dirty="0" smtClean="0">
                <a:solidFill>
                  <a:srgbClr val="1F497D"/>
                </a:solidFill>
                <a:latin typeface="Comic Sans MS"/>
                <a:cs typeface="Comic Sans MS"/>
              </a:rPr>
              <a:t>in </a:t>
            </a:r>
            <a:r>
              <a:rPr lang="en-US" sz="2800" dirty="0">
                <a:solidFill>
                  <a:srgbClr val="1F497D"/>
                </a:solidFill>
                <a:latin typeface="Comic Sans MS"/>
                <a:cs typeface="Comic Sans MS"/>
              </a:rPr>
              <a:t>Perl, Python, Ruby vs. AWK</a:t>
            </a:r>
          </a:p>
        </p:txBody>
      </p:sp>
      <p:sp>
        <p:nvSpPr>
          <p:cNvPr id="134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5059" y="1042988"/>
            <a:ext cx="8287966" cy="53340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b="1" dirty="0">
                <a:latin typeface="Comic Sans MS"/>
                <a:cs typeface="Comic Sans MS"/>
              </a:rPr>
              <a:t>Time to check whether </a:t>
            </a:r>
            <a:r>
              <a:rPr lang="en-US" sz="2400" b="1" i="1" dirty="0" err="1">
                <a:latin typeface="Comic Sans MS"/>
                <a:cs typeface="Comic Sans MS"/>
              </a:rPr>
              <a:t>a</a:t>
            </a:r>
            <a:r>
              <a:rPr lang="en-US" sz="2400" b="1" dirty="0" err="1">
                <a:latin typeface="Comic Sans MS"/>
                <a:cs typeface="Comic Sans MS"/>
              </a:rPr>
              <a:t>?</a:t>
            </a:r>
            <a:r>
              <a:rPr lang="en-US" sz="2400" b="1" i="1" baseline="30000" dirty="0" err="1">
                <a:latin typeface="Comic Sans MS"/>
                <a:cs typeface="Comic Sans MS"/>
              </a:rPr>
              <a:t>n</a:t>
            </a:r>
            <a:r>
              <a:rPr lang="en-US" sz="2400" b="1" i="1" dirty="0" err="1">
                <a:latin typeface="Comic Sans MS"/>
                <a:cs typeface="Comic Sans MS"/>
              </a:rPr>
              <a:t>a</a:t>
            </a:r>
            <a:r>
              <a:rPr lang="en-US" sz="2400" b="1" i="1" baseline="30000" dirty="0" err="1">
                <a:latin typeface="Comic Sans MS"/>
                <a:cs typeface="Comic Sans MS"/>
              </a:rPr>
              <a:t>n</a:t>
            </a:r>
            <a:r>
              <a:rPr lang="en-US" sz="2400" b="1" i="1" dirty="0">
                <a:latin typeface="Comic Sans MS"/>
                <a:cs typeface="Comic Sans MS"/>
              </a:rPr>
              <a:t> </a:t>
            </a:r>
            <a:r>
              <a:rPr lang="en-US" sz="2400" b="1" dirty="0">
                <a:latin typeface="Comic Sans MS"/>
                <a:cs typeface="Comic Sans MS"/>
              </a:rPr>
              <a:t>matches </a:t>
            </a:r>
            <a:r>
              <a:rPr lang="en-US" sz="2400" b="1" i="1" dirty="0">
                <a:latin typeface="Comic Sans MS"/>
                <a:cs typeface="Comic Sans MS"/>
              </a:rPr>
              <a:t>a</a:t>
            </a:r>
            <a:r>
              <a:rPr lang="en-US" sz="2400" b="1" i="1" baseline="30000" dirty="0">
                <a:latin typeface="Comic Sans MS"/>
                <a:cs typeface="Comic Sans MS"/>
              </a:rPr>
              <a:t>n</a:t>
            </a:r>
          </a:p>
        </p:txBody>
      </p:sp>
      <p:sp>
        <p:nvSpPr>
          <p:cNvPr id="1340420" name="Text Box 4"/>
          <p:cNvSpPr txBox="1">
            <a:spLocks noChangeArrowheads="1"/>
          </p:cNvSpPr>
          <p:nvPr/>
        </p:nvSpPr>
        <p:spPr bwMode="auto">
          <a:xfrm>
            <a:off x="3762934" y="3343276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1800"/>
          </a:p>
        </p:txBody>
      </p:sp>
      <p:pic>
        <p:nvPicPr>
          <p:cNvPr id="13404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856" y="1857375"/>
            <a:ext cx="7274733" cy="370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40422" name="Text Box 6"/>
          <p:cNvSpPr txBox="1">
            <a:spLocks noChangeArrowheads="1"/>
          </p:cNvSpPr>
          <p:nvPr/>
        </p:nvSpPr>
        <p:spPr bwMode="auto">
          <a:xfrm>
            <a:off x="1793002" y="5562600"/>
            <a:ext cx="564826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400" b="1">
                <a:latin typeface="Times New Roman" charset="0"/>
              </a:rPr>
              <a:t>regular expression and text size </a:t>
            </a:r>
            <a:r>
              <a:rPr lang="en-US" sz="1400" b="1" i="1">
                <a:latin typeface="Times New Roman" charset="0"/>
              </a:rPr>
              <a:t>n</a:t>
            </a:r>
          </a:p>
        </p:txBody>
      </p:sp>
      <p:sp>
        <p:nvSpPr>
          <p:cNvPr id="1340423" name="Text Box 7"/>
          <p:cNvSpPr txBox="1">
            <a:spLocks noChangeArrowheads="1"/>
          </p:cNvSpPr>
          <p:nvPr/>
        </p:nvSpPr>
        <p:spPr bwMode="auto">
          <a:xfrm>
            <a:off x="305060" y="6108701"/>
            <a:ext cx="8569679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600" dirty="0">
                <a:solidFill>
                  <a:srgbClr val="1F497D"/>
                </a:solidFill>
                <a:latin typeface="Comic Sans MS"/>
                <a:cs typeface="Comic Sans MS"/>
              </a:rPr>
              <a:t>Russ Cox, Regular expression matching can be simple and fast (but is slow in Java, Perl, PHP, Python, Ruby, ...)   [http://</a:t>
            </a:r>
            <a:r>
              <a:rPr lang="en-US" sz="1600" dirty="0" err="1">
                <a:solidFill>
                  <a:srgbClr val="1F497D"/>
                </a:solidFill>
                <a:latin typeface="Comic Sans MS"/>
                <a:cs typeface="Comic Sans MS"/>
              </a:rPr>
              <a:t>swtch.com</a:t>
            </a:r>
            <a:r>
              <a:rPr lang="en-US" sz="1600" dirty="0">
                <a:solidFill>
                  <a:srgbClr val="1F497D"/>
                </a:solidFill>
                <a:latin typeface="Comic Sans MS"/>
                <a:cs typeface="Comic Sans MS"/>
              </a:rPr>
              <a:t>/~</a:t>
            </a:r>
            <a:r>
              <a:rPr lang="en-US" sz="1600" dirty="0" err="1">
                <a:solidFill>
                  <a:srgbClr val="1F497D"/>
                </a:solidFill>
                <a:latin typeface="Comic Sans MS"/>
                <a:cs typeface="Comic Sans MS"/>
              </a:rPr>
              <a:t>rsc</a:t>
            </a:r>
            <a:r>
              <a:rPr lang="en-US" sz="1600" dirty="0">
                <a:solidFill>
                  <a:srgbClr val="1F497D"/>
                </a:solidFill>
                <a:latin typeface="Comic Sans MS"/>
                <a:cs typeface="Comic Sans MS"/>
              </a:rPr>
              <a:t>/</a:t>
            </a:r>
            <a:r>
              <a:rPr lang="en-US" sz="1600" dirty="0" err="1">
                <a:solidFill>
                  <a:srgbClr val="1F497D"/>
                </a:solidFill>
                <a:latin typeface="Comic Sans MS"/>
                <a:cs typeface="Comic Sans MS"/>
              </a:rPr>
              <a:t>regexp</a:t>
            </a:r>
            <a:r>
              <a:rPr lang="en-US" sz="1600" dirty="0">
                <a:solidFill>
                  <a:srgbClr val="1F497D"/>
                </a:solidFill>
                <a:latin typeface="Comic Sans MS"/>
                <a:cs typeface="Comic Sans MS"/>
              </a:rPr>
              <a:t>/regexp1.html, 2007]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1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8990" y="73025"/>
            <a:ext cx="8786021" cy="838200"/>
          </a:xfrm>
        </p:spPr>
        <p:txBody>
          <a:bodyPr/>
          <a:lstStyle/>
          <a:p>
            <a:r>
              <a:rPr lang="ja-JP" altLang="en-US" dirty="0">
                <a:solidFill>
                  <a:srgbClr val="1F497D"/>
                </a:solidFill>
                <a:latin typeface="Arial"/>
              </a:rPr>
              <a:t>“</a:t>
            </a:r>
            <a:r>
              <a:rPr lang="en-US" dirty="0">
                <a:solidFill>
                  <a:srgbClr val="1F497D"/>
                </a:solidFill>
              </a:rPr>
              <a:t>99 Bottles of Beer</a:t>
            </a:r>
            <a:r>
              <a:rPr lang="ja-JP" altLang="en-US" dirty="0">
                <a:solidFill>
                  <a:srgbClr val="1F497D"/>
                </a:solidFill>
                <a:latin typeface="Arial"/>
              </a:rPr>
              <a:t>”</a:t>
            </a:r>
            <a:r>
              <a:rPr lang="en-US" dirty="0">
                <a:solidFill>
                  <a:srgbClr val="1F497D"/>
                </a:solidFill>
              </a:rPr>
              <a:t> in AWK (bottled version)</a:t>
            </a:r>
          </a:p>
        </p:txBody>
      </p:sp>
      <p:sp>
        <p:nvSpPr>
          <p:cNvPr id="1851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76278" y="911225"/>
            <a:ext cx="4916748" cy="56261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b="1" dirty="0">
                <a:latin typeface="Courier New" charset="0"/>
              </a:rPr>
              <a:t>      BEGIN{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b="1" dirty="0">
                <a:latin typeface="Courier New" charset="0"/>
              </a:rPr>
              <a:t>     split( \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b="1" dirty="0">
                <a:latin typeface="Courier New" charset="0"/>
              </a:rPr>
              <a:t>     "no </a:t>
            </a:r>
            <a:r>
              <a:rPr lang="en-US" sz="1200" b="1" dirty="0" err="1">
                <a:latin typeface="Courier New" charset="0"/>
              </a:rPr>
              <a:t>mo</a:t>
            </a:r>
            <a:r>
              <a:rPr lang="en-US" sz="1200" b="1" dirty="0">
                <a:latin typeface="Courier New" charset="0"/>
              </a:rPr>
              <a:t>"\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b="1" dirty="0">
                <a:latin typeface="Courier New" charset="0"/>
              </a:rPr>
              <a:t>     "</a:t>
            </a:r>
            <a:r>
              <a:rPr lang="en-US" sz="1200" b="1" dirty="0" err="1">
                <a:latin typeface="Courier New" charset="0"/>
              </a:rPr>
              <a:t>rexxN</a:t>
            </a:r>
            <a:r>
              <a:rPr lang="en-US" sz="1200" b="1" dirty="0">
                <a:latin typeface="Courier New" charset="0"/>
              </a:rPr>
              <a:t>"\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b="1" dirty="0">
                <a:latin typeface="Courier New" charset="0"/>
              </a:rPr>
              <a:t>     "o </a:t>
            </a:r>
            <a:r>
              <a:rPr lang="en-US" sz="1200" b="1" dirty="0" err="1">
                <a:latin typeface="Courier New" charset="0"/>
              </a:rPr>
              <a:t>mor</a:t>
            </a:r>
            <a:r>
              <a:rPr lang="en-US" sz="1200" b="1" dirty="0">
                <a:latin typeface="Courier New" charset="0"/>
              </a:rPr>
              <a:t>"\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b="1" dirty="0">
                <a:latin typeface="Courier New" charset="0"/>
              </a:rPr>
              <a:t>     "</a:t>
            </a:r>
            <a:r>
              <a:rPr lang="en-US" sz="1200" b="1" dirty="0" err="1">
                <a:latin typeface="Courier New" charset="0"/>
              </a:rPr>
              <a:t>exsxx</a:t>
            </a:r>
            <a:r>
              <a:rPr lang="en-US" sz="1200" b="1" dirty="0">
                <a:latin typeface="Courier New" charset="0"/>
              </a:rPr>
              <a:t>"\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b="1" dirty="0">
                <a:latin typeface="Courier New" charset="0"/>
              </a:rPr>
              <a:t>     "Take "\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b="1" dirty="0">
                <a:latin typeface="Courier New" charset="0"/>
              </a:rPr>
              <a:t>    "one </a:t>
            </a:r>
            <a:r>
              <a:rPr lang="en-US" sz="1200" b="1" dirty="0" err="1">
                <a:latin typeface="Courier New" charset="0"/>
              </a:rPr>
              <a:t>dow</a:t>
            </a:r>
            <a:r>
              <a:rPr lang="en-US" sz="1200" b="1" dirty="0">
                <a:latin typeface="Courier New" charset="0"/>
              </a:rPr>
              <a:t>"\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b="1" dirty="0">
                <a:latin typeface="Courier New" charset="0"/>
              </a:rPr>
              <a:t>   "n and pas"\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b="1" dirty="0">
                <a:latin typeface="Courier New" charset="0"/>
              </a:rPr>
              <a:t>  "s it around"\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b="1" dirty="0">
                <a:latin typeface="Courier New" charset="0"/>
              </a:rPr>
              <a:t> ", </a:t>
            </a:r>
            <a:r>
              <a:rPr lang="en-US" sz="1200" b="1" dirty="0" err="1">
                <a:latin typeface="Courier New" charset="0"/>
              </a:rPr>
              <a:t>xGo</a:t>
            </a:r>
            <a:r>
              <a:rPr lang="en-US" sz="1200" b="1" dirty="0">
                <a:latin typeface="Courier New" charset="0"/>
              </a:rPr>
              <a:t> to the "\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b="1" dirty="0">
                <a:latin typeface="Courier New" charset="0"/>
              </a:rPr>
              <a:t>"store and buy s"\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b="1" dirty="0">
                <a:latin typeface="Courier New" charset="0"/>
              </a:rPr>
              <a:t>"</a:t>
            </a:r>
            <a:r>
              <a:rPr lang="en-US" sz="1200" b="1" dirty="0" err="1">
                <a:latin typeface="Courier New" charset="0"/>
              </a:rPr>
              <a:t>ome</a:t>
            </a:r>
            <a:r>
              <a:rPr lang="en-US" sz="1200" b="1" dirty="0">
                <a:latin typeface="Courier New" charset="0"/>
              </a:rPr>
              <a:t> more, x bot"\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b="1" dirty="0">
                <a:latin typeface="Courier New" charset="0"/>
              </a:rPr>
              <a:t>"</a:t>
            </a:r>
            <a:r>
              <a:rPr lang="en-US" sz="1200" b="1" dirty="0" err="1">
                <a:latin typeface="Courier New" charset="0"/>
              </a:rPr>
              <a:t>tlex</a:t>
            </a:r>
            <a:r>
              <a:rPr lang="en-US" sz="1200" b="1" dirty="0">
                <a:latin typeface="Courier New" charset="0"/>
              </a:rPr>
              <a:t> of </a:t>
            </a:r>
            <a:r>
              <a:rPr lang="en-US" sz="1200" b="1" dirty="0" err="1">
                <a:latin typeface="Courier New" charset="0"/>
              </a:rPr>
              <a:t>beerx</a:t>
            </a:r>
            <a:r>
              <a:rPr lang="en-US" sz="1200" b="1" dirty="0">
                <a:latin typeface="Courier New" charset="0"/>
              </a:rPr>
              <a:t> o"\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b="1" dirty="0">
                <a:latin typeface="Courier New" charset="0"/>
              </a:rPr>
              <a:t>"n the wall" , s,\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b="1" dirty="0">
                <a:latin typeface="Courier New" charset="0"/>
              </a:rPr>
              <a:t>"x"); for( </a:t>
            </a:r>
            <a:r>
              <a:rPr lang="en-US" sz="1200" b="1" dirty="0" err="1">
                <a:latin typeface="Courier New" charset="0"/>
              </a:rPr>
              <a:t>i</a:t>
            </a:r>
            <a:r>
              <a:rPr lang="en-US" sz="1200" b="1" dirty="0">
                <a:latin typeface="Courier New" charset="0"/>
              </a:rPr>
              <a:t>=99 ;\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b="1" dirty="0" err="1">
                <a:latin typeface="Courier New" charset="0"/>
              </a:rPr>
              <a:t>i</a:t>
            </a:r>
            <a:r>
              <a:rPr lang="en-US" sz="1200" b="1" dirty="0">
                <a:latin typeface="Courier New" charset="0"/>
              </a:rPr>
              <a:t>&gt;=0; </a:t>
            </a:r>
            <a:r>
              <a:rPr lang="en-US" sz="1200" b="1" dirty="0" err="1">
                <a:latin typeface="Courier New" charset="0"/>
              </a:rPr>
              <a:t>i</a:t>
            </a:r>
            <a:r>
              <a:rPr lang="en-US" sz="1200" b="1" dirty="0">
                <a:latin typeface="Courier New" charset="0"/>
              </a:rPr>
              <a:t>--){ s[0]=\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b="1" dirty="0">
                <a:latin typeface="Courier New" charset="0"/>
              </a:rPr>
              <a:t>s[2] = </a:t>
            </a:r>
            <a:r>
              <a:rPr lang="en-US" sz="1200" b="1" dirty="0" err="1">
                <a:latin typeface="Courier New" charset="0"/>
              </a:rPr>
              <a:t>i</a:t>
            </a:r>
            <a:r>
              <a:rPr lang="en-US" sz="1200" b="1" dirty="0">
                <a:latin typeface="Courier New" charset="0"/>
              </a:rPr>
              <a:t> ; print \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b="1" dirty="0">
                <a:latin typeface="Courier New" charset="0"/>
              </a:rPr>
              <a:t>s[2 + !(</a:t>
            </a:r>
            <a:r>
              <a:rPr lang="en-US" sz="1200" b="1" dirty="0" err="1">
                <a:latin typeface="Courier New" charset="0"/>
              </a:rPr>
              <a:t>i</a:t>
            </a:r>
            <a:r>
              <a:rPr lang="en-US" sz="1200" b="1" dirty="0">
                <a:latin typeface="Courier New" charset="0"/>
              </a:rPr>
              <a:t>) ] s[8]\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b="1" dirty="0">
                <a:latin typeface="Courier New" charset="0"/>
              </a:rPr>
              <a:t>s[4+ !(i-1)] s[9]\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b="1" dirty="0">
                <a:latin typeface="Courier New" charset="0"/>
              </a:rPr>
              <a:t>s[10]", " s[!(</a:t>
            </a:r>
            <a:r>
              <a:rPr lang="en-US" sz="1200" b="1" dirty="0" err="1">
                <a:latin typeface="Courier New" charset="0"/>
              </a:rPr>
              <a:t>i</a:t>
            </a:r>
            <a:r>
              <a:rPr lang="en-US" sz="1200" b="1" dirty="0">
                <a:latin typeface="Courier New" charset="0"/>
              </a:rPr>
              <a:t>)]\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b="1" dirty="0">
                <a:latin typeface="Courier New" charset="0"/>
              </a:rPr>
              <a:t>s[8] s[4+ !(i-1)]\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b="1" dirty="0">
                <a:latin typeface="Courier New" charset="0"/>
              </a:rPr>
              <a:t>s[9]".";</a:t>
            </a:r>
            <a:r>
              <a:rPr lang="en-US" sz="1200" b="1" dirty="0" err="1">
                <a:latin typeface="Courier New" charset="0"/>
              </a:rPr>
              <a:t>i?s</a:t>
            </a:r>
            <a:r>
              <a:rPr lang="en-US" sz="1200" b="1" dirty="0">
                <a:latin typeface="Courier New" charset="0"/>
              </a:rPr>
              <a:t>[0]--:\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b="1" dirty="0">
                <a:latin typeface="Courier New" charset="0"/>
              </a:rPr>
              <a:t>s[0] = 99; print \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b="1" dirty="0">
                <a:latin typeface="Courier New" charset="0"/>
              </a:rPr>
              <a:t>s[6+!</a:t>
            </a:r>
            <a:r>
              <a:rPr lang="en-US" sz="1200" b="1" dirty="0" err="1">
                <a:latin typeface="Courier New" charset="0"/>
              </a:rPr>
              <a:t>i</a:t>
            </a:r>
            <a:r>
              <a:rPr lang="en-US" sz="1200" b="1" dirty="0">
                <a:latin typeface="Courier New" charset="0"/>
              </a:rPr>
              <a:t>]s[!(s[0])]\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b="1" dirty="0">
                <a:latin typeface="Courier New" charset="0"/>
              </a:rPr>
              <a:t>s[8] s[4 +!(i-2)]\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b="1" dirty="0">
                <a:latin typeface="Courier New" charset="0"/>
              </a:rPr>
              <a:t>s[9]s[10] ".\n";}}</a:t>
            </a:r>
            <a:r>
              <a:rPr lang="en-US" sz="1200" b="1" dirty="0"/>
              <a:t> </a:t>
            </a:r>
          </a:p>
        </p:txBody>
      </p:sp>
      <p:pic>
        <p:nvPicPr>
          <p:cNvPr id="18513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376" y="865188"/>
            <a:ext cx="2155650" cy="219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51398" name="Text Box 6"/>
          <p:cNvSpPr txBox="1">
            <a:spLocks noChangeArrowheads="1"/>
          </p:cNvSpPr>
          <p:nvPr/>
        </p:nvSpPr>
        <p:spPr bwMode="auto">
          <a:xfrm>
            <a:off x="1201177" y="6507163"/>
            <a:ext cx="650779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400" b="1">
                <a:solidFill>
                  <a:schemeClr val="accent1"/>
                </a:solidFill>
              </a:rPr>
              <a:t>[Wilhem Weske, http://www.99-bottles-of-beer.net/language-awk-1910.html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8989" y="73025"/>
            <a:ext cx="8965011" cy="838200"/>
          </a:xfrm>
        </p:spPr>
        <p:txBody>
          <a:bodyPr/>
          <a:lstStyle/>
          <a:p>
            <a:r>
              <a:rPr lang="ja-JP" altLang="en-US" sz="2800" dirty="0">
                <a:solidFill>
                  <a:srgbClr val="1F497D"/>
                </a:solidFill>
                <a:latin typeface="Comic Sans MS"/>
                <a:cs typeface="Comic Sans MS"/>
              </a:rPr>
              <a:t>“</a:t>
            </a:r>
            <a:r>
              <a:rPr lang="en-US" sz="2800" dirty="0">
                <a:solidFill>
                  <a:srgbClr val="1F497D"/>
                </a:solidFill>
                <a:latin typeface="Comic Sans MS"/>
                <a:cs typeface="Comic Sans MS"/>
              </a:rPr>
              <a:t>99 Bottles of Beer</a:t>
            </a:r>
            <a:r>
              <a:rPr lang="ja-JP" altLang="en-US" sz="2800" dirty="0">
                <a:solidFill>
                  <a:srgbClr val="1F497D"/>
                </a:solidFill>
                <a:latin typeface="Comic Sans MS"/>
                <a:cs typeface="Comic Sans MS"/>
              </a:rPr>
              <a:t>”</a:t>
            </a:r>
            <a:r>
              <a:rPr lang="en-US" sz="2800" dirty="0">
                <a:solidFill>
                  <a:srgbClr val="1F497D"/>
                </a:solidFill>
                <a:latin typeface="Comic Sans MS"/>
                <a:cs typeface="Comic Sans MS"/>
              </a:rPr>
              <a:t> in the Whitespace language</a:t>
            </a:r>
          </a:p>
        </p:txBody>
      </p:sp>
      <p:sp>
        <p:nvSpPr>
          <p:cNvPr id="132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5059" y="1216026"/>
            <a:ext cx="8287966" cy="5413375"/>
          </a:xfrm>
        </p:spPr>
        <p:txBody>
          <a:bodyPr/>
          <a:lstStyle/>
          <a:p>
            <a:pPr algn="r">
              <a:buFontTx/>
              <a:buNone/>
            </a:pPr>
            <a:endParaRPr lang="en-US" sz="1600" b="1" dirty="0">
              <a:solidFill>
                <a:schemeClr val="accent1"/>
              </a:solidFill>
            </a:endParaRPr>
          </a:p>
          <a:p>
            <a:pPr algn="r">
              <a:buFontTx/>
              <a:buNone/>
            </a:pPr>
            <a:endParaRPr lang="en-US" sz="1600" b="1" dirty="0">
              <a:solidFill>
                <a:schemeClr val="accent1"/>
              </a:solidFill>
            </a:endParaRPr>
          </a:p>
          <a:p>
            <a:pPr algn="r">
              <a:buFontTx/>
              <a:buNone/>
            </a:pPr>
            <a:endParaRPr lang="en-US" sz="1600" b="1" dirty="0">
              <a:solidFill>
                <a:schemeClr val="accent1"/>
              </a:solidFill>
            </a:endParaRPr>
          </a:p>
          <a:p>
            <a:pPr algn="r">
              <a:buFontTx/>
              <a:buNone/>
            </a:pPr>
            <a:endParaRPr lang="en-US" sz="1600" b="1" dirty="0">
              <a:solidFill>
                <a:schemeClr val="accent1"/>
              </a:solidFill>
            </a:endParaRPr>
          </a:p>
          <a:p>
            <a:pPr algn="r">
              <a:buFontTx/>
              <a:buNone/>
            </a:pPr>
            <a:endParaRPr lang="en-US" sz="1600" b="1" dirty="0">
              <a:solidFill>
                <a:schemeClr val="accent1"/>
              </a:solidFill>
            </a:endParaRPr>
          </a:p>
          <a:p>
            <a:pPr algn="r">
              <a:buFontTx/>
              <a:buNone/>
            </a:pPr>
            <a:endParaRPr lang="en-US" sz="1600" b="1" dirty="0">
              <a:solidFill>
                <a:schemeClr val="accent1"/>
              </a:solidFill>
            </a:endParaRPr>
          </a:p>
          <a:p>
            <a:pPr algn="r">
              <a:buFontTx/>
              <a:buNone/>
            </a:pPr>
            <a:endParaRPr lang="en-US" sz="1600" b="1" dirty="0">
              <a:solidFill>
                <a:schemeClr val="accent1"/>
              </a:solidFill>
            </a:endParaRPr>
          </a:p>
          <a:p>
            <a:pPr algn="r">
              <a:buFontTx/>
              <a:buNone/>
            </a:pPr>
            <a:endParaRPr lang="en-US" sz="1600" b="1" dirty="0">
              <a:solidFill>
                <a:schemeClr val="accent1"/>
              </a:solidFill>
            </a:endParaRPr>
          </a:p>
          <a:p>
            <a:pPr algn="r">
              <a:buFontTx/>
              <a:buNone/>
            </a:pPr>
            <a:endParaRPr lang="en-US" sz="1600" b="1" dirty="0">
              <a:solidFill>
                <a:schemeClr val="accent1"/>
              </a:solidFill>
            </a:endParaRPr>
          </a:p>
          <a:p>
            <a:pPr algn="r">
              <a:buFontTx/>
              <a:buNone/>
            </a:pPr>
            <a:endParaRPr lang="en-US" sz="1600" b="1" dirty="0">
              <a:solidFill>
                <a:schemeClr val="accent1"/>
              </a:solidFill>
            </a:endParaRPr>
          </a:p>
          <a:p>
            <a:pPr algn="r">
              <a:buFontTx/>
              <a:buNone/>
            </a:pPr>
            <a:endParaRPr lang="en-US" sz="1600" b="1" dirty="0">
              <a:solidFill>
                <a:schemeClr val="accent1"/>
              </a:solidFill>
            </a:endParaRPr>
          </a:p>
          <a:p>
            <a:pPr algn="r">
              <a:buFontTx/>
              <a:buNone/>
            </a:pPr>
            <a:endParaRPr lang="en-US" sz="1600" b="1" dirty="0">
              <a:solidFill>
                <a:schemeClr val="accent1"/>
              </a:solidFill>
            </a:endParaRPr>
          </a:p>
          <a:p>
            <a:pPr algn="r">
              <a:buFontTx/>
              <a:buNone/>
            </a:pPr>
            <a:endParaRPr lang="en-US" sz="1600" b="1" dirty="0">
              <a:solidFill>
                <a:schemeClr val="accent1"/>
              </a:solidFill>
            </a:endParaRPr>
          </a:p>
          <a:p>
            <a:pPr algn="r">
              <a:buFontTx/>
              <a:buNone/>
            </a:pPr>
            <a:endParaRPr lang="en-US" sz="1600" b="1" dirty="0">
              <a:solidFill>
                <a:schemeClr val="accent1"/>
              </a:solidFill>
            </a:endParaRPr>
          </a:p>
          <a:p>
            <a:pPr algn="r">
              <a:buFontTx/>
              <a:buNone/>
            </a:pPr>
            <a:endParaRPr lang="en-US" sz="1400" b="1" dirty="0">
              <a:solidFill>
                <a:schemeClr val="accent1"/>
              </a:solidFill>
            </a:endParaRPr>
          </a:p>
          <a:p>
            <a:pPr algn="r">
              <a:buFontTx/>
              <a:buNone/>
            </a:pPr>
            <a:r>
              <a:rPr lang="en-US" sz="1400" b="1" dirty="0">
                <a:solidFill>
                  <a:schemeClr val="accent1"/>
                </a:solidFill>
                <a:latin typeface="Comic Sans MS"/>
                <a:cs typeface="Comic Sans MS"/>
              </a:rPr>
              <a:t>[Andrew Kemp, http://</a:t>
            </a:r>
            <a:r>
              <a:rPr lang="en-US" sz="1400" b="1" dirty="0" err="1">
                <a:solidFill>
                  <a:schemeClr val="accent1"/>
                </a:solidFill>
                <a:latin typeface="Comic Sans MS"/>
                <a:cs typeface="Comic Sans MS"/>
              </a:rPr>
              <a:t>compsoc.dur.ac.uk</a:t>
            </a:r>
            <a:r>
              <a:rPr lang="en-US" sz="1400" b="1" dirty="0">
                <a:solidFill>
                  <a:schemeClr val="accent1"/>
                </a:solidFill>
                <a:latin typeface="Comic Sans MS"/>
                <a:cs typeface="Comic Sans MS"/>
              </a:rPr>
              <a:t>/whitespace</a:t>
            </a:r>
            <a:r>
              <a:rPr lang="en-US" sz="1400" b="1" dirty="0">
                <a:latin typeface="Comic Sans MS"/>
                <a:cs typeface="Comic Sans MS"/>
              </a:rPr>
              <a:t>/</a:t>
            </a:r>
            <a:r>
              <a:rPr lang="en-US" sz="1400" b="1" dirty="0">
                <a:solidFill>
                  <a:schemeClr val="accent1"/>
                </a:solidFill>
                <a:latin typeface="Comic Sans MS"/>
                <a:cs typeface="Comic Sans MS"/>
              </a:rPr>
              <a:t>]         </a:t>
            </a:r>
            <a:r>
              <a:rPr lang="en-US" sz="1400" dirty="0">
                <a:latin typeface="Comic Sans MS"/>
                <a:cs typeface="Comic Sans MS"/>
              </a:rPr>
              <a:t> </a:t>
            </a:r>
          </a:p>
          <a:p>
            <a:endParaRPr lang="en-US"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>
                <a:solidFill>
                  <a:srgbClr val="1F497D"/>
                </a:solidFill>
                <a:latin typeface="Comic Sans MS"/>
                <a:cs typeface="Comic Sans MS"/>
              </a:rPr>
              <a:t>Conlangs</a:t>
            </a:r>
            <a:r>
              <a:rPr lang="en-US" dirty="0" smtClean="0">
                <a:solidFill>
                  <a:srgbClr val="1F497D"/>
                </a:solidFill>
                <a:latin typeface="Comic Sans MS"/>
                <a:cs typeface="Comic Sans MS"/>
              </a:rPr>
              <a:t>: Made-Up Languages </a:t>
            </a:r>
          </a:p>
        </p:txBody>
      </p:sp>
      <p:sp>
        <p:nvSpPr>
          <p:cNvPr id="978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162800" cy="4525963"/>
          </a:xfrm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600" b="1" dirty="0" err="1" smtClean="0">
                <a:latin typeface="Comic Sans MS"/>
                <a:cs typeface="Comic Sans MS"/>
              </a:rPr>
              <a:t>Okrent</a:t>
            </a:r>
            <a:r>
              <a:rPr lang="en-US" sz="2600" b="1" dirty="0" smtClean="0">
                <a:latin typeface="Comic Sans MS"/>
                <a:cs typeface="Comic Sans MS"/>
              </a:rPr>
              <a:t> lists 500 </a:t>
            </a:r>
            <a:r>
              <a:rPr lang="en-US" sz="2600" b="1" dirty="0" smtClean="0">
                <a:solidFill>
                  <a:schemeClr val="tx2"/>
                </a:solidFill>
                <a:latin typeface="Comic Sans MS"/>
                <a:cs typeface="Comic Sans MS"/>
              </a:rPr>
              <a:t>invented languages</a:t>
            </a:r>
            <a:r>
              <a:rPr lang="en-US" sz="2600" b="1" dirty="0" smtClean="0">
                <a:latin typeface="Comic Sans MS"/>
                <a:cs typeface="Comic Sans MS"/>
              </a:rPr>
              <a:t> including: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2400" b="1" dirty="0" smtClean="0">
              <a:latin typeface="Comic Sans MS"/>
              <a:cs typeface="Comic Sans MS"/>
            </a:endParaRPr>
          </a:p>
          <a:p>
            <a:pPr>
              <a:defRPr/>
            </a:pPr>
            <a:r>
              <a:rPr lang="en-US" sz="2200" b="1" dirty="0" smtClean="0">
                <a:latin typeface="Comic Sans MS"/>
                <a:cs typeface="Comic Sans MS"/>
              </a:rPr>
              <a:t>Lingua </a:t>
            </a:r>
            <a:r>
              <a:rPr lang="en-US" sz="2200" b="1" dirty="0" err="1" smtClean="0">
                <a:latin typeface="Comic Sans MS"/>
                <a:cs typeface="Comic Sans MS"/>
              </a:rPr>
              <a:t>Ignota</a:t>
            </a:r>
            <a:r>
              <a:rPr lang="en-US" sz="2200" b="1" dirty="0" smtClean="0">
                <a:latin typeface="Comic Sans MS"/>
                <a:cs typeface="Comic Sans MS"/>
              </a:rPr>
              <a:t> </a:t>
            </a:r>
            <a:r>
              <a:rPr lang="en-US" sz="2200" b="1" dirty="0" smtClean="0">
                <a:solidFill>
                  <a:schemeClr val="tx2"/>
                </a:solidFill>
                <a:latin typeface="Comic Sans MS"/>
                <a:cs typeface="Comic Sans MS"/>
              </a:rPr>
              <a:t>[</a:t>
            </a:r>
            <a:r>
              <a:rPr lang="en-US" sz="2200" b="1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Hildegaard</a:t>
            </a:r>
            <a:r>
              <a:rPr lang="en-US" sz="2200" b="1" dirty="0" smtClean="0">
                <a:solidFill>
                  <a:schemeClr val="tx2"/>
                </a:solidFill>
                <a:latin typeface="Comic Sans MS"/>
                <a:cs typeface="Comic Sans MS"/>
              </a:rPr>
              <a:t> of </a:t>
            </a:r>
            <a:r>
              <a:rPr lang="en-US" sz="2200" b="1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Bingen</a:t>
            </a:r>
            <a:r>
              <a:rPr lang="en-US" sz="2200" b="1" dirty="0" smtClean="0">
                <a:solidFill>
                  <a:schemeClr val="tx2"/>
                </a:solidFill>
                <a:latin typeface="Comic Sans MS"/>
                <a:cs typeface="Comic Sans MS"/>
              </a:rPr>
              <a:t>, c. 1150]</a:t>
            </a:r>
          </a:p>
          <a:p>
            <a:pPr>
              <a:defRPr/>
            </a:pPr>
            <a:r>
              <a:rPr lang="en-US" sz="2200" b="1" dirty="0" smtClean="0">
                <a:latin typeface="Comic Sans MS"/>
                <a:cs typeface="Comic Sans MS"/>
              </a:rPr>
              <a:t>Esperanto </a:t>
            </a:r>
            <a:r>
              <a:rPr lang="en-US" sz="2200" b="1" dirty="0" smtClean="0">
                <a:solidFill>
                  <a:srgbClr val="1F497D"/>
                </a:solidFill>
                <a:latin typeface="Comic Sans MS"/>
                <a:cs typeface="Comic Sans MS"/>
              </a:rPr>
              <a:t>[L. </a:t>
            </a:r>
            <a:r>
              <a:rPr lang="en-US" sz="2200" b="1" dirty="0" err="1" smtClean="0">
                <a:solidFill>
                  <a:srgbClr val="1F497D"/>
                </a:solidFill>
                <a:latin typeface="Comic Sans MS"/>
                <a:cs typeface="Comic Sans MS"/>
              </a:rPr>
              <a:t>Zamenhof</a:t>
            </a:r>
            <a:r>
              <a:rPr lang="en-US" sz="2200" b="1" dirty="0" smtClean="0">
                <a:solidFill>
                  <a:srgbClr val="1F497D"/>
                </a:solidFill>
                <a:latin typeface="Comic Sans MS"/>
                <a:cs typeface="Comic Sans MS"/>
              </a:rPr>
              <a:t>, 1887]</a:t>
            </a:r>
          </a:p>
          <a:p>
            <a:pPr>
              <a:defRPr/>
            </a:pPr>
            <a:r>
              <a:rPr lang="en-US" sz="2200" b="1" dirty="0" smtClean="0">
                <a:latin typeface="Comic Sans MS"/>
                <a:cs typeface="Comic Sans MS"/>
              </a:rPr>
              <a:t>Klingon </a:t>
            </a:r>
            <a:r>
              <a:rPr lang="en-US" sz="2200" b="1" dirty="0" smtClean="0">
                <a:solidFill>
                  <a:srgbClr val="1F497D"/>
                </a:solidFill>
                <a:latin typeface="Comic Sans MS"/>
                <a:cs typeface="Comic Sans MS"/>
              </a:rPr>
              <a:t>[M. </a:t>
            </a:r>
            <a:r>
              <a:rPr lang="en-US" sz="2200" b="1" dirty="0" err="1" smtClean="0">
                <a:solidFill>
                  <a:srgbClr val="1F497D"/>
                </a:solidFill>
                <a:latin typeface="Comic Sans MS"/>
                <a:cs typeface="Comic Sans MS"/>
              </a:rPr>
              <a:t>Okrand</a:t>
            </a:r>
            <a:r>
              <a:rPr lang="en-US" sz="2200" b="1" dirty="0" smtClean="0">
                <a:solidFill>
                  <a:srgbClr val="1F497D"/>
                </a:solidFill>
                <a:latin typeface="Comic Sans MS"/>
                <a:cs typeface="Comic Sans MS"/>
              </a:rPr>
              <a:t>, 1984]</a:t>
            </a:r>
          </a:p>
          <a:p>
            <a:pPr lvl="1">
              <a:buFontTx/>
              <a:buNone/>
              <a:defRPr/>
            </a:pPr>
            <a:r>
              <a:rPr lang="en-US" sz="2200" b="1" dirty="0" err="1" smtClean="0">
                <a:solidFill>
                  <a:srgbClr val="1F497D"/>
                </a:solidFill>
                <a:latin typeface="Comic Sans MS"/>
                <a:cs typeface="Comic Sans MS"/>
              </a:rPr>
              <a:t>Huq</a:t>
            </a:r>
            <a:r>
              <a:rPr lang="en-US" sz="2200" b="1" dirty="0" smtClean="0">
                <a:solidFill>
                  <a:srgbClr val="1F497D"/>
                </a:solidFill>
                <a:latin typeface="Comic Sans MS"/>
                <a:cs typeface="Comic Sans MS"/>
              </a:rPr>
              <a:t> </a:t>
            </a:r>
            <a:r>
              <a:rPr lang="en-US" sz="2200" b="1" dirty="0" err="1" smtClean="0">
                <a:solidFill>
                  <a:srgbClr val="1F497D"/>
                </a:solidFill>
                <a:latin typeface="Comic Sans MS"/>
                <a:cs typeface="Comic Sans MS"/>
              </a:rPr>
              <a:t>Us'pty</a:t>
            </a:r>
            <a:r>
              <a:rPr lang="en-US" sz="2200" b="1" dirty="0" smtClean="0">
                <a:solidFill>
                  <a:srgbClr val="1F497D"/>
                </a:solidFill>
                <a:latin typeface="Comic Sans MS"/>
                <a:cs typeface="Comic Sans MS"/>
              </a:rPr>
              <a:t> </a:t>
            </a:r>
            <a:r>
              <a:rPr lang="en-US" sz="2200" b="1" dirty="0" err="1" smtClean="0">
                <a:solidFill>
                  <a:srgbClr val="1F497D"/>
                </a:solidFill>
                <a:latin typeface="Comic Sans MS"/>
                <a:cs typeface="Comic Sans MS"/>
              </a:rPr>
              <a:t>G'm</a:t>
            </a:r>
            <a:r>
              <a:rPr lang="en-US" sz="2200" b="1" dirty="0" smtClean="0">
                <a:solidFill>
                  <a:srgbClr val="1F497D"/>
                </a:solidFill>
                <a:latin typeface="Comic Sans MS"/>
                <a:cs typeface="Comic Sans MS"/>
              </a:rPr>
              <a:t>  (I love you)</a:t>
            </a:r>
            <a:endParaRPr lang="en-US" sz="2200" dirty="0" smtClean="0">
              <a:solidFill>
                <a:srgbClr val="1F497D"/>
              </a:solidFill>
              <a:latin typeface="Comic Sans MS"/>
              <a:cs typeface="Comic Sans MS"/>
            </a:endParaRPr>
          </a:p>
          <a:p>
            <a:pPr>
              <a:defRPr/>
            </a:pPr>
            <a:r>
              <a:rPr lang="en-US" sz="2200" b="1" dirty="0" smtClean="0">
                <a:latin typeface="Comic Sans MS"/>
                <a:cs typeface="Comic Sans MS"/>
              </a:rPr>
              <a:t>Proto-Central Mountain </a:t>
            </a:r>
            <a:r>
              <a:rPr lang="en-US" sz="2200" b="1" dirty="0" smtClean="0">
                <a:solidFill>
                  <a:srgbClr val="1F497D"/>
                </a:solidFill>
                <a:latin typeface="Comic Sans MS"/>
                <a:cs typeface="Comic Sans MS"/>
              </a:rPr>
              <a:t>[J. Burke, 2007]</a:t>
            </a:r>
          </a:p>
          <a:p>
            <a:pPr>
              <a:defRPr/>
            </a:pPr>
            <a:r>
              <a:rPr lang="en-US" sz="2200" b="1" dirty="0" err="1" smtClean="0">
                <a:latin typeface="Comic Sans MS"/>
                <a:cs typeface="Comic Sans MS"/>
              </a:rPr>
              <a:t>Dritok</a:t>
            </a:r>
            <a:r>
              <a:rPr lang="en-US" sz="2200" b="1" dirty="0" smtClean="0">
                <a:latin typeface="Comic Sans MS"/>
                <a:cs typeface="Comic Sans MS"/>
              </a:rPr>
              <a:t> </a:t>
            </a:r>
            <a:r>
              <a:rPr lang="en-US" sz="2200" b="1" dirty="0" smtClean="0">
                <a:solidFill>
                  <a:srgbClr val="1F497D"/>
                </a:solidFill>
                <a:latin typeface="Comic Sans MS"/>
                <a:cs typeface="Comic Sans MS"/>
              </a:rPr>
              <a:t>[D. Boozer, 2007]</a:t>
            </a:r>
          </a:p>
          <a:p>
            <a:pPr lvl="1">
              <a:buFontTx/>
              <a:buNone/>
              <a:defRPr/>
            </a:pPr>
            <a:r>
              <a:rPr lang="en-US" sz="2200" b="1" dirty="0" smtClean="0">
                <a:solidFill>
                  <a:srgbClr val="1F497D"/>
                </a:solidFill>
                <a:latin typeface="Comic Sans MS"/>
                <a:cs typeface="Comic Sans MS"/>
              </a:rPr>
              <a:t>Language of the </a:t>
            </a:r>
            <a:r>
              <a:rPr lang="en-US" sz="2200" b="1" dirty="0" err="1" smtClean="0">
                <a:solidFill>
                  <a:srgbClr val="1F497D"/>
                </a:solidFill>
                <a:latin typeface="Comic Sans MS"/>
                <a:cs typeface="Comic Sans MS"/>
              </a:rPr>
              <a:t>Drushek</a:t>
            </a:r>
            <a:r>
              <a:rPr lang="en-US" sz="2200" b="1" dirty="0" smtClean="0">
                <a:solidFill>
                  <a:srgbClr val="1F497D"/>
                </a:solidFill>
                <a:latin typeface="Comic Sans MS"/>
                <a:cs typeface="Comic Sans MS"/>
              </a:rPr>
              <a:t>, long-tailed beings with </a:t>
            </a:r>
          </a:p>
          <a:p>
            <a:pPr lvl="1">
              <a:buFontTx/>
              <a:buNone/>
              <a:defRPr/>
            </a:pPr>
            <a:r>
              <a:rPr lang="en-US" sz="2200" b="1" dirty="0" smtClean="0">
                <a:solidFill>
                  <a:srgbClr val="1F497D"/>
                </a:solidFill>
                <a:latin typeface="Comic Sans MS"/>
                <a:cs typeface="Comic Sans MS"/>
              </a:rPr>
              <a:t>large ears and no vocal cords</a:t>
            </a:r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dirty="0" smtClean="0">
              <a:latin typeface="Comic Sans MS"/>
              <a:cs typeface="Comic Sans MS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1400" b="1" dirty="0" smtClean="0">
                <a:solidFill>
                  <a:schemeClr val="accent1"/>
                </a:solidFill>
                <a:latin typeface="Comic Sans MS"/>
                <a:cs typeface="Comic Sans MS"/>
              </a:rPr>
              <a:t>[</a:t>
            </a:r>
            <a:r>
              <a:rPr lang="en-US" sz="1400" b="1" dirty="0" err="1" smtClean="0">
                <a:solidFill>
                  <a:schemeClr val="accent1"/>
                </a:solidFill>
                <a:latin typeface="Comic Sans MS"/>
                <a:cs typeface="Comic Sans MS"/>
              </a:rPr>
              <a:t>Arika</a:t>
            </a:r>
            <a:r>
              <a:rPr lang="en-US" sz="1400" b="1" dirty="0" smtClean="0">
                <a:solidFill>
                  <a:schemeClr val="accent1"/>
                </a:solidFill>
                <a:latin typeface="Comic Sans MS"/>
                <a:cs typeface="Comic Sans MS"/>
              </a:rPr>
              <a:t> </a:t>
            </a:r>
            <a:r>
              <a:rPr lang="en-US" sz="1400" b="1" dirty="0" err="1" smtClean="0">
                <a:solidFill>
                  <a:schemeClr val="accent1"/>
                </a:solidFill>
                <a:latin typeface="Comic Sans MS"/>
                <a:cs typeface="Comic Sans MS"/>
              </a:rPr>
              <a:t>Okrent</a:t>
            </a:r>
            <a:r>
              <a:rPr lang="en-US" sz="1400" b="1" dirty="0" smtClean="0">
                <a:solidFill>
                  <a:schemeClr val="accent1"/>
                </a:solidFill>
                <a:latin typeface="Comic Sans MS"/>
                <a:cs typeface="Comic Sans MS"/>
              </a:rPr>
              <a:t>, </a:t>
            </a:r>
            <a:r>
              <a:rPr lang="en-US" sz="1400" b="1" i="1" dirty="0" smtClean="0">
                <a:solidFill>
                  <a:srgbClr val="1F497D"/>
                </a:solidFill>
                <a:latin typeface="Comic Sans MS"/>
                <a:cs typeface="Comic Sans MS"/>
              </a:rPr>
              <a:t>In the Land of Invented Languages</a:t>
            </a:r>
            <a:r>
              <a:rPr lang="en-US" sz="1400" b="1" dirty="0" smtClean="0">
                <a:solidFill>
                  <a:schemeClr val="accent1"/>
                </a:solidFill>
                <a:latin typeface="Comic Sans MS"/>
                <a:cs typeface="Comic Sans MS"/>
              </a:rPr>
              <a:t>, 2009]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1400" b="1" dirty="0" smtClean="0">
                <a:solidFill>
                  <a:schemeClr val="accent1"/>
                </a:solidFill>
                <a:latin typeface="Comic Sans MS"/>
                <a:cs typeface="Comic Sans MS"/>
              </a:rPr>
              <a:t>[http://</a:t>
            </a:r>
            <a:r>
              <a:rPr lang="en-US" sz="1400" b="1" dirty="0" err="1" smtClean="0">
                <a:solidFill>
                  <a:schemeClr val="accent1"/>
                </a:solidFill>
                <a:latin typeface="Comic Sans MS"/>
                <a:cs typeface="Comic Sans MS"/>
              </a:rPr>
              <a:t>www.inthelandofinventedlanguages.com</a:t>
            </a:r>
            <a:r>
              <a:rPr lang="en-US" sz="1400" b="1" dirty="0" smtClean="0">
                <a:solidFill>
                  <a:schemeClr val="accent1"/>
                </a:solidFill>
                <a:latin typeface="Comic Sans MS"/>
                <a:cs typeface="Comic Sans MS"/>
              </a:rPr>
              <a:t>]</a:t>
            </a:r>
          </a:p>
        </p:txBody>
      </p:sp>
      <p:pic>
        <p:nvPicPr>
          <p:cNvPr id="9789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648200"/>
            <a:ext cx="1676400" cy="1709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F497D"/>
                </a:solidFill>
                <a:latin typeface="Comic Sans MS"/>
                <a:cs typeface="Comic Sans MS"/>
              </a:rPr>
              <a:t>Why Are There So Many Languages?</a:t>
            </a:r>
            <a:endParaRPr lang="en-US" dirty="0">
              <a:solidFill>
                <a:srgbClr val="1F497D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b="1" dirty="0" smtClean="0">
                <a:latin typeface="Comic Sans MS"/>
                <a:cs typeface="Comic Sans MS"/>
              </a:rPr>
              <a:t>One language cannot serve all application areas well</a:t>
            </a:r>
          </a:p>
          <a:p>
            <a:pPr lvl="1"/>
            <a:r>
              <a:rPr lang="en-US" sz="2200" b="1" dirty="0" smtClean="0">
                <a:latin typeface="Comic Sans MS"/>
                <a:cs typeface="Comic Sans MS"/>
              </a:rPr>
              <a:t> </a:t>
            </a:r>
            <a:r>
              <a:rPr lang="en-US" sz="2200" b="1" dirty="0" smtClean="0">
                <a:solidFill>
                  <a:srgbClr val="1F497D"/>
                </a:solidFill>
                <a:latin typeface="Comic Sans MS"/>
                <a:cs typeface="Comic Sans MS"/>
              </a:rPr>
              <a:t>e.g., programming web pages (JavaScript)</a:t>
            </a:r>
          </a:p>
          <a:p>
            <a:pPr lvl="1"/>
            <a:r>
              <a:rPr lang="en-US" sz="2200" b="1" dirty="0">
                <a:solidFill>
                  <a:srgbClr val="1F497D"/>
                </a:solidFill>
                <a:latin typeface="Comic Sans MS"/>
                <a:cs typeface="Comic Sans MS"/>
              </a:rPr>
              <a:t> </a:t>
            </a:r>
            <a:r>
              <a:rPr lang="en-US" sz="2200" b="1" dirty="0" smtClean="0">
                <a:solidFill>
                  <a:srgbClr val="1F497D"/>
                </a:solidFill>
                <a:latin typeface="Comic Sans MS"/>
                <a:cs typeface="Comic Sans MS"/>
              </a:rPr>
              <a:t>e.g., electronic design automation (VHDL)</a:t>
            </a:r>
          </a:p>
          <a:p>
            <a:pPr lvl="1"/>
            <a:r>
              <a:rPr lang="en-US" sz="2200" b="1" dirty="0">
                <a:solidFill>
                  <a:srgbClr val="1F497D"/>
                </a:solidFill>
                <a:latin typeface="Comic Sans MS"/>
                <a:cs typeface="Comic Sans MS"/>
              </a:rPr>
              <a:t> </a:t>
            </a:r>
            <a:r>
              <a:rPr lang="en-US" sz="2200" b="1" dirty="0" smtClean="0">
                <a:solidFill>
                  <a:srgbClr val="1F497D"/>
                </a:solidFill>
                <a:latin typeface="Comic Sans MS"/>
                <a:cs typeface="Comic Sans MS"/>
              </a:rPr>
              <a:t>e.g., parser generation (YACC)</a:t>
            </a:r>
          </a:p>
          <a:p>
            <a:pPr lvl="1"/>
            <a:endParaRPr lang="en-US" sz="2200" b="1" dirty="0">
              <a:latin typeface="Comic Sans MS"/>
              <a:cs typeface="Comic Sans MS"/>
            </a:endParaRPr>
          </a:p>
          <a:p>
            <a:r>
              <a:rPr lang="en-US" sz="2400" b="1" dirty="0" smtClean="0">
                <a:latin typeface="Comic Sans MS"/>
                <a:cs typeface="Comic Sans MS"/>
              </a:rPr>
              <a:t>Programmers often have strongly held opinions about</a:t>
            </a:r>
          </a:p>
          <a:p>
            <a:pPr lvl="1"/>
            <a:r>
              <a:rPr lang="en-US" sz="2200" b="1" dirty="0" smtClean="0">
                <a:latin typeface="Comic Sans MS"/>
                <a:cs typeface="Comic Sans MS"/>
              </a:rPr>
              <a:t> </a:t>
            </a:r>
            <a:r>
              <a:rPr lang="en-US" sz="2200" b="1" dirty="0" smtClean="0">
                <a:solidFill>
                  <a:srgbClr val="00378A"/>
                </a:solidFill>
                <a:latin typeface="Comic Sans MS"/>
                <a:cs typeface="Comic Sans MS"/>
              </a:rPr>
              <a:t>what makes a good language</a:t>
            </a:r>
          </a:p>
          <a:p>
            <a:pPr lvl="1"/>
            <a:r>
              <a:rPr lang="en-US" sz="2200" b="1" dirty="0">
                <a:solidFill>
                  <a:srgbClr val="00378A"/>
                </a:solidFill>
                <a:latin typeface="Comic Sans MS"/>
                <a:cs typeface="Comic Sans MS"/>
              </a:rPr>
              <a:t> </a:t>
            </a:r>
            <a:r>
              <a:rPr lang="en-US" sz="2200" b="1" dirty="0" smtClean="0">
                <a:solidFill>
                  <a:srgbClr val="00378A"/>
                </a:solidFill>
                <a:latin typeface="Comic Sans MS"/>
                <a:cs typeface="Comic Sans MS"/>
              </a:rPr>
              <a:t>how programming should be done</a:t>
            </a:r>
          </a:p>
          <a:p>
            <a:pPr lvl="1"/>
            <a:endParaRPr lang="en-US" sz="2200" b="1" dirty="0">
              <a:latin typeface="Comic Sans MS"/>
              <a:cs typeface="Comic Sans MS"/>
            </a:endParaRPr>
          </a:p>
          <a:p>
            <a:r>
              <a:rPr lang="en-US" sz="2400" b="1" dirty="0" smtClean="0">
                <a:latin typeface="Comic Sans MS"/>
                <a:cs typeface="Comic Sans MS"/>
              </a:rPr>
              <a:t>There is no universally accepted metric for a good language!</a:t>
            </a:r>
            <a:endParaRPr lang="en-US" sz="2400" b="1" dirty="0">
              <a:latin typeface="Comic Sans MS"/>
              <a:cs typeface="Comic Sans MS"/>
            </a:endParaRPr>
          </a:p>
          <a:p>
            <a:pPr lvl="1"/>
            <a:endParaRPr lang="en-US" sz="2200" b="1" dirty="0" smtClean="0"/>
          </a:p>
        </p:txBody>
      </p:sp>
    </p:spTree>
    <p:extLst>
      <p:ext uri="{BB962C8B-B14F-4D97-AF65-F5344CB8AC3E}">
        <p14:creationId xmlns:p14="http://schemas.microsoft.com/office/powerpoint/2010/main" val="4228553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8989" y="73025"/>
            <a:ext cx="8965011" cy="838200"/>
          </a:xfrm>
        </p:spPr>
        <p:txBody>
          <a:bodyPr/>
          <a:lstStyle/>
          <a:p>
            <a:r>
              <a:rPr lang="en-US" dirty="0">
                <a:solidFill>
                  <a:srgbClr val="1F497D"/>
                </a:solidFill>
                <a:latin typeface="Comic Sans MS"/>
                <a:cs typeface="Comic Sans MS"/>
              </a:rPr>
              <a:t>Evolutionary Forces on Languages</a:t>
            </a:r>
          </a:p>
        </p:txBody>
      </p:sp>
      <p:sp>
        <p:nvSpPr>
          <p:cNvPr id="132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5060" y="911225"/>
            <a:ext cx="5701187" cy="5334000"/>
          </a:xfrm>
        </p:spPr>
        <p:txBody>
          <a:bodyPr/>
          <a:lstStyle/>
          <a:p>
            <a:pPr>
              <a:lnSpc>
                <a:spcPct val="50000"/>
              </a:lnSpc>
              <a:buFontTx/>
              <a:buNone/>
            </a:pPr>
            <a:endParaRPr lang="en-US" sz="2400" b="1" dirty="0"/>
          </a:p>
          <a:p>
            <a:pPr>
              <a:spcBef>
                <a:spcPct val="50000"/>
              </a:spcBef>
              <a:buFontTx/>
              <a:buNone/>
            </a:pPr>
            <a:r>
              <a:rPr lang="en-US" sz="2000" dirty="0">
                <a:latin typeface="Comic Sans MS"/>
                <a:cs typeface="Comic Sans MS"/>
              </a:rPr>
              <a:t>Increasing diversity of applications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sz="2000" dirty="0">
                <a:latin typeface="Comic Sans MS"/>
                <a:cs typeface="Comic Sans MS"/>
              </a:rPr>
              <a:t>Stress on increasing programmer productivity and shortening time to market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sz="2000" dirty="0">
                <a:latin typeface="Comic Sans MS"/>
                <a:cs typeface="Comic Sans MS"/>
              </a:rPr>
              <a:t>Need to improve software security, reliability and maintainability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sz="2000" dirty="0">
                <a:latin typeface="Comic Sans MS"/>
                <a:cs typeface="Comic Sans MS"/>
              </a:rPr>
              <a:t>Emphasis on mobility and distribution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sz="2000" dirty="0">
                <a:latin typeface="Comic Sans MS"/>
                <a:cs typeface="Comic Sans MS"/>
              </a:rPr>
              <a:t>Support for parallelism and concurrency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sz="2000" dirty="0">
                <a:latin typeface="Comic Sans MS"/>
                <a:cs typeface="Comic Sans MS"/>
              </a:rPr>
              <a:t>New mechanisms for modularity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sz="2000" dirty="0">
                <a:latin typeface="Comic Sans MS"/>
                <a:cs typeface="Comic Sans MS"/>
              </a:rPr>
              <a:t>Trend toward multi-paradigm programming</a:t>
            </a:r>
          </a:p>
          <a:p>
            <a:pPr>
              <a:buFontTx/>
              <a:buNone/>
            </a:pPr>
            <a:endParaRPr lang="en-US" sz="2000" b="1" dirty="0"/>
          </a:p>
          <a:p>
            <a:pPr>
              <a:buFontTx/>
              <a:buNone/>
            </a:pPr>
            <a:endParaRPr lang="en-US" sz="2400" b="1" dirty="0"/>
          </a:p>
          <a:p>
            <a:pPr>
              <a:lnSpc>
                <a:spcPct val="50000"/>
              </a:lnSpc>
              <a:buFontTx/>
              <a:buNone/>
            </a:pPr>
            <a:endParaRPr lang="en-US" sz="2400" b="1" dirty="0"/>
          </a:p>
          <a:p>
            <a:pPr>
              <a:lnSpc>
                <a:spcPct val="50000"/>
              </a:lnSpc>
              <a:buFontTx/>
              <a:buNone/>
            </a:pPr>
            <a:endParaRPr lang="en-US" sz="2400" b="1" dirty="0"/>
          </a:p>
          <a:p>
            <a:pPr>
              <a:lnSpc>
                <a:spcPct val="50000"/>
              </a:lnSpc>
              <a:buFontTx/>
              <a:buNone/>
            </a:pPr>
            <a:endParaRPr lang="en-US" sz="2400" b="1" dirty="0"/>
          </a:p>
          <a:p>
            <a:pPr>
              <a:buFontTx/>
              <a:buNone/>
            </a:pP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324036" name="Text Box 4"/>
          <p:cNvSpPr txBox="1">
            <a:spLocks noChangeArrowheads="1"/>
          </p:cNvSpPr>
          <p:nvPr/>
        </p:nvSpPr>
        <p:spPr bwMode="auto">
          <a:xfrm>
            <a:off x="3583944" y="3249613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1800">
              <a:latin typeface="Consolas" charset="0"/>
            </a:endParaRPr>
          </a:p>
        </p:txBody>
      </p:sp>
      <p:pic>
        <p:nvPicPr>
          <p:cNvPr id="1324037" name="Picture 5" descr="j020089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356" y="1417638"/>
            <a:ext cx="239066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</a:t>
            </a:r>
            <a:r>
              <a:rPr lang="en-US" dirty="0">
                <a:solidFill>
                  <a:srgbClr val="1F497D"/>
                </a:solidFill>
                <a:latin typeface="Comic Sans MS"/>
                <a:cs typeface="Comic Sans MS"/>
              </a:rPr>
              <a:t>Evolution of Programming Languages</a:t>
            </a:r>
          </a:p>
        </p:txBody>
      </p:sp>
      <p:sp>
        <p:nvSpPr>
          <p:cNvPr id="131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56945" y="1524000"/>
            <a:ext cx="2205455" cy="50292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400" b="1" dirty="0">
                <a:latin typeface="Comic Sans MS"/>
                <a:cs typeface="Comic Sans MS"/>
              </a:rPr>
              <a:t>1970</a:t>
            </a:r>
          </a:p>
          <a:p>
            <a:pPr algn="ctr">
              <a:buFontTx/>
              <a:buNone/>
            </a:pPr>
            <a:r>
              <a:rPr lang="en-US" sz="1800" b="1" dirty="0">
                <a:solidFill>
                  <a:srgbClr val="1F497D"/>
                </a:solidFill>
                <a:latin typeface="Comic Sans MS"/>
                <a:cs typeface="Comic Sans MS"/>
              </a:rPr>
              <a:t>Fortran</a:t>
            </a:r>
          </a:p>
          <a:p>
            <a:pPr algn="ctr">
              <a:buFontTx/>
              <a:buNone/>
            </a:pPr>
            <a:r>
              <a:rPr lang="en-US" sz="1800" b="1" dirty="0">
                <a:solidFill>
                  <a:srgbClr val="1F497D"/>
                </a:solidFill>
                <a:latin typeface="Comic Sans MS"/>
                <a:cs typeface="Comic Sans MS"/>
              </a:rPr>
              <a:t>Lisp</a:t>
            </a:r>
          </a:p>
          <a:p>
            <a:pPr algn="ctr">
              <a:buFontTx/>
              <a:buNone/>
            </a:pPr>
            <a:r>
              <a:rPr lang="en-US" sz="1800" b="1" dirty="0">
                <a:solidFill>
                  <a:srgbClr val="1F497D"/>
                </a:solidFill>
                <a:latin typeface="Comic Sans MS"/>
                <a:cs typeface="Comic Sans MS"/>
              </a:rPr>
              <a:t>Cobol</a:t>
            </a:r>
          </a:p>
          <a:p>
            <a:pPr algn="ctr">
              <a:buFontTx/>
              <a:buNone/>
            </a:pPr>
            <a:r>
              <a:rPr lang="en-US" sz="1800" b="1" dirty="0" err="1">
                <a:solidFill>
                  <a:srgbClr val="1F497D"/>
                </a:solidFill>
                <a:latin typeface="Comic Sans MS"/>
                <a:cs typeface="Comic Sans MS"/>
              </a:rPr>
              <a:t>Algol</a:t>
            </a:r>
            <a:r>
              <a:rPr lang="en-US" sz="1800" b="1" dirty="0">
                <a:solidFill>
                  <a:srgbClr val="1F497D"/>
                </a:solidFill>
                <a:latin typeface="Comic Sans MS"/>
                <a:cs typeface="Comic Sans MS"/>
              </a:rPr>
              <a:t> 60</a:t>
            </a:r>
          </a:p>
          <a:p>
            <a:pPr algn="ctr">
              <a:buFontTx/>
              <a:buNone/>
            </a:pPr>
            <a:r>
              <a:rPr lang="en-US" sz="1800" b="1" dirty="0">
                <a:solidFill>
                  <a:srgbClr val="1F497D"/>
                </a:solidFill>
                <a:latin typeface="Comic Sans MS"/>
                <a:cs typeface="Comic Sans MS"/>
              </a:rPr>
              <a:t>APL</a:t>
            </a:r>
          </a:p>
          <a:p>
            <a:pPr algn="ctr">
              <a:buFontTx/>
              <a:buNone/>
            </a:pPr>
            <a:r>
              <a:rPr lang="en-US" sz="1800" b="1" dirty="0" err="1">
                <a:solidFill>
                  <a:srgbClr val="1F497D"/>
                </a:solidFill>
                <a:latin typeface="Comic Sans MS"/>
                <a:cs typeface="Comic Sans MS"/>
              </a:rPr>
              <a:t>Snobol</a:t>
            </a:r>
            <a:r>
              <a:rPr lang="en-US" sz="1800" b="1" dirty="0">
                <a:solidFill>
                  <a:srgbClr val="1F497D"/>
                </a:solidFill>
                <a:latin typeface="Comic Sans MS"/>
                <a:cs typeface="Comic Sans MS"/>
              </a:rPr>
              <a:t> 4	</a:t>
            </a:r>
          </a:p>
          <a:p>
            <a:pPr algn="ctr">
              <a:buFontTx/>
              <a:buNone/>
            </a:pPr>
            <a:r>
              <a:rPr lang="en-US" sz="1800" b="1" dirty="0" err="1">
                <a:solidFill>
                  <a:srgbClr val="1F497D"/>
                </a:solidFill>
                <a:latin typeface="Comic Sans MS"/>
                <a:cs typeface="Comic Sans MS"/>
              </a:rPr>
              <a:t>Simula</a:t>
            </a:r>
            <a:r>
              <a:rPr lang="en-US" sz="1800" b="1" dirty="0">
                <a:solidFill>
                  <a:srgbClr val="1F497D"/>
                </a:solidFill>
                <a:latin typeface="Comic Sans MS"/>
                <a:cs typeface="Comic Sans MS"/>
              </a:rPr>
              <a:t> 67</a:t>
            </a:r>
          </a:p>
          <a:p>
            <a:pPr algn="ctr">
              <a:buFontTx/>
              <a:buNone/>
            </a:pPr>
            <a:r>
              <a:rPr lang="en-US" sz="1800" b="1" dirty="0">
                <a:solidFill>
                  <a:srgbClr val="1F497D"/>
                </a:solidFill>
                <a:latin typeface="Comic Sans MS"/>
                <a:cs typeface="Comic Sans MS"/>
              </a:rPr>
              <a:t>Basic</a:t>
            </a:r>
          </a:p>
          <a:p>
            <a:pPr algn="ctr">
              <a:buFontTx/>
              <a:buNone/>
            </a:pPr>
            <a:r>
              <a:rPr lang="en-US" sz="1800" b="1" dirty="0">
                <a:solidFill>
                  <a:srgbClr val="1F497D"/>
                </a:solidFill>
                <a:latin typeface="Comic Sans MS"/>
                <a:cs typeface="Comic Sans MS"/>
              </a:rPr>
              <a:t>PL/1</a:t>
            </a:r>
          </a:p>
          <a:p>
            <a:pPr algn="ctr">
              <a:buFontTx/>
              <a:buNone/>
            </a:pPr>
            <a:r>
              <a:rPr lang="en-US" sz="1800" b="1" dirty="0">
                <a:solidFill>
                  <a:srgbClr val="1F497D"/>
                </a:solidFill>
                <a:latin typeface="Comic Sans MS"/>
                <a:cs typeface="Comic Sans MS"/>
              </a:rPr>
              <a:t>Pascal</a:t>
            </a:r>
          </a:p>
          <a:p>
            <a:endParaRPr lang="en-US" sz="2400" dirty="0"/>
          </a:p>
        </p:txBody>
      </p:sp>
      <p:sp>
        <p:nvSpPr>
          <p:cNvPr id="13117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91391" y="1520825"/>
            <a:ext cx="2242809" cy="5413375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400" b="1" dirty="0" smtClean="0">
                <a:latin typeface="Comic Sans MS"/>
                <a:cs typeface="Comic Sans MS"/>
              </a:rPr>
              <a:t>2015</a:t>
            </a:r>
            <a:endParaRPr lang="en-US" sz="2000" b="1" dirty="0">
              <a:solidFill>
                <a:schemeClr val="accent1"/>
              </a:solidFill>
              <a:latin typeface="Comic Sans MS"/>
              <a:cs typeface="Comic Sans MS"/>
            </a:endParaRPr>
          </a:p>
          <a:p>
            <a:pPr algn="ctr">
              <a:buFontTx/>
              <a:buNone/>
            </a:pPr>
            <a:r>
              <a:rPr lang="en-US" sz="1800" b="1" dirty="0" smtClean="0">
                <a:solidFill>
                  <a:schemeClr val="tx2"/>
                </a:solidFill>
                <a:latin typeface="Comic Sans MS"/>
                <a:cs typeface="Comic Sans MS"/>
              </a:rPr>
              <a:t>Java</a:t>
            </a:r>
            <a:endParaRPr lang="en-US" sz="1800" b="1" dirty="0">
              <a:solidFill>
                <a:schemeClr val="tx2"/>
              </a:solidFill>
              <a:latin typeface="Comic Sans MS"/>
              <a:cs typeface="Comic Sans MS"/>
            </a:endParaRPr>
          </a:p>
          <a:p>
            <a:pPr algn="ctr">
              <a:buFontTx/>
              <a:buNone/>
            </a:pPr>
            <a:r>
              <a:rPr lang="en-US" sz="1800" b="1" dirty="0">
                <a:solidFill>
                  <a:schemeClr val="tx2"/>
                </a:solidFill>
                <a:latin typeface="Comic Sans MS"/>
                <a:cs typeface="Comic Sans MS"/>
              </a:rPr>
              <a:t>C</a:t>
            </a:r>
          </a:p>
          <a:p>
            <a:pPr algn="ctr">
              <a:buFontTx/>
              <a:buNone/>
            </a:pPr>
            <a:r>
              <a:rPr lang="en-US" sz="1800" b="1" dirty="0" smtClean="0">
                <a:solidFill>
                  <a:schemeClr val="tx2"/>
                </a:solidFill>
                <a:latin typeface="Comic Sans MS"/>
                <a:cs typeface="Comic Sans MS"/>
              </a:rPr>
              <a:t>C++</a:t>
            </a:r>
            <a:endParaRPr lang="en-US" sz="1800" b="1" dirty="0">
              <a:solidFill>
                <a:schemeClr val="tx2"/>
              </a:solidFill>
              <a:latin typeface="Comic Sans MS"/>
              <a:cs typeface="Comic Sans MS"/>
            </a:endParaRPr>
          </a:p>
          <a:p>
            <a:pPr algn="ctr">
              <a:buFontTx/>
              <a:buNone/>
            </a:pPr>
            <a:r>
              <a:rPr lang="en-US" sz="1800" b="1" dirty="0" smtClean="0">
                <a:solidFill>
                  <a:schemeClr val="tx2"/>
                </a:solidFill>
                <a:latin typeface="Comic Sans MS"/>
                <a:cs typeface="Comic Sans MS"/>
              </a:rPr>
              <a:t>Objective-C</a:t>
            </a:r>
            <a:endParaRPr lang="en-US" sz="1800" b="1" dirty="0">
              <a:solidFill>
                <a:schemeClr val="tx2"/>
              </a:solidFill>
              <a:latin typeface="Comic Sans MS"/>
              <a:cs typeface="Comic Sans MS"/>
            </a:endParaRPr>
          </a:p>
          <a:p>
            <a:pPr algn="ctr">
              <a:buFontTx/>
              <a:buNone/>
            </a:pPr>
            <a:r>
              <a:rPr lang="en-US" sz="1800" b="1" dirty="0">
                <a:solidFill>
                  <a:schemeClr val="tx2"/>
                </a:solidFill>
                <a:latin typeface="Comic Sans MS"/>
                <a:cs typeface="Comic Sans MS"/>
              </a:rPr>
              <a:t>C#</a:t>
            </a:r>
          </a:p>
          <a:p>
            <a:pPr algn="ctr">
              <a:buFontTx/>
              <a:buNone/>
            </a:pPr>
            <a:r>
              <a:rPr lang="en-US" sz="1800" b="1" dirty="0" smtClean="0">
                <a:solidFill>
                  <a:schemeClr val="tx2"/>
                </a:solidFill>
                <a:latin typeface="Comic Sans MS"/>
                <a:cs typeface="Comic Sans MS"/>
              </a:rPr>
              <a:t>JavaScript</a:t>
            </a:r>
            <a:endParaRPr lang="en-US" sz="1800" b="1" dirty="0">
              <a:solidFill>
                <a:schemeClr val="tx2"/>
              </a:solidFill>
              <a:latin typeface="Comic Sans MS"/>
              <a:cs typeface="Comic Sans MS"/>
            </a:endParaRPr>
          </a:p>
          <a:p>
            <a:pPr algn="ctr">
              <a:buFontTx/>
              <a:buNone/>
            </a:pPr>
            <a:r>
              <a:rPr lang="en-US" sz="1800" b="1" dirty="0" smtClean="0">
                <a:solidFill>
                  <a:schemeClr val="tx2"/>
                </a:solidFill>
                <a:latin typeface="Comic Sans MS"/>
                <a:cs typeface="Comic Sans MS"/>
              </a:rPr>
              <a:t>PHP</a:t>
            </a:r>
            <a:endParaRPr lang="en-US" sz="1800" b="1" dirty="0">
              <a:solidFill>
                <a:schemeClr val="tx2"/>
              </a:solidFill>
              <a:latin typeface="Comic Sans MS"/>
              <a:cs typeface="Comic Sans MS"/>
            </a:endParaRPr>
          </a:p>
          <a:p>
            <a:pPr algn="ctr">
              <a:buFontTx/>
              <a:buNone/>
            </a:pPr>
            <a:r>
              <a:rPr lang="en-US" sz="1800" b="1" dirty="0">
                <a:solidFill>
                  <a:schemeClr val="tx2"/>
                </a:solidFill>
                <a:latin typeface="Comic Sans MS"/>
                <a:cs typeface="Comic Sans MS"/>
              </a:rPr>
              <a:t>Python</a:t>
            </a:r>
          </a:p>
          <a:p>
            <a:pPr algn="ctr">
              <a:buFontTx/>
              <a:buNone/>
            </a:pPr>
            <a:r>
              <a:rPr lang="en-US" sz="1800" b="1" dirty="0" smtClean="0">
                <a:solidFill>
                  <a:schemeClr val="tx2"/>
                </a:solidFill>
                <a:latin typeface="Comic Sans MS"/>
                <a:cs typeface="Comic Sans MS"/>
              </a:rPr>
              <a:t>Visual Basic</a:t>
            </a:r>
            <a:endParaRPr lang="en-US" sz="1800" b="1" dirty="0">
              <a:solidFill>
                <a:schemeClr val="tx2"/>
              </a:solidFill>
              <a:latin typeface="Comic Sans MS"/>
              <a:cs typeface="Comic Sans MS"/>
            </a:endParaRPr>
          </a:p>
          <a:p>
            <a:pPr algn="ctr">
              <a:buFontTx/>
              <a:buNone/>
            </a:pPr>
            <a:r>
              <a:rPr lang="en-US" sz="1800" b="1" dirty="0" smtClean="0">
                <a:solidFill>
                  <a:schemeClr val="tx2"/>
                </a:solidFill>
                <a:latin typeface="Comic Sans MS"/>
                <a:cs typeface="Comic Sans MS"/>
              </a:rPr>
              <a:t>Visual Basic .NET</a:t>
            </a:r>
            <a:endParaRPr lang="en-US" sz="1800" b="1" dirty="0">
              <a:solidFill>
                <a:schemeClr val="tx2"/>
              </a:solidFill>
              <a:latin typeface="Comic Sans MS"/>
              <a:cs typeface="Comic Sans MS"/>
            </a:endParaRPr>
          </a:p>
          <a:p>
            <a:pPr algn="ctr">
              <a:buFontTx/>
              <a:buNone/>
            </a:pPr>
            <a:endParaRPr lang="en-US" sz="2000" b="1" dirty="0">
              <a:solidFill>
                <a:schemeClr val="tx2"/>
              </a:solidFill>
              <a:latin typeface="Comic Sans MS"/>
              <a:cs typeface="Comic Sans MS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 dirty="0">
                <a:solidFill>
                  <a:schemeClr val="tx2"/>
                </a:solidFill>
                <a:latin typeface="Comic Sans MS"/>
                <a:cs typeface="Comic Sans MS"/>
              </a:rPr>
              <a:t>TIOBE Index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 dirty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sz="1400" b="1" dirty="0" smtClean="0">
                <a:solidFill>
                  <a:schemeClr val="tx2"/>
                </a:solidFill>
                <a:latin typeface="Comic Sans MS"/>
                <a:cs typeface="Comic Sans MS"/>
              </a:rPr>
              <a:t>April 2015</a:t>
            </a:r>
            <a:endParaRPr lang="en-US" sz="1400" b="1" dirty="0">
              <a:solidFill>
                <a:schemeClr val="tx2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7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7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7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7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7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7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74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74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F497D"/>
                </a:solidFill>
                <a:latin typeface="Comic Sans MS"/>
                <a:cs typeface="Comic Sans MS"/>
              </a:rPr>
              <a:t>Towards More Reliable Software</a:t>
            </a:r>
            <a:endParaRPr lang="en-US" dirty="0">
              <a:solidFill>
                <a:srgbClr val="1F497D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 smtClean="0">
                <a:latin typeface="Comic Sans MS"/>
                <a:cs typeface="Comic Sans MS"/>
              </a:rPr>
              <a:t>How can we get reliable software</a:t>
            </a:r>
            <a:r>
              <a:rPr lang="en-US" b="1" dirty="0">
                <a:latin typeface="Comic Sans MS"/>
                <a:cs typeface="Comic Sans MS"/>
              </a:rPr>
              <a:t/>
            </a:r>
            <a:br>
              <a:rPr lang="en-US" b="1" dirty="0">
                <a:latin typeface="Comic Sans MS"/>
                <a:cs typeface="Comic Sans MS"/>
              </a:rPr>
            </a:br>
            <a:r>
              <a:rPr lang="en-US" b="1" dirty="0">
                <a:latin typeface="Comic Sans MS"/>
                <a:cs typeface="Comic Sans MS"/>
              </a:rPr>
              <a:t>from </a:t>
            </a:r>
            <a:r>
              <a:rPr lang="en-US" b="1" dirty="0" smtClean="0">
                <a:latin typeface="Comic Sans MS"/>
                <a:cs typeface="Comic Sans MS"/>
              </a:rPr>
              <a:t>unreliable programmers?</a:t>
            </a:r>
            <a:endParaRPr lang="en-US" b="1" dirty="0">
              <a:latin typeface="Comic Sans MS"/>
              <a:cs typeface="Comic Sans M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Al Aho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939A-FF13-CB46-BE97-E363E3FFAEE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403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F497D"/>
                </a:solidFill>
                <a:latin typeface="Comic Sans MS"/>
                <a:cs typeface="Comic Sans MS"/>
              </a:rPr>
              <a:t>Models of Computation</a:t>
            </a:r>
            <a:endParaRPr lang="en-US" dirty="0">
              <a:solidFill>
                <a:srgbClr val="1F497D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Comic Sans MS"/>
                <a:cs typeface="Comic Sans MS"/>
              </a:rPr>
              <a:t>Underlying every algorithm is a model of computation</a:t>
            </a:r>
          </a:p>
          <a:p>
            <a:pPr marL="0" indent="0">
              <a:buNone/>
            </a:pPr>
            <a:endParaRPr lang="en-US" sz="2400" dirty="0">
              <a:solidFill>
                <a:srgbClr val="1F497D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Important models of computation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1F497D"/>
                </a:solidFill>
                <a:latin typeface="Comic Sans MS"/>
                <a:cs typeface="Comic Sans MS"/>
              </a:rPr>
              <a:t>	</a:t>
            </a:r>
            <a:r>
              <a:rPr lang="en-US" sz="2400" dirty="0" smtClean="0">
                <a:solidFill>
                  <a:schemeClr val="tx2"/>
                </a:solidFill>
                <a:latin typeface="Comic Sans MS"/>
                <a:cs typeface="Comic Sans MS"/>
              </a:rPr>
              <a:t>Turing machines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  <a:latin typeface="Comic Sans MS"/>
                <a:cs typeface="Comic Sans MS"/>
              </a:rPr>
              <a:t>	</a:t>
            </a:r>
            <a:r>
              <a:rPr lang="en-US" sz="2400" dirty="0" smtClean="0">
                <a:solidFill>
                  <a:schemeClr val="tx2"/>
                </a:solidFill>
                <a:latin typeface="Comic Sans MS"/>
                <a:cs typeface="Comic Sans MS"/>
              </a:rPr>
              <a:t>The lambda calculus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  <a:latin typeface="Comic Sans MS"/>
                <a:cs typeface="Comic Sans MS"/>
              </a:rPr>
              <a:t>	</a:t>
            </a:r>
            <a:r>
              <a:rPr lang="en-US" sz="2400" dirty="0" smtClean="0">
                <a:solidFill>
                  <a:schemeClr val="tx2"/>
                </a:solidFill>
                <a:latin typeface="Comic Sans MS"/>
                <a:cs typeface="Comic Sans MS"/>
              </a:rPr>
              <a:t>Random access machines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  <a:latin typeface="Comic Sans MS"/>
                <a:cs typeface="Comic Sans MS"/>
              </a:rPr>
              <a:t>	</a:t>
            </a:r>
            <a:r>
              <a:rPr lang="en-US" sz="2400" dirty="0" smtClean="0">
                <a:solidFill>
                  <a:schemeClr val="tx2"/>
                </a:solidFill>
                <a:latin typeface="Comic Sans MS"/>
                <a:cs typeface="Comic Sans MS"/>
              </a:rPr>
              <a:t>Circuits with Boolean gates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  <a:latin typeface="Comic Sans MS"/>
                <a:cs typeface="Comic Sans MS"/>
              </a:rPr>
              <a:t>	</a:t>
            </a:r>
            <a:r>
              <a:rPr lang="en-US" sz="2400" dirty="0" smtClean="0">
                <a:solidFill>
                  <a:schemeClr val="tx2"/>
                </a:solidFill>
                <a:latin typeface="Comic Sans MS"/>
                <a:cs typeface="Comic Sans MS"/>
              </a:rPr>
              <a:t>Circuits with quantum gates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tx2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sz="2400" dirty="0">
              <a:solidFill>
                <a:srgbClr val="1F497D"/>
              </a:solidFill>
            </a:endParaRPr>
          </a:p>
          <a:p>
            <a:pPr marL="0" indent="0" algn="r">
              <a:buNone/>
            </a:pPr>
            <a:endParaRPr lang="en-US" sz="1500" b="1" dirty="0" smtClean="0">
              <a:solidFill>
                <a:schemeClr val="accent1"/>
              </a:solidFill>
              <a:latin typeface="Comic Sans MS"/>
              <a:cs typeface="Comic Sans M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Al Aho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939A-FF13-CB46-BE97-E363E3FFAEE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315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F497D"/>
                </a:solidFill>
                <a:latin typeface="Comic Sans MS"/>
                <a:cs typeface="Comic Sans MS"/>
              </a:rPr>
              <a:t>The Spin Software Verification Tool</a:t>
            </a:r>
            <a:endParaRPr lang="en-US" dirty="0">
              <a:solidFill>
                <a:srgbClr val="1F497D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1600200"/>
            <a:ext cx="4724400" cy="4525963"/>
          </a:xfrm>
        </p:spPr>
        <p:txBody>
          <a:bodyPr>
            <a:normAutofit/>
          </a:bodyPr>
          <a:lstStyle/>
          <a:p>
            <a:pPr>
              <a:spcBef>
                <a:spcPts val="108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Developed by Gerard </a:t>
            </a:r>
            <a:r>
              <a:rPr lang="en-US" sz="2000" dirty="0" err="1" smtClean="0">
                <a:latin typeface="Comic Sans MS"/>
                <a:cs typeface="Comic Sans MS"/>
              </a:rPr>
              <a:t>Holzmann</a:t>
            </a:r>
            <a:r>
              <a:rPr lang="en-US" sz="2000" dirty="0" smtClean="0">
                <a:latin typeface="Comic Sans MS"/>
                <a:cs typeface="Comic Sans MS"/>
              </a:rPr>
              <a:t> at Bell Labs starting in 1980</a:t>
            </a:r>
          </a:p>
          <a:p>
            <a:pPr>
              <a:spcBef>
                <a:spcPts val="108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Tool has been used worldwide for the formal verification of multi-threaded software applications</a:t>
            </a:r>
          </a:p>
          <a:p>
            <a:pPr>
              <a:spcBef>
                <a:spcPts val="108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Available as an open-source software verification tool</a:t>
            </a:r>
          </a:p>
          <a:p>
            <a:pPr>
              <a:spcBef>
                <a:spcPts val="108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Used to help verify the software in NASA’s Mars Curiosity Rover</a:t>
            </a:r>
            <a:endParaRPr lang="en-US" sz="2000" dirty="0">
              <a:latin typeface="Comic Sans MS"/>
              <a:cs typeface="Comic Sans M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Al Aho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939A-FF13-CB46-BE97-E363E3FFAEEB}" type="slidenum">
              <a:rPr lang="en-US" smtClean="0"/>
              <a:t>40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513745"/>
            <a:ext cx="3429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817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3186" name="Picture 2" descr="C:\Users\gh\Desktop\5_new\earth_to_mars.jp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" r="4170"/>
          <a:stretch/>
        </p:blipFill>
        <p:spPr bwMode="auto">
          <a:xfrm>
            <a:off x="1101913" y="0"/>
            <a:ext cx="7056783" cy="684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2" name="TextBox 2"/>
          <p:cNvSpPr txBox="1">
            <a:spLocks noChangeArrowheads="1"/>
          </p:cNvSpPr>
          <p:nvPr/>
        </p:nvSpPr>
        <p:spPr bwMode="auto">
          <a:xfrm>
            <a:off x="2742565" y="2809767"/>
            <a:ext cx="7747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EEECE1"/>
                </a:solidFill>
              </a:rPr>
              <a:t>E</a:t>
            </a:r>
            <a:r>
              <a:rPr lang="en-US" b="1" dirty="0" smtClean="0">
                <a:solidFill>
                  <a:srgbClr val="EEECE1"/>
                </a:solidFill>
              </a:rPr>
              <a:t>arth</a:t>
            </a:r>
            <a:endParaRPr lang="en-US" b="1" dirty="0">
              <a:solidFill>
                <a:srgbClr val="EEECE1"/>
              </a:solidFill>
            </a:endParaRPr>
          </a:p>
        </p:txBody>
      </p:sp>
      <p:sp>
        <p:nvSpPr>
          <p:cNvPr id="37893" name="TextBox 5"/>
          <p:cNvSpPr txBox="1">
            <a:spLocks noChangeArrowheads="1"/>
          </p:cNvSpPr>
          <p:nvPr/>
        </p:nvSpPr>
        <p:spPr bwMode="auto">
          <a:xfrm>
            <a:off x="1204278" y="2533542"/>
            <a:ext cx="7235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>
                <a:solidFill>
                  <a:schemeClr val="bg2"/>
                </a:solidFill>
              </a:rPr>
              <a:t>M</a:t>
            </a:r>
            <a:r>
              <a:rPr lang="en-US" b="1" dirty="0" smtClean="0">
                <a:solidFill>
                  <a:schemeClr val="bg2"/>
                </a:solidFill>
              </a:rPr>
              <a:t>ars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37894" name="TextBox 6"/>
          <p:cNvSpPr txBox="1">
            <a:spLocks noChangeArrowheads="1"/>
          </p:cNvSpPr>
          <p:nvPr/>
        </p:nvSpPr>
        <p:spPr bwMode="auto">
          <a:xfrm>
            <a:off x="4531678" y="3833705"/>
            <a:ext cx="9925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b="1" dirty="0">
                <a:solidFill>
                  <a:srgbClr val="EEECE1"/>
                </a:solidFill>
              </a:rPr>
              <a:t>M</a:t>
            </a:r>
            <a:r>
              <a:rPr lang="en-US" sz="1600" b="1" dirty="0" smtClean="0">
                <a:solidFill>
                  <a:srgbClr val="EEECE1"/>
                </a:solidFill>
              </a:rPr>
              <a:t>ercury</a:t>
            </a:r>
            <a:endParaRPr lang="en-US" b="1" dirty="0">
              <a:solidFill>
                <a:srgbClr val="EEECE1"/>
              </a:solidFill>
            </a:endParaRPr>
          </a:p>
        </p:txBody>
      </p:sp>
      <p:sp>
        <p:nvSpPr>
          <p:cNvPr id="37895" name="TextBox 7"/>
          <p:cNvSpPr txBox="1">
            <a:spLocks noChangeArrowheads="1"/>
          </p:cNvSpPr>
          <p:nvPr/>
        </p:nvSpPr>
        <p:spPr bwMode="auto">
          <a:xfrm>
            <a:off x="3830003" y="4424255"/>
            <a:ext cx="8019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b="1" dirty="0">
                <a:solidFill>
                  <a:srgbClr val="EEECE1"/>
                </a:solidFill>
              </a:rPr>
              <a:t>V</a:t>
            </a:r>
            <a:r>
              <a:rPr lang="en-US" sz="1600" b="1" dirty="0" smtClean="0">
                <a:solidFill>
                  <a:srgbClr val="EEECE1"/>
                </a:solidFill>
              </a:rPr>
              <a:t>enus</a:t>
            </a:r>
            <a:endParaRPr lang="en-US" b="1" dirty="0">
              <a:solidFill>
                <a:srgbClr val="EEECE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839653" y="5632342"/>
            <a:ext cx="200025" cy="179388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430078" y="3067"/>
            <a:ext cx="200025" cy="179388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899" name="TextBox 14"/>
          <p:cNvSpPr txBox="1">
            <a:spLocks noChangeArrowheads="1"/>
          </p:cNvSpPr>
          <p:nvPr/>
        </p:nvSpPr>
        <p:spPr bwMode="auto">
          <a:xfrm>
            <a:off x="4631925" y="3343167"/>
            <a:ext cx="6206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EEECE1"/>
                </a:solidFill>
              </a:rPr>
              <a:t>S</a:t>
            </a:r>
            <a:r>
              <a:rPr lang="en-US" b="1" dirty="0" smtClean="0">
                <a:solidFill>
                  <a:srgbClr val="EEECE1"/>
                </a:solidFill>
              </a:rPr>
              <a:t>un</a:t>
            </a:r>
            <a:endParaRPr lang="en-US" b="1" dirty="0">
              <a:solidFill>
                <a:srgbClr val="EEECE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477675" y="186150"/>
            <a:ext cx="2863721" cy="6095872"/>
            <a:chOff x="3477675" y="186150"/>
            <a:chExt cx="2863721" cy="6095872"/>
          </a:xfrm>
        </p:grpSpPr>
        <p:sp>
          <p:nvSpPr>
            <p:cNvPr id="2" name="TextBox 1"/>
            <p:cNvSpPr txBox="1"/>
            <p:nvPr/>
          </p:nvSpPr>
          <p:spPr>
            <a:xfrm>
              <a:off x="3561819" y="5820357"/>
              <a:ext cx="27795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FF00"/>
                  </a:solidFill>
                </a:rPr>
                <a:t>26 </a:t>
              </a:r>
              <a:r>
                <a:rPr lang="en-US" sz="2400" dirty="0">
                  <a:solidFill>
                    <a:srgbClr val="FFFF00"/>
                  </a:solidFill>
                </a:rPr>
                <a:t>N</a:t>
              </a:r>
              <a:r>
                <a:rPr lang="en-US" sz="2400" dirty="0" smtClean="0">
                  <a:solidFill>
                    <a:srgbClr val="FFFF00"/>
                  </a:solidFill>
                </a:rPr>
                <a:t>ovember 2011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477675" y="186150"/>
              <a:ext cx="21527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FF00"/>
                  </a:solidFill>
                </a:rPr>
                <a:t>5 August 2012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7246189" y="0"/>
            <a:ext cx="912507" cy="18245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075750" y="2396908"/>
            <a:ext cx="6945201" cy="4294014"/>
            <a:chOff x="2075750" y="2396908"/>
            <a:chExt cx="6945201" cy="4294014"/>
          </a:xfrm>
        </p:grpSpPr>
        <p:sp>
          <p:nvSpPr>
            <p:cNvPr id="4" name="TextBox 3"/>
            <p:cNvSpPr txBox="1"/>
            <p:nvPr/>
          </p:nvSpPr>
          <p:spPr>
            <a:xfrm>
              <a:off x="6181712" y="5736815"/>
              <a:ext cx="283923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dirty="0" smtClean="0">
                  <a:solidFill>
                    <a:srgbClr val="EEECE1"/>
                  </a:solidFill>
                </a:rPr>
                <a:t>a trip of</a:t>
              </a:r>
            </a:p>
            <a:p>
              <a:pPr algn="r"/>
              <a:r>
                <a:rPr lang="en-US" sz="2800" dirty="0" smtClean="0">
                  <a:solidFill>
                    <a:srgbClr val="EEECE1"/>
                  </a:solidFill>
                </a:rPr>
                <a:t>350 Million miles</a:t>
              </a:r>
              <a:endParaRPr lang="en-US" sz="2800" dirty="0">
                <a:solidFill>
                  <a:srgbClr val="EEECE1"/>
                </a:solidFill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 rot="21395733">
              <a:off x="2075750" y="2396908"/>
              <a:ext cx="129907" cy="1561916"/>
            </a:xfrm>
            <a:custGeom>
              <a:avLst/>
              <a:gdLst>
                <a:gd name="connsiteX0" fmla="*/ 460259 w 460259"/>
                <a:gd name="connsiteY0" fmla="*/ 1708030 h 1708030"/>
                <a:gd name="connsiteX1" fmla="*/ 3059 w 460259"/>
                <a:gd name="connsiteY1" fmla="*/ 897147 h 1708030"/>
                <a:gd name="connsiteX2" fmla="*/ 296357 w 460259"/>
                <a:gd name="connsiteY2" fmla="*/ 0 h 1708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0259" h="1708030">
                  <a:moveTo>
                    <a:pt x="460259" y="1708030"/>
                  </a:moveTo>
                  <a:cubicBezTo>
                    <a:pt x="245317" y="1444924"/>
                    <a:pt x="30376" y="1181819"/>
                    <a:pt x="3059" y="897147"/>
                  </a:cubicBezTo>
                  <a:cubicBezTo>
                    <a:pt x="-24258" y="612475"/>
                    <a:pt x="136049" y="306237"/>
                    <a:pt x="296357" y="0"/>
                  </a:cubicBezTo>
                </a:path>
              </a:pathLst>
            </a:custGeom>
            <a:noFill/>
            <a:ln w="28575">
              <a:solidFill>
                <a:srgbClr val="FFFF00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3452178" y="6771736"/>
            <a:ext cx="377825" cy="734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82880" y="104623"/>
            <a:ext cx="24937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4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ission to</a:t>
            </a:r>
          </a:p>
          <a:p>
            <a:r>
              <a:rPr lang="en-US" sz="4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Mars…</a:t>
            </a:r>
            <a:endParaRPr lang="en-US" sz="40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/>
          <a:lstStyle/>
          <a:p>
            <a:fld id="{C96E67C6-3D2D-4367-B6BA-CBB47497F3A1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758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Gale_today_close_xsec_ellipse_fan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9" r="14615" b="31088"/>
          <a:stretch/>
        </p:blipFill>
        <p:spPr>
          <a:xfrm>
            <a:off x="618978" y="1533383"/>
            <a:ext cx="7807568" cy="3926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tx1">
                <a:alpha val="65000"/>
              </a:scheme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96947" y="186218"/>
            <a:ext cx="894705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1F497D"/>
                </a:solidFill>
                <a:latin typeface="Comic Sans MS"/>
                <a:cs typeface="Comic Sans MS"/>
              </a:rPr>
              <a:t>Destination: </a:t>
            </a:r>
            <a:r>
              <a:rPr lang="en-US" sz="3600" b="1" i="1" dirty="0" smtClean="0">
                <a:solidFill>
                  <a:srgbClr val="1F497D"/>
                </a:solidFill>
                <a:latin typeface="Comic Sans MS"/>
                <a:cs typeface="Comic Sans MS"/>
              </a:rPr>
              <a:t>Gale</a:t>
            </a:r>
            <a:r>
              <a:rPr lang="en-US" sz="3600" b="1" dirty="0" smtClean="0">
                <a:solidFill>
                  <a:srgbClr val="1F497D"/>
                </a:solidFill>
                <a:latin typeface="Comic Sans MS"/>
                <a:cs typeface="Comic Sans MS"/>
              </a:rPr>
              <a:t> Crater</a:t>
            </a:r>
          </a:p>
          <a:p>
            <a:pPr algn="ctr"/>
            <a:r>
              <a:rPr lang="en-US" sz="3200" b="1" dirty="0" smtClean="0">
                <a:solidFill>
                  <a:srgbClr val="1F497D"/>
                </a:solidFill>
                <a:latin typeface="Comic Sans MS"/>
                <a:cs typeface="Comic Sans MS"/>
              </a:rPr>
              <a:t> an old streambed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25105" y="5709521"/>
            <a:ext cx="3109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12 x 4.3 mile landing ellipse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Right Arrow 2"/>
          <p:cNvSpPr/>
          <p:nvPr/>
        </p:nvSpPr>
        <p:spPr>
          <a:xfrm rot="3127801">
            <a:off x="3580226" y="3735126"/>
            <a:ext cx="1322363" cy="64633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PIA14840-br2.jpe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482754">
            <a:off x="649611" y="1268473"/>
            <a:ext cx="2669327" cy="2092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FF5050">
                <a:alpha val="27843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67C6-3D2D-4367-B6BA-CBB47497F3A1}" type="slidenum">
              <a:rPr lang="en-US" smtClean="0"/>
              <a:t>42</a:t>
            </a:fld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Gerard </a:t>
            </a:r>
            <a:r>
              <a:rPr lang="en-US" dirty="0" err="1" smtClean="0"/>
              <a:t>Holzmann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172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gh\Desktop\5th\msl20110318_PIA13806_STT_wand-br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35490"/>
            <a:ext cx="7959342" cy="597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08014"/>
            <a:ext cx="9067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1F497D"/>
                </a:solidFill>
                <a:latin typeface="Comic Sans MS"/>
                <a:cs typeface="Comic Sans MS"/>
              </a:rPr>
              <a:t>H</a:t>
            </a:r>
            <a:r>
              <a:rPr lang="en-US" sz="3200" b="1" dirty="0" smtClean="0">
                <a:solidFill>
                  <a:srgbClr val="1F497D"/>
                </a:solidFill>
                <a:latin typeface="Comic Sans MS"/>
                <a:cs typeface="Comic Sans MS"/>
              </a:rPr>
              <a:t>ow Do </a:t>
            </a:r>
            <a:r>
              <a:rPr lang="en-US" sz="3200" b="1" dirty="0">
                <a:solidFill>
                  <a:srgbClr val="1F497D"/>
                </a:solidFill>
                <a:latin typeface="Comic Sans MS"/>
                <a:cs typeface="Comic Sans MS"/>
              </a:rPr>
              <a:t>Y</a:t>
            </a:r>
            <a:r>
              <a:rPr lang="en-US" sz="3200" b="1" dirty="0" smtClean="0">
                <a:solidFill>
                  <a:srgbClr val="1F497D"/>
                </a:solidFill>
                <a:latin typeface="Comic Sans MS"/>
                <a:cs typeface="Comic Sans MS"/>
              </a:rPr>
              <a:t>ou </a:t>
            </a:r>
            <a:r>
              <a:rPr lang="en-US" sz="3200" b="1" dirty="0">
                <a:solidFill>
                  <a:srgbClr val="1F497D"/>
                </a:solidFill>
                <a:latin typeface="Comic Sans MS"/>
                <a:cs typeface="Comic Sans MS"/>
              </a:rPr>
              <a:t>M</a:t>
            </a:r>
            <a:r>
              <a:rPr lang="en-US" sz="3200" b="1" dirty="0" smtClean="0">
                <a:solidFill>
                  <a:srgbClr val="1F497D"/>
                </a:solidFill>
                <a:latin typeface="Comic Sans MS"/>
                <a:cs typeface="Comic Sans MS"/>
              </a:rPr>
              <a:t>ake </a:t>
            </a:r>
            <a:r>
              <a:rPr lang="en-US" sz="3200" b="1" dirty="0">
                <a:solidFill>
                  <a:srgbClr val="1F497D"/>
                </a:solidFill>
                <a:latin typeface="Comic Sans MS"/>
                <a:cs typeface="Comic Sans MS"/>
              </a:rPr>
              <a:t>S</a:t>
            </a:r>
            <a:r>
              <a:rPr lang="en-US" sz="3200" b="1" dirty="0" smtClean="0">
                <a:solidFill>
                  <a:srgbClr val="1F497D"/>
                </a:solidFill>
                <a:latin typeface="Comic Sans MS"/>
                <a:cs typeface="Comic Sans MS"/>
              </a:rPr>
              <a:t>ure </a:t>
            </a:r>
            <a:r>
              <a:rPr lang="en-US" sz="3200" b="1" dirty="0">
                <a:solidFill>
                  <a:srgbClr val="1F497D"/>
                </a:solidFill>
                <a:latin typeface="Comic Sans MS"/>
                <a:cs typeface="Comic Sans MS"/>
              </a:rPr>
              <a:t>T</a:t>
            </a:r>
            <a:r>
              <a:rPr lang="en-US" sz="3200" b="1" dirty="0" smtClean="0">
                <a:solidFill>
                  <a:srgbClr val="1F497D"/>
                </a:solidFill>
                <a:latin typeface="Comic Sans MS"/>
                <a:cs typeface="Comic Sans MS"/>
              </a:rPr>
              <a:t>hat </a:t>
            </a:r>
            <a:r>
              <a:rPr lang="en-US" sz="3200" b="1" dirty="0">
                <a:solidFill>
                  <a:srgbClr val="1F497D"/>
                </a:solidFill>
                <a:latin typeface="Comic Sans MS"/>
                <a:cs typeface="Comic Sans MS"/>
              </a:rPr>
              <a:t>I</a:t>
            </a:r>
            <a:r>
              <a:rPr lang="en-US" sz="3200" b="1" dirty="0" smtClean="0">
                <a:solidFill>
                  <a:srgbClr val="1F497D"/>
                </a:solidFill>
                <a:latin typeface="Comic Sans MS"/>
                <a:cs typeface="Comic Sans MS"/>
              </a:rPr>
              <a:t>t </a:t>
            </a:r>
            <a:r>
              <a:rPr lang="en-US" sz="3200" b="1" dirty="0">
                <a:solidFill>
                  <a:srgbClr val="1F497D"/>
                </a:solidFill>
                <a:latin typeface="Comic Sans MS"/>
                <a:cs typeface="Comic Sans MS"/>
              </a:rPr>
              <a:t>W</a:t>
            </a:r>
            <a:r>
              <a:rPr lang="en-US" sz="3200" b="1" dirty="0" smtClean="0">
                <a:solidFill>
                  <a:srgbClr val="1F497D"/>
                </a:solidFill>
                <a:latin typeface="Comic Sans MS"/>
                <a:cs typeface="Comic Sans MS"/>
              </a:rPr>
              <a:t>orks?</a:t>
            </a:r>
            <a:endParaRPr lang="en-US" sz="3200" b="1" dirty="0">
              <a:solidFill>
                <a:srgbClr val="1F497D"/>
              </a:solidFill>
              <a:latin typeface="Comic Sans MS"/>
              <a:cs typeface="Comic Sans M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/>
          <a:lstStyle/>
          <a:p>
            <a:fld id="{C96E67C6-3D2D-4367-B6BA-CBB47497F3A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877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533400" y="126612"/>
            <a:ext cx="8229600" cy="829994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rgbClr val="1F497D"/>
                </a:solidFill>
                <a:latin typeface="Comic Sans MS"/>
                <a:cs typeface="Comic Sans MS"/>
              </a:rPr>
              <a:t>And W</a:t>
            </a:r>
            <a:r>
              <a:rPr lang="en-US" cap="none" dirty="0" smtClean="0">
                <a:solidFill>
                  <a:srgbClr val="1F497D"/>
                </a:solidFill>
                <a:latin typeface="Comic Sans MS"/>
                <a:cs typeface="Comic Sans MS"/>
              </a:rPr>
              <a:t>hat </a:t>
            </a:r>
            <a:r>
              <a:rPr lang="en-US" dirty="0">
                <a:solidFill>
                  <a:srgbClr val="1F497D"/>
                </a:solidFill>
                <a:latin typeface="Comic Sans MS"/>
                <a:cs typeface="Comic Sans MS"/>
              </a:rPr>
              <a:t>A</a:t>
            </a:r>
            <a:r>
              <a:rPr lang="en-US" cap="none" dirty="0" smtClean="0">
                <a:solidFill>
                  <a:srgbClr val="1F497D"/>
                </a:solidFill>
                <a:latin typeface="Comic Sans MS"/>
                <a:cs typeface="Comic Sans MS"/>
              </a:rPr>
              <a:t>bout the </a:t>
            </a:r>
            <a:r>
              <a:rPr lang="en-US" dirty="0">
                <a:solidFill>
                  <a:srgbClr val="1F497D"/>
                </a:solidFill>
                <a:latin typeface="Comic Sans MS"/>
                <a:cs typeface="Comic Sans MS"/>
              </a:rPr>
              <a:t>S</a:t>
            </a:r>
            <a:r>
              <a:rPr lang="en-US" b="1" dirty="0" smtClean="0">
                <a:solidFill>
                  <a:srgbClr val="1F497D"/>
                </a:solidFill>
                <a:latin typeface="Comic Sans MS"/>
                <a:cs typeface="Comic Sans MS"/>
              </a:rPr>
              <a:t>oftware?</a:t>
            </a:r>
            <a:endParaRPr lang="en-US" dirty="0" smtClean="0">
              <a:solidFill>
                <a:srgbClr val="1F497D"/>
              </a:solidFill>
              <a:latin typeface="Comic Sans MS"/>
              <a:cs typeface="Comic Sans MS"/>
            </a:endParaRPr>
          </a:p>
        </p:txBody>
      </p:sp>
      <p:sp>
        <p:nvSpPr>
          <p:cNvPr id="40963" name="TextBox 2"/>
          <p:cNvSpPr txBox="1">
            <a:spLocks noChangeArrowheads="1"/>
          </p:cNvSpPr>
          <p:nvPr/>
        </p:nvSpPr>
        <p:spPr bwMode="auto">
          <a:xfrm>
            <a:off x="604764" y="1033316"/>
            <a:ext cx="6224180" cy="5116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chemeClr val="tx2"/>
                </a:solidFill>
                <a:latin typeface="Comic Sans MS"/>
                <a:cs typeface="Comic Sans MS"/>
              </a:rPr>
              <a:t>3 </a:t>
            </a:r>
            <a:r>
              <a:rPr lang="en-US" sz="2800" b="1" dirty="0">
                <a:solidFill>
                  <a:schemeClr val="tx2"/>
                </a:solidFill>
                <a:latin typeface="Comic Sans MS"/>
                <a:cs typeface="Comic Sans MS"/>
              </a:rPr>
              <a:t>m</a:t>
            </a:r>
            <a:r>
              <a:rPr lang="en-US" sz="2800" b="1" dirty="0" smtClean="0">
                <a:solidFill>
                  <a:schemeClr val="tx2"/>
                </a:solidFill>
                <a:latin typeface="Comic Sans MS"/>
                <a:cs typeface="Comic Sans MS"/>
              </a:rPr>
              <a:t>illion </a:t>
            </a:r>
            <a:r>
              <a:rPr lang="en-US" sz="2800" b="1" dirty="0" smtClean="0">
                <a:latin typeface="Comic Sans MS"/>
                <a:cs typeface="Comic Sans MS"/>
              </a:rPr>
              <a:t>lines </a:t>
            </a:r>
            <a:r>
              <a:rPr lang="en-US" sz="2800" b="1" dirty="0">
                <a:latin typeface="Comic Sans MS"/>
                <a:cs typeface="Comic Sans MS"/>
              </a:rPr>
              <a:t>of </a:t>
            </a:r>
            <a:r>
              <a:rPr lang="en-US" sz="2800" b="1" dirty="0" smtClean="0">
                <a:latin typeface="Comic Sans MS"/>
                <a:cs typeface="Comic Sans MS"/>
              </a:rPr>
              <a:t>C code</a:t>
            </a:r>
            <a:endParaRPr lang="en-US" sz="2800" b="1" dirty="0">
              <a:latin typeface="Comic Sans MS"/>
              <a:cs typeface="Comic Sans MS"/>
            </a:endParaRPr>
          </a:p>
          <a:p>
            <a:pPr eaLnBrk="1" hangingPunct="1"/>
            <a:endParaRPr lang="en-US" sz="1050" b="1" dirty="0">
              <a:latin typeface="Comic Sans MS"/>
              <a:cs typeface="Comic Sans MS"/>
            </a:endParaRPr>
          </a:p>
          <a:p>
            <a:pPr eaLnBrk="1" hangingPunct="1"/>
            <a:r>
              <a:rPr lang="en-US" sz="2800" b="1" dirty="0" smtClean="0">
                <a:solidFill>
                  <a:srgbClr val="1F497D"/>
                </a:solidFill>
                <a:latin typeface="Comic Sans MS"/>
                <a:cs typeface="Comic Sans MS"/>
              </a:rPr>
              <a:t>120</a:t>
            </a:r>
            <a:r>
              <a:rPr lang="en-US" sz="28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 parallel threads </a:t>
            </a:r>
          </a:p>
          <a:p>
            <a:pPr lvl="1" eaLnBrk="1" hangingPunct="1"/>
            <a:r>
              <a:rPr lang="en-US" sz="2400" b="1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VxWorks</a:t>
            </a:r>
            <a:r>
              <a:rPr lang="en-US" sz="2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 tasks</a:t>
            </a:r>
          </a:p>
          <a:p>
            <a:pPr lvl="1" eaLnBrk="1" hangingPunct="1"/>
            <a:endParaRPr lang="en-US" sz="1000" b="1" dirty="0" smtClean="0">
              <a:latin typeface="Comic Sans MS"/>
              <a:cs typeface="Comic Sans MS"/>
            </a:endParaRPr>
          </a:p>
          <a:p>
            <a:pPr eaLnBrk="1" hangingPunct="1"/>
            <a:r>
              <a:rPr lang="en-US" sz="2800" b="1" dirty="0" smtClean="0">
                <a:solidFill>
                  <a:srgbClr val="1F497D"/>
                </a:solidFill>
                <a:latin typeface="Comic Sans MS"/>
                <a:cs typeface="Comic Sans MS"/>
              </a:rPr>
              <a:t>2 </a:t>
            </a:r>
            <a:r>
              <a:rPr lang="en-US" sz="2400" b="1" dirty="0" smtClean="0">
                <a:solidFill>
                  <a:srgbClr val="1F497D"/>
                </a:solidFill>
                <a:latin typeface="Comic Sans MS"/>
                <a:cs typeface="Comic Sans MS"/>
              </a:rPr>
              <a:t>CPUs </a:t>
            </a:r>
            <a:r>
              <a:rPr lang="en-US" sz="2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(1 spare)</a:t>
            </a:r>
            <a:endParaRPr lang="en-US" sz="2400" b="1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eaLnBrk="1" hangingPunct="1"/>
            <a:endParaRPr lang="en-US" sz="1000" b="1" dirty="0" smtClean="0">
              <a:latin typeface="Comic Sans MS"/>
              <a:cs typeface="Comic Sans MS"/>
            </a:endParaRPr>
          </a:p>
          <a:p>
            <a:pPr eaLnBrk="1" hangingPunct="1"/>
            <a:r>
              <a:rPr lang="en-US" sz="2800" b="1" dirty="0" smtClean="0">
                <a:solidFill>
                  <a:srgbClr val="1F497D"/>
                </a:solidFill>
                <a:latin typeface="Comic Sans MS"/>
                <a:cs typeface="Comic Sans MS"/>
              </a:rPr>
              <a:t>5 </a:t>
            </a:r>
            <a:r>
              <a:rPr lang="en-US" sz="2400" b="1" dirty="0">
                <a:solidFill>
                  <a:srgbClr val="1F497D"/>
                </a:solidFill>
                <a:latin typeface="Comic Sans MS"/>
                <a:cs typeface="Comic Sans MS"/>
              </a:rPr>
              <a:t>years </a:t>
            </a:r>
            <a:r>
              <a:rPr lang="en-US" sz="2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development time, with</a:t>
            </a:r>
          </a:p>
          <a:p>
            <a:pPr eaLnBrk="1" hangingPunct="1"/>
            <a:r>
              <a:rPr lang="en-US" sz="2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a team of 40 </a:t>
            </a:r>
            <a:r>
              <a:rPr lang="en-US" sz="2400" b="1" dirty="0">
                <a:solidFill>
                  <a:srgbClr val="000000"/>
                </a:solidFill>
                <a:latin typeface="Comic Sans MS"/>
                <a:cs typeface="Comic Sans MS"/>
              </a:rPr>
              <a:t>software engineers</a:t>
            </a:r>
          </a:p>
          <a:p>
            <a:pPr lvl="1" eaLnBrk="1" hangingPunct="1"/>
            <a:r>
              <a:rPr lang="en-US" sz="2400" b="1" dirty="0" smtClean="0">
                <a:solidFill>
                  <a:srgbClr val="1F497D"/>
                </a:solidFill>
                <a:latin typeface="Comic Sans MS"/>
                <a:cs typeface="Comic Sans MS"/>
              </a:rPr>
              <a:t>&lt; 10 </a:t>
            </a:r>
            <a:r>
              <a:rPr lang="en-US" sz="2400" b="1" dirty="0">
                <a:solidFill>
                  <a:srgbClr val="1F497D"/>
                </a:solidFill>
                <a:latin typeface="Comic Sans MS"/>
                <a:cs typeface="Comic Sans MS"/>
              </a:rPr>
              <a:t>lines of </a:t>
            </a:r>
            <a:r>
              <a:rPr lang="en-US" sz="2400" b="1" dirty="0" smtClean="0">
                <a:solidFill>
                  <a:srgbClr val="1F497D"/>
                </a:solidFill>
                <a:latin typeface="Comic Sans MS"/>
                <a:cs typeface="Comic Sans MS"/>
              </a:rPr>
              <a:t>code per hour</a:t>
            </a:r>
          </a:p>
          <a:p>
            <a:pPr eaLnBrk="1" hangingPunct="1"/>
            <a:endParaRPr lang="en-US" sz="1000" b="1" dirty="0">
              <a:latin typeface="Comic Sans MS"/>
              <a:cs typeface="Comic Sans MS"/>
            </a:endParaRPr>
          </a:p>
          <a:p>
            <a:pPr eaLnBrk="1" hangingPunct="1"/>
            <a:r>
              <a:rPr lang="en-US" sz="2800" b="1" dirty="0" smtClean="0">
                <a:solidFill>
                  <a:srgbClr val="1F497D"/>
                </a:solidFill>
                <a:latin typeface="Comic Sans MS"/>
                <a:cs typeface="Comic Sans MS"/>
              </a:rPr>
              <a:t>1</a:t>
            </a:r>
            <a:r>
              <a:rPr lang="en-US" sz="2400" b="1" dirty="0" smtClean="0">
                <a:solidFill>
                  <a:srgbClr val="1F497D"/>
                </a:solidFill>
                <a:latin typeface="Comic Sans MS"/>
                <a:cs typeface="Comic Sans MS"/>
              </a:rPr>
              <a:t> customer, </a:t>
            </a:r>
            <a:r>
              <a:rPr lang="en-US" sz="2800" b="1" dirty="0" smtClean="0">
                <a:solidFill>
                  <a:srgbClr val="1F497D"/>
                </a:solidFill>
                <a:latin typeface="Comic Sans MS"/>
                <a:cs typeface="Comic Sans MS"/>
              </a:rPr>
              <a:t>1</a:t>
            </a:r>
            <a:r>
              <a:rPr lang="en-US" sz="2400" b="1" dirty="0" smtClean="0">
                <a:solidFill>
                  <a:srgbClr val="1F497D"/>
                </a:solidFill>
                <a:latin typeface="Comic Sans MS"/>
                <a:cs typeface="Comic Sans MS"/>
              </a:rPr>
              <a:t> use</a:t>
            </a:r>
            <a:r>
              <a:rPr lang="en-US" sz="2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:</a:t>
            </a:r>
          </a:p>
          <a:p>
            <a:pPr lvl="1" eaLnBrk="1" hangingPunct="1"/>
            <a:r>
              <a:rPr lang="en-US" sz="2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it </a:t>
            </a:r>
            <a:r>
              <a:rPr lang="en-US" sz="2400" b="1" i="1" dirty="0" smtClean="0">
                <a:solidFill>
                  <a:srgbClr val="000000"/>
                </a:solidFill>
                <a:latin typeface="Comic Sans MS"/>
                <a:cs typeface="Comic Sans MS"/>
              </a:rPr>
              <a:t>has to </a:t>
            </a:r>
            <a:r>
              <a:rPr lang="en-US" sz="2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work the first time</a:t>
            </a:r>
          </a:p>
          <a:p>
            <a:pPr eaLnBrk="1" hangingPunct="1"/>
            <a:endParaRPr lang="en-US" sz="1400" b="1" dirty="0">
              <a:solidFill>
                <a:srgbClr val="FFFF00"/>
              </a:solidFill>
              <a:latin typeface="Comic Sans MS"/>
              <a:cs typeface="Comic Sans MS"/>
            </a:endParaRPr>
          </a:p>
          <a:p>
            <a:pPr eaLnBrk="1" hangingPunct="1"/>
            <a:r>
              <a:rPr lang="en-US" sz="3600" b="1" i="1" dirty="0" smtClean="0">
                <a:solidFill>
                  <a:srgbClr val="FFFF00"/>
                </a:solidFill>
                <a:latin typeface="Comic Sans MS"/>
                <a:cs typeface="Comic Sans MS"/>
              </a:rPr>
              <a:t>		</a:t>
            </a:r>
            <a:r>
              <a:rPr lang="en-US" sz="3200" b="1" i="1" dirty="0">
                <a:solidFill>
                  <a:srgbClr val="0000FF"/>
                </a:solidFill>
                <a:latin typeface="Comic Sans MS"/>
                <a:cs typeface="Comic Sans MS"/>
              </a:rPr>
              <a:t>H</a:t>
            </a:r>
            <a:r>
              <a:rPr lang="en-US" sz="3200" b="1" i="1" dirty="0" smtClean="0">
                <a:solidFill>
                  <a:srgbClr val="0000FF"/>
                </a:solidFill>
                <a:latin typeface="Comic Sans MS"/>
                <a:cs typeface="Comic Sans MS"/>
              </a:rPr>
              <a:t>ow do you get it right?</a:t>
            </a:r>
          </a:p>
        </p:txBody>
      </p:sp>
      <p:pic>
        <p:nvPicPr>
          <p:cNvPr id="40964" name="Picture 2" descr="http://1.bp.blogspot.com/-1z4sbohub-8/TVQcWzXneCI/AAAAAAAAAKY/hyvwEsug9rU/s1600/computer-writing-error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5" y="1681844"/>
            <a:ext cx="2733880" cy="2750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/>
          <a:lstStyle/>
          <a:p>
            <a:fld id="{C96E67C6-3D2D-4367-B6BA-CBB47497F3A1}" type="slidenum">
              <a:rPr lang="en-US" smtClean="0"/>
              <a:t>44</a:t>
            </a:fld>
            <a:endParaRPr lang="en-US"/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Gerard </a:t>
            </a:r>
            <a:r>
              <a:rPr lang="en-US" sz="1200" dirty="0" err="1" smtClean="0"/>
              <a:t>Holzmann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55638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970" y="268280"/>
            <a:ext cx="7737058" cy="1134230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chemeClr val="tx2"/>
                </a:solidFill>
                <a:latin typeface="Comic Sans MS"/>
                <a:cs typeface="Comic Sans MS"/>
              </a:rPr>
              <a:t>G</a:t>
            </a:r>
            <a:r>
              <a:rPr lang="en-US" sz="4400" cap="none" dirty="0" smtClean="0">
                <a:solidFill>
                  <a:schemeClr val="tx2"/>
                </a:solidFill>
                <a:latin typeface="Comic Sans MS"/>
                <a:cs typeface="Comic Sans MS"/>
              </a:rPr>
              <a:t>etting it right</a:t>
            </a:r>
            <a:br>
              <a:rPr lang="en-US" sz="4400" cap="none" dirty="0" smtClean="0">
                <a:solidFill>
                  <a:schemeClr val="tx2"/>
                </a:solidFill>
                <a:latin typeface="Comic Sans MS"/>
                <a:cs typeface="Comic Sans MS"/>
              </a:rPr>
            </a:br>
            <a:r>
              <a:rPr lang="en-US" sz="2000" cap="none" dirty="0" smtClean="0">
                <a:solidFill>
                  <a:schemeClr val="tx2"/>
                </a:solidFill>
                <a:latin typeface="Comic Sans MS"/>
                <a:cs typeface="Comic Sans MS"/>
              </a:rPr>
              <a:t>some of the things </a:t>
            </a:r>
            <a:r>
              <a:rPr lang="en-US" sz="2000" dirty="0" smtClean="0">
                <a:solidFill>
                  <a:schemeClr val="tx2"/>
                </a:solidFill>
                <a:latin typeface="Comic Sans MS"/>
                <a:cs typeface="Comic Sans MS"/>
              </a:rPr>
              <a:t>done</a:t>
            </a:r>
            <a:r>
              <a:rPr lang="en-US" sz="2000" cap="none" dirty="0" smtClean="0">
                <a:solidFill>
                  <a:schemeClr val="tx2"/>
                </a:solidFill>
                <a:latin typeface="Comic Sans MS"/>
                <a:cs typeface="Comic Sans MS"/>
              </a:rPr>
              <a:t> differently</a:t>
            </a:r>
            <a:br>
              <a:rPr lang="en-US" sz="2000" cap="none" dirty="0" smtClean="0">
                <a:solidFill>
                  <a:schemeClr val="tx2"/>
                </a:solidFill>
                <a:latin typeface="Comic Sans MS"/>
                <a:cs typeface="Comic Sans MS"/>
              </a:rPr>
            </a:br>
            <a:r>
              <a:rPr lang="en-US" sz="2000" cap="none" dirty="0" smtClean="0">
                <a:solidFill>
                  <a:schemeClr val="tx2"/>
                </a:solidFill>
                <a:latin typeface="Comic Sans MS"/>
                <a:cs typeface="Comic Sans MS"/>
              </a:rPr>
              <a:t>from previous missions</a:t>
            </a:r>
            <a:endParaRPr lang="en-US" sz="2000" cap="none" dirty="0">
              <a:solidFill>
                <a:schemeClr val="tx2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010720" y="1575457"/>
            <a:ext cx="6609279" cy="4675106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/>
          <a:p>
            <a:pPr marL="914400" lvl="1" indent="-457200">
              <a:spcBef>
                <a:spcPts val="1080"/>
              </a:spcBef>
              <a:buClr>
                <a:srgbClr val="92D050"/>
              </a:buClr>
              <a:buSzPct val="110000"/>
              <a:buFont typeface="+mj-lt"/>
              <a:buAutoNum type="arabicPeriod"/>
            </a:pPr>
            <a:r>
              <a:rPr lang="en-US" sz="2000" b="1" dirty="0">
                <a:latin typeface="Comic Sans MS"/>
                <a:cs typeface="Comic Sans MS"/>
              </a:rPr>
              <a:t>D</a:t>
            </a:r>
            <a:r>
              <a:rPr lang="en-US" sz="2000" b="1" dirty="0" smtClean="0">
                <a:latin typeface="Comic Sans MS"/>
                <a:cs typeface="Comic Sans MS"/>
              </a:rPr>
              <a:t>efined a new </a:t>
            </a:r>
            <a:r>
              <a:rPr lang="en-US" sz="2000" b="1" i="1" dirty="0" smtClean="0">
                <a:latin typeface="Comic Sans MS"/>
                <a:cs typeface="Comic Sans MS"/>
              </a:rPr>
              <a:t>risk-based</a:t>
            </a:r>
            <a:r>
              <a:rPr lang="en-US" sz="2000" b="1" dirty="0" smtClean="0">
                <a:latin typeface="Comic Sans MS"/>
                <a:cs typeface="Comic Sans MS"/>
              </a:rPr>
              <a:t> </a:t>
            </a:r>
            <a:r>
              <a:rPr lang="en-US" sz="2000" b="1" i="1" dirty="0" smtClean="0">
                <a:solidFill>
                  <a:srgbClr val="1F497D"/>
                </a:solidFill>
                <a:latin typeface="Comic Sans MS"/>
                <a:cs typeface="Comic Sans MS"/>
              </a:rPr>
              <a:t>Coding Standard</a:t>
            </a:r>
            <a:r>
              <a:rPr lang="en-US" sz="2000" b="1" dirty="0" smtClean="0">
                <a:solidFill>
                  <a:srgbClr val="1F497D"/>
                </a:solidFill>
                <a:latin typeface="Comic Sans MS"/>
                <a:cs typeface="Comic Sans MS"/>
              </a:rPr>
              <a:t> </a:t>
            </a:r>
            <a:r>
              <a:rPr lang="en-US" sz="2000" b="1" dirty="0" smtClean="0">
                <a:latin typeface="Comic Sans MS"/>
                <a:cs typeface="Comic Sans MS"/>
              </a:rPr>
              <a:t>with </a:t>
            </a:r>
            <a:r>
              <a:rPr lang="en-US" sz="2000" b="1" i="1" dirty="0" smtClean="0">
                <a:latin typeface="Comic Sans MS"/>
                <a:cs typeface="Comic Sans MS"/>
              </a:rPr>
              <a:t>tool-based</a:t>
            </a:r>
            <a:r>
              <a:rPr lang="en-US" sz="2000" b="1" dirty="0" smtClean="0">
                <a:latin typeface="Comic Sans MS"/>
                <a:cs typeface="Comic Sans MS"/>
              </a:rPr>
              <a:t> compliance checks</a:t>
            </a:r>
          </a:p>
          <a:p>
            <a:pPr marL="914400" lvl="1" indent="-457200">
              <a:spcBef>
                <a:spcPts val="1080"/>
              </a:spcBef>
              <a:buClr>
                <a:srgbClr val="92D050"/>
              </a:buClr>
              <a:buSzPct val="110000"/>
              <a:buFont typeface="+mj-lt"/>
              <a:buAutoNum type="arabicPeriod"/>
            </a:pPr>
            <a:r>
              <a:rPr lang="en-US" sz="2000" b="1" dirty="0">
                <a:latin typeface="Comic Sans MS"/>
                <a:cs typeface="Comic Sans MS"/>
              </a:rPr>
              <a:t>I</a:t>
            </a:r>
            <a:r>
              <a:rPr lang="en-US" sz="2000" b="1" dirty="0" smtClean="0">
                <a:latin typeface="Comic Sans MS"/>
                <a:cs typeface="Comic Sans MS"/>
              </a:rPr>
              <a:t>ntroduced a </a:t>
            </a:r>
            <a:r>
              <a:rPr lang="en-US" sz="2000" b="1" i="1" dirty="0" smtClean="0">
                <a:solidFill>
                  <a:srgbClr val="1F497D"/>
                </a:solidFill>
                <a:latin typeface="Comic Sans MS"/>
                <a:cs typeface="Comic Sans MS"/>
              </a:rPr>
              <a:t>Certification</a:t>
            </a:r>
            <a:r>
              <a:rPr lang="en-US" sz="2000" b="1" i="1" dirty="0" smtClean="0">
                <a:latin typeface="Comic Sans MS"/>
                <a:cs typeface="Comic Sans MS"/>
              </a:rPr>
              <a:t> </a:t>
            </a:r>
            <a:r>
              <a:rPr lang="en-US" sz="2000" b="1" dirty="0" smtClean="0">
                <a:latin typeface="Comic Sans MS"/>
                <a:cs typeface="Comic Sans MS"/>
              </a:rPr>
              <a:t>program</a:t>
            </a:r>
            <a:r>
              <a:rPr lang="en-US" sz="2000" b="1" i="1" dirty="0" smtClean="0">
                <a:latin typeface="Comic Sans MS"/>
                <a:cs typeface="Comic Sans MS"/>
              </a:rPr>
              <a:t> </a:t>
            </a:r>
            <a:r>
              <a:rPr lang="en-US" sz="2000" b="1" dirty="0" smtClean="0">
                <a:latin typeface="Comic Sans MS"/>
                <a:cs typeface="Comic Sans MS"/>
              </a:rPr>
              <a:t>for flight software developers</a:t>
            </a:r>
          </a:p>
          <a:p>
            <a:pPr marL="914400" lvl="1" indent="-457200">
              <a:spcBef>
                <a:spcPts val="1080"/>
              </a:spcBef>
              <a:buClr>
                <a:srgbClr val="92D050"/>
              </a:buClr>
              <a:buSzPct val="110000"/>
              <a:buFont typeface="+mj-lt"/>
              <a:buAutoNum type="arabicPeriod"/>
            </a:pPr>
            <a:r>
              <a:rPr lang="en-US" sz="2000" b="1" dirty="0">
                <a:latin typeface="Comic Sans MS"/>
                <a:cs typeface="Comic Sans MS"/>
              </a:rPr>
              <a:t>I</a:t>
            </a:r>
            <a:r>
              <a:rPr lang="en-US" sz="2000" b="1" dirty="0" smtClean="0">
                <a:latin typeface="Comic Sans MS"/>
                <a:cs typeface="Comic Sans MS"/>
              </a:rPr>
              <a:t>ntroduced routine use of strong </a:t>
            </a:r>
            <a:r>
              <a:rPr lang="en-US" sz="2000" b="1" i="1" dirty="0" smtClean="0">
                <a:solidFill>
                  <a:srgbClr val="1F497D"/>
                </a:solidFill>
                <a:latin typeface="Comic Sans MS"/>
                <a:cs typeface="Comic Sans MS"/>
              </a:rPr>
              <a:t>Static Source Code Analysis</a:t>
            </a:r>
            <a:r>
              <a:rPr lang="en-US" sz="2000" b="1" dirty="0" smtClean="0">
                <a:latin typeface="Comic Sans MS"/>
                <a:cs typeface="Comic Sans MS"/>
              </a:rPr>
              <a:t> tools</a:t>
            </a:r>
          </a:p>
          <a:p>
            <a:pPr marL="914400" lvl="1" indent="-457200">
              <a:spcBef>
                <a:spcPts val="1080"/>
              </a:spcBef>
              <a:buClr>
                <a:srgbClr val="92D050"/>
              </a:buClr>
              <a:buSzPct val="110000"/>
              <a:buFont typeface="+mj-lt"/>
              <a:buAutoNum type="arabicPeriod"/>
            </a:pPr>
            <a:r>
              <a:rPr lang="en-US" sz="2000" b="1" dirty="0">
                <a:latin typeface="Comic Sans MS"/>
                <a:cs typeface="Comic Sans MS"/>
              </a:rPr>
              <a:t>D</a:t>
            </a:r>
            <a:r>
              <a:rPr lang="en-US" sz="2000" b="1" dirty="0" smtClean="0">
                <a:latin typeface="Comic Sans MS"/>
                <a:cs typeface="Comic Sans MS"/>
              </a:rPr>
              <a:t>efined a new </a:t>
            </a:r>
            <a:r>
              <a:rPr lang="en-US" sz="2000" b="1" i="1" dirty="0" smtClean="0">
                <a:solidFill>
                  <a:srgbClr val="1F497D"/>
                </a:solidFill>
                <a:latin typeface="Comic Sans MS"/>
                <a:cs typeface="Comic Sans MS"/>
              </a:rPr>
              <a:t>Code </a:t>
            </a:r>
            <a:r>
              <a:rPr lang="en-US" sz="2000" b="1" i="1" dirty="0">
                <a:solidFill>
                  <a:srgbClr val="1F497D"/>
                </a:solidFill>
                <a:latin typeface="Comic Sans MS"/>
                <a:cs typeface="Comic Sans MS"/>
              </a:rPr>
              <a:t>Review </a:t>
            </a:r>
            <a:r>
              <a:rPr lang="en-US" sz="2000" b="1" dirty="0" smtClean="0">
                <a:latin typeface="Comic Sans MS"/>
                <a:cs typeface="Comic Sans MS"/>
              </a:rPr>
              <a:t>process and  </a:t>
            </a:r>
            <a:r>
              <a:rPr lang="en-US" sz="2000" b="1" i="1" dirty="0" smtClean="0">
                <a:solidFill>
                  <a:srgbClr val="1F497D"/>
                </a:solidFill>
                <a:latin typeface="Comic Sans MS"/>
                <a:cs typeface="Comic Sans MS"/>
              </a:rPr>
              <a:t>Tool</a:t>
            </a:r>
            <a:r>
              <a:rPr lang="en-US" sz="2000" b="1" dirty="0" smtClean="0">
                <a:latin typeface="Comic Sans MS"/>
                <a:cs typeface="Comic Sans MS"/>
              </a:rPr>
              <a:t> (</a:t>
            </a:r>
            <a:r>
              <a:rPr lang="en-US" sz="2000" b="1" i="1" dirty="0" smtClean="0">
                <a:latin typeface="Comic Sans MS"/>
                <a:cs typeface="Comic Sans MS"/>
              </a:rPr>
              <a:t>scrub</a:t>
            </a:r>
            <a:r>
              <a:rPr lang="en-US" sz="2000" b="1" dirty="0" smtClean="0">
                <a:latin typeface="Comic Sans MS"/>
                <a:cs typeface="Comic Sans MS"/>
              </a:rPr>
              <a:t>), integrated with static analysis</a:t>
            </a:r>
            <a:endParaRPr lang="en-US" sz="2000" b="1" dirty="0">
              <a:latin typeface="Comic Sans MS"/>
              <a:cs typeface="Comic Sans MS"/>
            </a:endParaRPr>
          </a:p>
          <a:p>
            <a:pPr marL="914400" lvl="1" indent="-457200">
              <a:spcBef>
                <a:spcPts val="1080"/>
              </a:spcBef>
              <a:buClr>
                <a:srgbClr val="92D050"/>
              </a:buClr>
              <a:buSzPct val="110000"/>
              <a:buFont typeface="+mj-lt"/>
              <a:buAutoNum type="arabicPeriod"/>
            </a:pPr>
            <a:r>
              <a:rPr lang="en-US" sz="2000" b="1" dirty="0" smtClean="0">
                <a:latin typeface="Comic Sans MS"/>
                <a:cs typeface="Comic Sans MS"/>
              </a:rPr>
              <a:t>Made use of formal analysis for key subsystems with </a:t>
            </a:r>
            <a:r>
              <a:rPr lang="en-US" sz="2000" b="1" i="1" dirty="0" smtClean="0">
                <a:solidFill>
                  <a:srgbClr val="1F497D"/>
                </a:solidFill>
                <a:latin typeface="Comic Sans MS"/>
                <a:cs typeface="Comic Sans MS"/>
              </a:rPr>
              <a:t>Logic Model Checking</a:t>
            </a:r>
          </a:p>
        </p:txBody>
      </p:sp>
      <p:pic>
        <p:nvPicPr>
          <p:cNvPr id="4" name="Picture 4" descr="http://www.aero.jussieu.fr/projet/SAM/Images/LogoMS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242154"/>
            <a:ext cx="1220060" cy="97475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0343">
            <a:off x="290773" y="3650136"/>
            <a:ext cx="1162336" cy="859118"/>
          </a:xfrm>
          <a:prstGeom prst="rect">
            <a:avLst/>
          </a:prstGeom>
          <a:ln w="0" algn="ctr">
            <a:solidFill>
              <a:srgbClr val="000000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http://spinroot.com/spin/Gif/spinlogo2.gif"/>
          <p:cNvPicPr>
            <a:picLocks noChangeAspect="1" noChangeArrowheads="1"/>
          </p:cNvPicPr>
          <p:nvPr/>
        </p:nvPicPr>
        <p:blipFill rotWithShape="1">
          <a:blip r:embed="rId5" cstate="print"/>
          <a:srcRect l="7233" t="6170" r="6022" b="8786"/>
          <a:stretch/>
        </p:blipFill>
        <p:spPr bwMode="auto">
          <a:xfrm rot="852908">
            <a:off x="7531334" y="4558051"/>
            <a:ext cx="816154" cy="800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2" descr="J:\Courses\FSW_Certification_09 Aug. 03 10.55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956068">
            <a:off x="336812" y="2124506"/>
            <a:ext cx="1070258" cy="796522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</p:pic>
      <p:pic>
        <p:nvPicPr>
          <p:cNvPr id="11" name="Picture 4" descr="ScreenHunter_00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927306">
            <a:off x="7434860" y="1426274"/>
            <a:ext cx="1009102" cy="1303422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  <p:grpSp>
        <p:nvGrpSpPr>
          <p:cNvPr id="17" name="Group 16"/>
          <p:cNvGrpSpPr/>
          <p:nvPr/>
        </p:nvGrpSpPr>
        <p:grpSpPr>
          <a:xfrm rot="1134611">
            <a:off x="7469928" y="3130036"/>
            <a:ext cx="938967" cy="854414"/>
            <a:chOff x="7575849" y="3208015"/>
            <a:chExt cx="938967" cy="854414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21336817">
              <a:off x="7575849" y="3208015"/>
              <a:ext cx="938967" cy="85441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6" name="Group 5"/>
            <p:cNvGrpSpPr/>
            <p:nvPr/>
          </p:nvGrpSpPr>
          <p:grpSpPr>
            <a:xfrm>
              <a:off x="7595412" y="3642315"/>
              <a:ext cx="902732" cy="242730"/>
              <a:chOff x="6650076" y="4125431"/>
              <a:chExt cx="902732" cy="242730"/>
            </a:xfrm>
          </p:grpSpPr>
          <p:sp>
            <p:nvSpPr>
              <p:cNvPr id="5" name="Rectangle 4"/>
              <p:cNvSpPr/>
              <p:nvPr/>
            </p:nvSpPr>
            <p:spPr>
              <a:xfrm rot="21284127">
                <a:off x="6650076" y="4128854"/>
                <a:ext cx="902732" cy="22145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ECECEC"/>
                  </a:clrFrom>
                  <a:clrTo>
                    <a:srgbClr val="ECECEC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378664">
                <a:off x="6656871" y="4125431"/>
                <a:ext cx="888956" cy="2427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67C6-3D2D-4367-B6BA-CBB47497F3A1}" type="slidenum">
              <a:rPr lang="en-US" smtClean="0"/>
              <a:t>45</a:t>
            </a:fld>
            <a:endParaRPr lang="en-US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Gerard </a:t>
            </a:r>
            <a:r>
              <a:rPr lang="en-US" dirty="0" err="1" smtClean="0"/>
              <a:t>Holzmann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88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11" y="145242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  <a:latin typeface="Comic Sans MS"/>
                <a:cs typeface="Comic Sans MS"/>
              </a:rPr>
              <a:t>V</a:t>
            </a:r>
            <a:r>
              <a:rPr lang="en-US" sz="3600" cap="none" dirty="0" smtClean="0">
                <a:solidFill>
                  <a:schemeClr val="tx2"/>
                </a:solidFill>
                <a:latin typeface="Comic Sans MS"/>
                <a:cs typeface="Comic Sans MS"/>
              </a:rPr>
              <a:t>erifying </a:t>
            </a:r>
            <a:r>
              <a:rPr lang="en-US" sz="3600" i="1" dirty="0">
                <a:solidFill>
                  <a:schemeClr val="tx2"/>
                </a:solidFill>
                <a:latin typeface="Comic Sans MS"/>
                <a:cs typeface="Comic Sans MS"/>
              </a:rPr>
              <a:t>C</a:t>
            </a:r>
            <a:r>
              <a:rPr lang="en-US" sz="3600" i="1" cap="none" dirty="0" smtClean="0">
                <a:solidFill>
                  <a:schemeClr val="tx2"/>
                </a:solidFill>
                <a:latin typeface="Comic Sans MS"/>
                <a:cs typeface="Comic Sans MS"/>
              </a:rPr>
              <a:t>oncurrent </a:t>
            </a:r>
            <a:r>
              <a:rPr lang="en-US" sz="3600" i="1" dirty="0">
                <a:solidFill>
                  <a:schemeClr val="tx2"/>
                </a:solidFill>
                <a:latin typeface="Comic Sans MS"/>
                <a:cs typeface="Comic Sans MS"/>
              </a:rPr>
              <a:t>C</a:t>
            </a:r>
            <a:r>
              <a:rPr lang="en-US" sz="3600" i="1" cap="none" dirty="0" smtClean="0">
                <a:solidFill>
                  <a:schemeClr val="tx2"/>
                </a:solidFill>
                <a:latin typeface="Comic Sans MS"/>
                <a:cs typeface="Comic Sans MS"/>
              </a:rPr>
              <a:t>ode</a:t>
            </a:r>
            <a:br>
              <a:rPr lang="en-US" sz="3600" i="1" cap="none" dirty="0" smtClean="0">
                <a:solidFill>
                  <a:schemeClr val="tx2"/>
                </a:solidFill>
                <a:latin typeface="Comic Sans MS"/>
                <a:cs typeface="Comic Sans MS"/>
              </a:rPr>
            </a:br>
            <a:r>
              <a:rPr lang="en-US" sz="3600" dirty="0">
                <a:solidFill>
                  <a:schemeClr val="tx2"/>
                </a:solidFill>
                <a:latin typeface="Comic Sans MS"/>
                <a:cs typeface="Comic Sans MS"/>
              </a:rPr>
              <a:t>W</a:t>
            </a:r>
            <a:r>
              <a:rPr lang="en-US" sz="3600" cap="none" dirty="0" smtClean="0">
                <a:solidFill>
                  <a:schemeClr val="tx2"/>
                </a:solidFill>
                <a:latin typeface="Comic Sans MS"/>
                <a:cs typeface="Comic Sans MS"/>
              </a:rPr>
              <a:t>hat is the State-of-the-art?</a:t>
            </a:r>
            <a:endParaRPr lang="en-US" sz="3600" cap="none" dirty="0">
              <a:solidFill>
                <a:schemeClr val="tx2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775191"/>
            <a:ext cx="2286000" cy="100251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Comic Sans MS"/>
                <a:cs typeface="Comic Sans MS"/>
              </a:rPr>
              <a:t>a small example</a:t>
            </a:r>
            <a:endParaRPr lang="en-US" sz="1400" b="1" dirty="0">
              <a:latin typeface="Comic Sans MS"/>
              <a:cs typeface="Comic Sans M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545734" y="1502446"/>
            <a:ext cx="3655859" cy="4343400"/>
            <a:chOff x="2286000" y="1752600"/>
            <a:chExt cx="3655859" cy="434340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6000" y="1828800"/>
              <a:ext cx="3090700" cy="4267200"/>
            </a:xfrm>
            <a:prstGeom prst="rect">
              <a:avLst/>
            </a:prstGeom>
            <a:ln w="12700">
              <a:solidFill>
                <a:schemeClr val="bg1"/>
              </a:solidFill>
            </a:ln>
            <a:effectLst>
              <a:outerShdw blurRad="292100" dist="139700" dir="2700000" algn="tl" rotWithShape="0">
                <a:schemeClr val="tx1">
                  <a:alpha val="65000"/>
                </a:schemeClr>
              </a:outerShdw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5334000" y="1752600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2000</a:t>
              </a:r>
              <a:endParaRPr lang="en-US" i="1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581400" y="1959646"/>
            <a:ext cx="3732059" cy="4010026"/>
            <a:chOff x="3581400" y="2209800"/>
            <a:chExt cx="3732059" cy="4010026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81400" y="2209800"/>
              <a:ext cx="3151098" cy="4010026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292100" dist="139700" dir="2700000" algn="tl" rotWithShape="0">
                <a:schemeClr val="tx1">
                  <a:alpha val="65000"/>
                </a:schemeClr>
              </a:outerShdw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6705600" y="2209800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2004</a:t>
              </a:r>
              <a:endParaRPr lang="en-US" i="1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134776" y="2416846"/>
            <a:ext cx="3778883" cy="2809224"/>
            <a:chOff x="5134776" y="2667000"/>
            <a:chExt cx="3778883" cy="280922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34776" y="2667000"/>
              <a:ext cx="3170222" cy="2809224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292100" dist="139700" dir="2700000" algn="tl" rotWithShape="0">
                <a:schemeClr val="tx1">
                  <a:alpha val="65000"/>
                </a:schemeClr>
              </a:outerShdw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8305800" y="2667000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2006</a:t>
              </a:r>
              <a:endParaRPr lang="en-US" i="1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03137" y="3241384"/>
            <a:ext cx="7822449" cy="255454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2413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mic Sans MS"/>
                <a:cs typeface="Comic Sans MS"/>
              </a:rPr>
              <a:t>2000: manual proof (a few months)</a:t>
            </a:r>
          </a:p>
          <a:p>
            <a:r>
              <a:rPr lang="en-US" sz="2000" b="1" dirty="0" smtClean="0">
                <a:latin typeface="Comic Sans MS"/>
                <a:cs typeface="Comic Sans MS"/>
              </a:rPr>
              <a:t>              </a:t>
            </a:r>
            <a:r>
              <a:rPr lang="en-US" sz="2000" b="1" i="1" dirty="0" smtClean="0">
                <a:latin typeface="Comic Sans MS"/>
                <a:cs typeface="Comic Sans MS"/>
              </a:rPr>
              <a:t>proof  sketch: 5 pages, 7 Lemmas, 5 Theorems</a:t>
            </a:r>
          </a:p>
          <a:p>
            <a:endParaRPr lang="en-US" sz="2000" b="1" dirty="0" smtClean="0">
              <a:latin typeface="Comic Sans MS"/>
              <a:cs typeface="Comic Sans MS"/>
            </a:endParaRPr>
          </a:p>
          <a:p>
            <a:r>
              <a:rPr lang="en-US" sz="2000" b="1" dirty="0" smtClean="0">
                <a:latin typeface="Comic Sans MS"/>
                <a:cs typeface="Comic Sans MS"/>
              </a:rPr>
              <a:t>2004: new proof with PVS theorem </a:t>
            </a:r>
            <a:r>
              <a:rPr lang="en-US" sz="2000" b="1" dirty="0" err="1" smtClean="0">
                <a:latin typeface="Comic Sans MS"/>
                <a:cs typeface="Comic Sans MS"/>
              </a:rPr>
              <a:t>prover</a:t>
            </a:r>
            <a:r>
              <a:rPr lang="en-US" sz="2000" b="1" dirty="0" smtClean="0">
                <a:latin typeface="Comic Sans MS"/>
                <a:cs typeface="Comic Sans MS"/>
              </a:rPr>
              <a:t> (3 months)</a:t>
            </a:r>
          </a:p>
          <a:p>
            <a:endParaRPr lang="en-US" sz="2000" b="1" dirty="0" smtClean="0">
              <a:latin typeface="Comic Sans MS"/>
              <a:cs typeface="Comic Sans MS"/>
            </a:endParaRPr>
          </a:p>
          <a:p>
            <a:r>
              <a:rPr lang="en-US" sz="2000" b="1" dirty="0" smtClean="0">
                <a:latin typeface="Comic Sans MS"/>
                <a:cs typeface="Comic Sans MS"/>
              </a:rPr>
              <a:t>2006: +CAL model &amp; TLA+ proof (a few days)</a:t>
            </a:r>
          </a:p>
          <a:p>
            <a:endParaRPr lang="en-US" sz="2000" b="1" dirty="0" smtClean="0">
              <a:latin typeface="Comic Sans MS"/>
              <a:cs typeface="Comic Sans MS"/>
            </a:endParaRPr>
          </a:p>
          <a:p>
            <a:r>
              <a:rPr lang="en-US" sz="2000" b="1" i="1" dirty="0">
                <a:latin typeface="Comic Sans MS"/>
                <a:cs typeface="Comic Sans MS"/>
              </a:rPr>
              <a:t>I</a:t>
            </a:r>
            <a:r>
              <a:rPr lang="en-US" sz="2000" b="1" i="1" dirty="0" smtClean="0">
                <a:latin typeface="Comic Sans MS"/>
                <a:cs typeface="Comic Sans MS"/>
              </a:rPr>
              <a:t>s it any easier today?</a:t>
            </a:r>
            <a:endParaRPr lang="en-US" sz="2000" b="1" i="1" dirty="0">
              <a:latin typeface="Comic Sans MS"/>
              <a:cs typeface="Comic Sans MS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DFE73-E723-41EE-A630-C7E64BCFAD5F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Gerard </a:t>
            </a:r>
            <a:r>
              <a:rPr lang="en-US" dirty="0" err="1" smtClean="0">
                <a:latin typeface="Comic Sans MS"/>
                <a:cs typeface="Comic Sans MS"/>
              </a:rPr>
              <a:t>Holzmann</a:t>
            </a: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771303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164" y="1104900"/>
            <a:ext cx="3853084" cy="45978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01600"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611" y="1104900"/>
            <a:ext cx="6299126" cy="4610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90500"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924800" cy="807402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rgbClr val="1F497D"/>
                </a:solidFill>
                <a:latin typeface="Comic Sans MS"/>
                <a:cs typeface="Comic Sans MS"/>
              </a:rPr>
              <a:t>L</a:t>
            </a:r>
            <a:r>
              <a:rPr lang="en-US" sz="4000" cap="none" dirty="0" smtClean="0">
                <a:solidFill>
                  <a:srgbClr val="1F497D"/>
                </a:solidFill>
                <a:latin typeface="Comic Sans MS"/>
                <a:cs typeface="Comic Sans MS"/>
              </a:rPr>
              <a:t>ogic </a:t>
            </a:r>
            <a:r>
              <a:rPr lang="en-US" sz="4000" dirty="0">
                <a:solidFill>
                  <a:srgbClr val="1F497D"/>
                </a:solidFill>
                <a:latin typeface="Comic Sans MS"/>
                <a:cs typeface="Comic Sans MS"/>
              </a:rPr>
              <a:t>V</a:t>
            </a:r>
            <a:r>
              <a:rPr lang="en-US" sz="4000" cap="none" dirty="0" smtClean="0">
                <a:solidFill>
                  <a:srgbClr val="1F497D"/>
                </a:solidFill>
                <a:latin typeface="Comic Sans MS"/>
                <a:cs typeface="Comic Sans MS"/>
              </a:rPr>
              <a:t>erification</a:t>
            </a:r>
            <a:endParaRPr lang="en-US" sz="4000" i="1" cap="none" dirty="0">
              <a:solidFill>
                <a:srgbClr val="1F497D"/>
              </a:solidFill>
              <a:latin typeface="Comic Sans MS"/>
              <a:cs typeface="Comic Sans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856" y="1293348"/>
            <a:ext cx="23567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 verify </a:t>
            </a:r>
            <a:r>
              <a:rPr lang="en-US" dirty="0" err="1" smtClean="0"/>
              <a:t>dcas.c</a:t>
            </a:r>
            <a:endParaRPr lang="en-US" dirty="0" smtClean="0"/>
          </a:p>
          <a:p>
            <a:r>
              <a:rPr lang="en-US" dirty="0" smtClean="0"/>
              <a:t>..report assertion violation</a:t>
            </a:r>
          </a:p>
          <a:p>
            <a:r>
              <a:rPr lang="en-US" dirty="0" smtClean="0"/>
              <a:t>$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7148" y="2799467"/>
            <a:ext cx="6981398" cy="2246769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this takes C code as input</a:t>
            </a:r>
          </a:p>
          <a:p>
            <a:r>
              <a:rPr lang="en-US" sz="20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       it uses the </a:t>
            </a:r>
            <a:r>
              <a:rPr lang="en-US" sz="2000" b="1" i="1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modex</a:t>
            </a:r>
            <a:r>
              <a:rPr lang="en-US" sz="20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 model-extractor to generate</a:t>
            </a:r>
          </a:p>
          <a:p>
            <a:r>
              <a:rPr lang="en-US" sz="20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       a formal model mechanically, and then runs the</a:t>
            </a:r>
          </a:p>
          <a:p>
            <a:r>
              <a:rPr lang="en-US" sz="20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       Spin model-checker to check if the assertion</a:t>
            </a:r>
          </a:p>
          <a:p>
            <a:r>
              <a:rPr lang="en-US" sz="2000" b="1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      can be violated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en-US" sz="20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all steps together take about 10 seconds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en-US" sz="20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the verification step itself takes a fraction of that</a:t>
            </a:r>
            <a:endParaRPr lang="en-US" sz="2000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955471" y="4498521"/>
            <a:ext cx="1064438" cy="962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758610" y="1914635"/>
            <a:ext cx="6204236" cy="411480"/>
          </a:xfrm>
          <a:prstGeom prst="rect">
            <a:avLst/>
          </a:prstGeom>
          <a:noFill/>
          <a:ln w="28575">
            <a:solidFill>
              <a:srgbClr val="FFFF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/>
          <a:lstStyle/>
          <a:p>
            <a:fld id="{C96E67C6-3D2D-4367-B6BA-CBB47497F3A1}" type="slidenum">
              <a:rPr lang="en-US" smtClean="0"/>
              <a:t>47</a:t>
            </a:fld>
            <a:endParaRPr lang="en-US"/>
          </a:p>
        </p:txBody>
      </p:sp>
      <p:sp>
        <p:nvSpPr>
          <p:cNvPr id="11" name="Date Placeholder 3"/>
          <p:cNvSpPr txBox="1">
            <a:spLocks/>
          </p:cNvSpPr>
          <p:nvPr/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latin typeface="Comic Sans MS"/>
                <a:cs typeface="Comic Sans MS"/>
              </a:rPr>
              <a:t>Gerard </a:t>
            </a:r>
            <a:r>
              <a:rPr lang="en-US" sz="1000" dirty="0" err="1" smtClean="0">
                <a:latin typeface="Comic Sans MS"/>
                <a:cs typeface="Comic Sans MS"/>
              </a:rPr>
              <a:t>Holzmann</a:t>
            </a:r>
            <a:endParaRPr lang="en-US" sz="10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57083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F497D"/>
                </a:solidFill>
                <a:latin typeface="Comic Sans MS"/>
                <a:cs typeface="Comic Sans MS"/>
              </a:rPr>
              <a:t>Cutting to the Chase</a:t>
            </a:r>
            <a:endParaRPr lang="en-US" dirty="0">
              <a:solidFill>
                <a:srgbClr val="1F497D"/>
              </a:solidFill>
              <a:latin typeface="Comic Sans MS"/>
              <a:cs typeface="Comic Sans M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Gerard </a:t>
            </a:r>
            <a:r>
              <a:rPr lang="en-US" dirty="0" err="1" smtClean="0"/>
              <a:t>Holzmann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939A-FF13-CB46-BE97-E363E3FFAEEB}" type="slidenum">
              <a:rPr lang="en-US" smtClean="0"/>
              <a:t>48</a:t>
            </a:fld>
            <a:endParaRPr lang="en-US"/>
          </a:p>
        </p:txBody>
      </p:sp>
      <p:pic>
        <p:nvPicPr>
          <p:cNvPr id="6" name="Picture 2" descr="C:\Users\gh\Desktop\curiosity_tracks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2" b="-282"/>
          <a:stretch/>
        </p:blipFill>
        <p:spPr bwMode="auto">
          <a:xfrm>
            <a:off x="1981200" y="3352800"/>
            <a:ext cx="5042831" cy="277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14400" y="1417638"/>
            <a:ext cx="77724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mic Sans MS"/>
                <a:cs typeface="Comic Sans MS"/>
              </a:rPr>
              <a:t>I</a:t>
            </a:r>
            <a:r>
              <a:rPr lang="en-US" sz="2000" b="1" dirty="0" smtClean="0">
                <a:latin typeface="Comic Sans MS"/>
                <a:cs typeface="Comic Sans MS"/>
              </a:rPr>
              <a:t>n </a:t>
            </a:r>
            <a:r>
              <a:rPr lang="en-US" sz="2000" b="1" dirty="0">
                <a:latin typeface="Comic Sans MS"/>
                <a:cs typeface="Comic Sans MS"/>
              </a:rPr>
              <a:t>the first </a:t>
            </a:r>
            <a:r>
              <a:rPr lang="en-US" sz="2000" b="1" dirty="0" smtClean="0">
                <a:latin typeface="Comic Sans MS"/>
                <a:cs typeface="Comic Sans MS"/>
              </a:rPr>
              <a:t>(Earth</a:t>
            </a:r>
            <a:r>
              <a:rPr lang="en-US" sz="2000" b="1" dirty="0">
                <a:latin typeface="Comic Sans MS"/>
                <a:cs typeface="Comic Sans MS"/>
              </a:rPr>
              <a:t>) year on the surface of </a:t>
            </a:r>
            <a:r>
              <a:rPr lang="en-US" sz="2000" b="1" dirty="0" smtClean="0">
                <a:latin typeface="Comic Sans MS"/>
                <a:cs typeface="Comic Sans MS"/>
              </a:rPr>
              <a:t>Mars the </a:t>
            </a:r>
            <a:r>
              <a:rPr lang="en-US" sz="2000" b="1" dirty="0">
                <a:latin typeface="Comic Sans MS"/>
                <a:cs typeface="Comic Sans MS"/>
              </a:rPr>
              <a:t>previous mission lost </a:t>
            </a:r>
            <a:r>
              <a:rPr lang="en-US" sz="2000" b="1" dirty="0">
                <a:solidFill>
                  <a:srgbClr val="0000FF"/>
                </a:solidFill>
                <a:latin typeface="Comic Sans MS"/>
                <a:cs typeface="Comic Sans MS"/>
              </a:rPr>
              <a:t>26 days </a:t>
            </a:r>
            <a:r>
              <a:rPr lang="en-US" sz="2000" b="1" dirty="0">
                <a:latin typeface="Comic Sans MS"/>
                <a:cs typeface="Comic Sans MS"/>
              </a:rPr>
              <a:t>of operation to software </a:t>
            </a:r>
            <a:r>
              <a:rPr lang="en-US" sz="2000" b="1" dirty="0" smtClean="0">
                <a:latin typeface="Comic Sans MS"/>
                <a:cs typeface="Comic Sans MS"/>
              </a:rPr>
              <a:t>bugs.</a:t>
            </a:r>
          </a:p>
          <a:p>
            <a:endParaRPr lang="en-US" sz="2000" b="1" dirty="0">
              <a:latin typeface="Comic Sans MS"/>
              <a:cs typeface="Comic Sans MS"/>
            </a:endParaRPr>
          </a:p>
          <a:p>
            <a:r>
              <a:rPr lang="en-US" sz="2000" b="1" dirty="0" smtClean="0">
                <a:latin typeface="Comic Sans MS"/>
                <a:cs typeface="Comic Sans MS"/>
              </a:rPr>
              <a:t>In </a:t>
            </a:r>
            <a:r>
              <a:rPr lang="en-US" sz="2000" b="1" dirty="0">
                <a:latin typeface="Comic Sans MS"/>
                <a:cs typeface="Comic Sans MS"/>
              </a:rPr>
              <a:t>the first year on Mars the MSL mission lost </a:t>
            </a:r>
            <a:r>
              <a:rPr lang="en-US" sz="2000" b="1" dirty="0">
                <a:solidFill>
                  <a:srgbClr val="0000FF"/>
                </a:solidFill>
                <a:latin typeface="Comic Sans MS"/>
                <a:cs typeface="Comic Sans MS"/>
              </a:rPr>
              <a:t>1 day </a:t>
            </a:r>
            <a:r>
              <a:rPr lang="en-US" sz="2000" b="1" dirty="0">
                <a:latin typeface="Comic Sans MS"/>
                <a:cs typeface="Comic Sans MS"/>
              </a:rPr>
              <a:t>to a single </a:t>
            </a:r>
            <a:r>
              <a:rPr lang="en-US" sz="2000" b="1" dirty="0" smtClean="0">
                <a:latin typeface="Comic Sans MS"/>
                <a:cs typeface="Comic Sans MS"/>
              </a:rPr>
              <a:t>bug.</a:t>
            </a:r>
            <a:endParaRPr lang="en-US" sz="2000" b="1" dirty="0">
              <a:latin typeface="Comic Sans MS"/>
              <a:cs typeface="Comic Sans MS"/>
            </a:endParaRPr>
          </a:p>
          <a:p>
            <a:pPr marL="285750" indent="-285750">
              <a:buFont typeface="Wingdings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212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UgrL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TextBox 5"/>
          <p:cNvSpPr txBox="1">
            <a:spLocks noChangeArrowheads="1"/>
          </p:cNvSpPr>
          <p:nvPr/>
        </p:nvSpPr>
        <p:spPr bwMode="auto">
          <a:xfrm>
            <a:off x="4496514" y="6515100"/>
            <a:ext cx="4571221" cy="319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527" tIns="51764" rIns="103527" bIns="51764">
            <a:spAutoFit/>
          </a:bodyPr>
          <a:lstStyle>
            <a:lvl1pPr defTabSz="10350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10350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defTabSz="10350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defTabSz="10350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defTabSz="10350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defTabSz="1035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defTabSz="1035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defTabSz="1035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defTabSz="1035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400">
                <a:solidFill>
                  <a:srgbClr val="000000"/>
                </a:solidFill>
                <a:latin typeface="Comic Sans MS" charset="0"/>
                <a:cs typeface="Arial" charset="0"/>
              </a:rPr>
              <a:t>Credit: Intel Corporation</a:t>
            </a:r>
          </a:p>
        </p:txBody>
      </p:sp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152530" y="5105400"/>
            <a:ext cx="4876281" cy="16002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3574" tIns="51787" rIns="103574" bIns="51787" anchor="ctr"/>
          <a:lstStyle/>
          <a:p>
            <a:pPr defTabSz="1035050" eaLnBrk="1" hangingPunct="1">
              <a:defRPr/>
            </a:pPr>
            <a:endParaRPr lang="en-US" sz="2000">
              <a:solidFill>
                <a:srgbClr val="FFFFFF"/>
              </a:solidFill>
              <a:latin typeface="Calibri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481398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2184" y="227014"/>
            <a:ext cx="8716596" cy="10572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1F497D"/>
                </a:solidFill>
                <a:latin typeface="Comic Sans MS"/>
                <a:cs typeface="Comic Sans MS"/>
              </a:rPr>
              <a:t>Landmark</a:t>
            </a:r>
            <a:r>
              <a:rPr lang="en-US" dirty="0" smtClean="0">
                <a:solidFill>
                  <a:srgbClr val="1F497D"/>
                </a:solidFill>
                <a:latin typeface="Comic Sans MS"/>
                <a:ea typeface="+mj-ea"/>
                <a:cs typeface="Comic Sans MS"/>
              </a:rPr>
              <a:t> Algorithms from Bell Labs</a:t>
            </a:r>
            <a:endParaRPr lang="en-US" b="0" dirty="0">
              <a:solidFill>
                <a:srgbClr val="1F497D"/>
              </a:solidFill>
              <a:latin typeface="Comic Sans MS"/>
              <a:ea typeface="+mj-ea"/>
              <a:cs typeface="Comic Sans MS"/>
            </a:endParaRPr>
          </a:p>
        </p:txBody>
      </p:sp>
      <p:pic>
        <p:nvPicPr>
          <p:cNvPr id="13317" name="Picture 15" descr="karmarka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02" y="2184409"/>
            <a:ext cx="2014904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71769" y="5131850"/>
            <a:ext cx="3046778" cy="9867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45720" tIns="0" rIns="0" bIns="0"/>
          <a:lstStyle/>
          <a:p>
            <a:pPr marL="171450" indent="-171450">
              <a:spcBef>
                <a:spcPct val="20000"/>
              </a:spcBef>
              <a:spcAft>
                <a:spcPct val="30000"/>
              </a:spcAft>
              <a:buClr>
                <a:srgbClr val="404040"/>
              </a:buClr>
              <a:buFont typeface="Arial" pitchFamily="34" charset="0"/>
              <a:buNone/>
              <a:defRPr/>
            </a:pPr>
            <a:r>
              <a:rPr lang="en-US" sz="2000" b="1" kern="0" dirty="0">
                <a:solidFill>
                  <a:srgbClr val="404040"/>
                </a:solidFill>
                <a:latin typeface="Trebuchet MS" pitchFamily="34" charset="0"/>
                <a:ea typeface="+mn-ea"/>
                <a:cs typeface="+mn-cs"/>
              </a:rPr>
              <a:t>  </a:t>
            </a:r>
            <a:r>
              <a:rPr lang="en-US" b="1" kern="0" dirty="0" err="1" smtClean="0">
                <a:solidFill>
                  <a:srgbClr val="404040"/>
                </a:solidFill>
                <a:latin typeface="Comic Sans MS"/>
                <a:ea typeface="+mn-ea"/>
                <a:cs typeface="Comic Sans MS"/>
              </a:rPr>
              <a:t>Karmarkar</a:t>
            </a:r>
            <a:r>
              <a:rPr lang="en-US" b="1" kern="0" dirty="0">
                <a:solidFill>
                  <a:srgbClr val="404040"/>
                </a:solidFill>
                <a:latin typeface="Comic Sans MS"/>
                <a:ea typeface="+mn-ea"/>
                <a:cs typeface="Comic Sans MS"/>
              </a:rPr>
              <a:t>: </a:t>
            </a:r>
            <a:r>
              <a:rPr lang="en-US" b="1" kern="0" dirty="0">
                <a:solidFill>
                  <a:srgbClr val="1F497D"/>
                </a:solidFill>
                <a:latin typeface="Comic Sans MS"/>
                <a:ea typeface="+mn-ea"/>
                <a:cs typeface="Comic Sans MS"/>
              </a:rPr>
              <a:t>Interior-Point Linear Programming (1984)</a:t>
            </a:r>
            <a:endParaRPr lang="en-US" kern="0" dirty="0">
              <a:solidFill>
                <a:srgbClr val="1F497D"/>
              </a:solidFill>
              <a:latin typeface="Comic Sans MS"/>
              <a:ea typeface="+mn-ea"/>
              <a:cs typeface="Comic Sans M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7167" y="1628431"/>
            <a:ext cx="1905000" cy="1358900"/>
          </a:xfrm>
          <a:prstGeom prst="rect">
            <a:avLst/>
          </a:prstGeom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183516" y="3568350"/>
            <a:ext cx="2446820" cy="9867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45720" tIns="0" rIns="0" bIns="0"/>
          <a:lstStyle/>
          <a:p>
            <a:pPr marL="171450" indent="-171450">
              <a:spcBef>
                <a:spcPct val="20000"/>
              </a:spcBef>
              <a:spcAft>
                <a:spcPct val="30000"/>
              </a:spcAft>
              <a:buClr>
                <a:srgbClr val="404040"/>
              </a:buClr>
              <a:buFont typeface="Arial" pitchFamily="34" charset="0"/>
              <a:buNone/>
              <a:defRPr/>
            </a:pPr>
            <a:r>
              <a:rPr lang="en-US" sz="2000" b="1" kern="0" dirty="0">
                <a:solidFill>
                  <a:srgbClr val="404040"/>
                </a:solidFill>
                <a:latin typeface="Trebuchet MS" pitchFamily="34" charset="0"/>
                <a:ea typeface="+mn-ea"/>
                <a:cs typeface="+mn-cs"/>
              </a:rPr>
              <a:t>  </a:t>
            </a:r>
            <a:r>
              <a:rPr lang="en-US" b="1" kern="0" dirty="0" smtClean="0">
                <a:solidFill>
                  <a:srgbClr val="404040"/>
                </a:solidFill>
                <a:latin typeface="Comic Sans MS"/>
                <a:cs typeface="Comic Sans MS"/>
              </a:rPr>
              <a:t>Cooley-</a:t>
            </a:r>
            <a:r>
              <a:rPr lang="en-US" b="1" kern="0" dirty="0" err="1" smtClean="0">
                <a:solidFill>
                  <a:srgbClr val="404040"/>
                </a:solidFill>
                <a:latin typeface="Comic Sans MS"/>
                <a:cs typeface="Comic Sans MS"/>
              </a:rPr>
              <a:t>Tukey</a:t>
            </a:r>
            <a:r>
              <a:rPr lang="en-US" b="1" kern="0" dirty="0" smtClean="0">
                <a:solidFill>
                  <a:srgbClr val="404040"/>
                </a:solidFill>
                <a:latin typeface="Comic Sans MS"/>
                <a:ea typeface="+mn-ea"/>
                <a:cs typeface="Comic Sans MS"/>
              </a:rPr>
              <a:t>: </a:t>
            </a:r>
            <a:r>
              <a:rPr lang="en-US" b="1" kern="0" dirty="0" smtClean="0">
                <a:solidFill>
                  <a:srgbClr val="1F497D"/>
                </a:solidFill>
                <a:latin typeface="Comic Sans MS"/>
                <a:ea typeface="+mn-ea"/>
                <a:cs typeface="Comic Sans MS"/>
              </a:rPr>
              <a:t>Fast Fourier Transform (1965)</a:t>
            </a:r>
            <a:endParaRPr lang="en-US" kern="0" dirty="0">
              <a:solidFill>
                <a:srgbClr val="1F497D"/>
              </a:solidFill>
              <a:latin typeface="Comic Sans MS"/>
              <a:ea typeface="+mn-ea"/>
              <a:cs typeface="Comic Sans M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5813779" y="5131850"/>
            <a:ext cx="3046778" cy="9867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45720" tIns="0" rIns="0" bIns="0"/>
          <a:lstStyle/>
          <a:p>
            <a:pPr marL="171450" indent="-171450">
              <a:spcBef>
                <a:spcPct val="20000"/>
              </a:spcBef>
              <a:spcAft>
                <a:spcPct val="30000"/>
              </a:spcAft>
              <a:buClr>
                <a:srgbClr val="404040"/>
              </a:buClr>
              <a:buFont typeface="Arial" pitchFamily="34" charset="0"/>
              <a:buNone/>
              <a:defRPr/>
            </a:pPr>
            <a:r>
              <a:rPr lang="en-US" sz="2000" b="1" kern="0" dirty="0">
                <a:solidFill>
                  <a:srgbClr val="404040"/>
                </a:solidFill>
                <a:latin typeface="Trebuchet MS" pitchFamily="34" charset="0"/>
                <a:ea typeface="+mn-ea"/>
                <a:cs typeface="+mn-cs"/>
              </a:rPr>
              <a:t>  </a:t>
            </a:r>
            <a:r>
              <a:rPr lang="en-US" b="1" kern="0" dirty="0" err="1" smtClean="0">
                <a:solidFill>
                  <a:srgbClr val="404040"/>
                </a:solidFill>
                <a:latin typeface="Comic Sans MS"/>
                <a:cs typeface="Comic Sans MS"/>
              </a:rPr>
              <a:t>Shor</a:t>
            </a:r>
            <a:r>
              <a:rPr lang="en-US" b="1" kern="0" dirty="0" smtClean="0">
                <a:solidFill>
                  <a:srgbClr val="404040"/>
                </a:solidFill>
                <a:latin typeface="Comic Sans MS"/>
                <a:ea typeface="+mn-ea"/>
                <a:cs typeface="Comic Sans MS"/>
              </a:rPr>
              <a:t>: </a:t>
            </a:r>
            <a:r>
              <a:rPr lang="en-US" b="1" kern="0" dirty="0" smtClean="0">
                <a:solidFill>
                  <a:srgbClr val="1F497D"/>
                </a:solidFill>
                <a:latin typeface="Comic Sans MS"/>
                <a:ea typeface="+mn-ea"/>
                <a:cs typeface="Comic Sans MS"/>
              </a:rPr>
              <a:t>Factoring </a:t>
            </a:r>
            <a:r>
              <a:rPr lang="en-US" b="1" kern="0" dirty="0" smtClean="0">
                <a:solidFill>
                  <a:srgbClr val="1F497D"/>
                </a:solidFill>
                <a:latin typeface="Comic Sans MS"/>
                <a:cs typeface="Comic Sans MS"/>
              </a:rPr>
              <a:t>Integers on a Quantum Computer</a:t>
            </a:r>
            <a:r>
              <a:rPr lang="en-US" b="1" kern="0" dirty="0" smtClean="0">
                <a:solidFill>
                  <a:srgbClr val="1F497D"/>
                </a:solidFill>
                <a:latin typeface="Comic Sans MS"/>
                <a:ea typeface="+mn-ea"/>
                <a:cs typeface="Comic Sans MS"/>
              </a:rPr>
              <a:t> (1994</a:t>
            </a:r>
            <a:r>
              <a:rPr lang="en-US" b="1" kern="0" dirty="0">
                <a:solidFill>
                  <a:srgbClr val="1F497D"/>
                </a:solidFill>
                <a:latin typeface="Comic Sans MS"/>
                <a:ea typeface="+mn-ea"/>
                <a:cs typeface="Comic Sans MS"/>
              </a:rPr>
              <a:t>)</a:t>
            </a:r>
            <a:endParaRPr lang="en-US" kern="0" dirty="0">
              <a:solidFill>
                <a:srgbClr val="1F497D"/>
              </a:solidFill>
              <a:latin typeface="Comic Sans MS"/>
              <a:ea typeface="+mn-ea"/>
              <a:cs typeface="Comic Sans MS"/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993" y="2184409"/>
            <a:ext cx="1789889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789332" y="4659852"/>
            <a:ext cx="74814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 smtClean="0">
                <a:latin typeface="Comic Sans MS"/>
                <a:cs typeface="Comic Sans MS"/>
              </a:rPr>
              <a:t>Peter </a:t>
            </a:r>
            <a:r>
              <a:rPr lang="en-US" sz="800" i="1" dirty="0" err="1" smtClean="0">
                <a:latin typeface="Comic Sans MS"/>
                <a:cs typeface="Comic Sans MS"/>
              </a:rPr>
              <a:t>Shor</a:t>
            </a:r>
            <a:endParaRPr lang="en-US" sz="800" i="1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440848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F497D"/>
                </a:solidFill>
                <a:latin typeface="Comic Sans MS"/>
                <a:cs typeface="Comic Sans MS"/>
              </a:rPr>
              <a:t>Parting Questions</a:t>
            </a:r>
            <a:endParaRPr lang="en-US" dirty="0">
              <a:solidFill>
                <a:srgbClr val="1F497D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2800" b="1" dirty="0" smtClean="0">
                <a:latin typeface="Comic Sans MS"/>
                <a:cs typeface="Comic Sans MS"/>
              </a:rPr>
              <a:t>How much of human behavior can we impact with software?</a:t>
            </a:r>
            <a:endParaRPr lang="en-US" sz="2800" b="1" dirty="0">
              <a:latin typeface="Comic Sans MS"/>
              <a:cs typeface="Comic Sans M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Al Aho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939A-FF13-CB46-BE97-E363E3FFAEE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32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F497D"/>
                </a:solidFill>
                <a:latin typeface="Comic Sans MS"/>
                <a:cs typeface="Comic Sans MS"/>
              </a:rPr>
              <a:t>Final Parting Question</a:t>
            </a:r>
            <a:endParaRPr lang="en-US" dirty="0">
              <a:solidFill>
                <a:srgbClr val="1F497D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2800" b="1" dirty="0" smtClean="0">
                <a:latin typeface="Comic Sans MS"/>
                <a:cs typeface="Comic Sans MS"/>
              </a:rPr>
              <a:t>How much of human behavior can we simulate with software?</a:t>
            </a:r>
            <a:endParaRPr lang="en-US" sz="2800" b="1" dirty="0">
              <a:latin typeface="Comic Sans MS"/>
              <a:cs typeface="Comic Sans M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Al Aho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939A-FF13-CB46-BE97-E363E3FFAEEB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961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3025"/>
            <a:ext cx="9144000" cy="838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b="1" dirty="0" err="1" smtClean="0">
                <a:solidFill>
                  <a:srgbClr val="1F497D"/>
                </a:solidFill>
                <a:latin typeface="Comic Sans MS"/>
                <a:cs typeface="Comic Sans MS"/>
              </a:rPr>
              <a:t>Shor</a:t>
            </a:r>
            <a:r>
              <a:rPr lang="en-US" dirty="0" err="1" smtClean="0">
                <a:solidFill>
                  <a:srgbClr val="1F497D"/>
                </a:solidFill>
                <a:latin typeface="Comic Sans MS"/>
                <a:cs typeface="Comic Sans MS"/>
              </a:rPr>
              <a:t>’</a:t>
            </a:r>
            <a:r>
              <a:rPr lang="en-US" sz="3200" b="1" dirty="0" err="1" smtClean="0">
                <a:solidFill>
                  <a:srgbClr val="1F497D"/>
                </a:solidFill>
                <a:latin typeface="Comic Sans MS"/>
                <a:cs typeface="Comic Sans MS"/>
              </a:rPr>
              <a:t>s</a:t>
            </a:r>
            <a:r>
              <a:rPr lang="en-US" sz="3200" b="1" dirty="0" smtClean="0">
                <a:solidFill>
                  <a:srgbClr val="1F497D"/>
                </a:solidFill>
                <a:latin typeface="Comic Sans MS"/>
                <a:cs typeface="Comic Sans MS"/>
              </a:rPr>
              <a:t> Integer Factorization Algorithm</a:t>
            </a:r>
          </a:p>
        </p:txBody>
      </p:sp>
      <p:sp>
        <p:nvSpPr>
          <p:cNvPr id="71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577" y="1075073"/>
            <a:ext cx="8287966" cy="5029200"/>
          </a:xfrm>
        </p:spPr>
        <p:txBody>
          <a:bodyPr/>
          <a:lstStyle/>
          <a:p>
            <a:pPr>
              <a:spcBef>
                <a:spcPct val="100000"/>
              </a:spcBef>
              <a:buFontTx/>
              <a:buNone/>
              <a:defRPr/>
            </a:pPr>
            <a:r>
              <a:rPr lang="en-US" sz="2800" b="1" dirty="0" smtClean="0">
                <a:latin typeface="Comic Sans MS"/>
                <a:cs typeface="Comic Sans MS"/>
              </a:rPr>
              <a:t>Problem: </a:t>
            </a:r>
            <a:r>
              <a:rPr lang="en-US" sz="2800" b="1" dirty="0" smtClean="0">
                <a:solidFill>
                  <a:srgbClr val="1F497D"/>
                </a:solidFill>
                <a:latin typeface="Comic Sans MS"/>
                <a:cs typeface="Comic Sans MS"/>
              </a:rPr>
              <a:t>Given a composite </a:t>
            </a:r>
            <a:r>
              <a:rPr lang="en-US" sz="2800" b="1" i="1" dirty="0" smtClean="0">
                <a:solidFill>
                  <a:srgbClr val="1F497D"/>
                </a:solidFill>
                <a:latin typeface="Comic Sans MS"/>
                <a:cs typeface="Comic Sans MS"/>
              </a:rPr>
              <a:t>n</a:t>
            </a:r>
            <a:r>
              <a:rPr lang="en-US" sz="2800" b="1" dirty="0" smtClean="0">
                <a:solidFill>
                  <a:srgbClr val="1F497D"/>
                </a:solidFill>
                <a:latin typeface="Comic Sans MS"/>
                <a:cs typeface="Comic Sans MS"/>
              </a:rPr>
              <a:t>-bit integer, find a nontrivial factor.</a:t>
            </a:r>
          </a:p>
          <a:p>
            <a:pPr>
              <a:spcBef>
                <a:spcPct val="100000"/>
              </a:spcBef>
              <a:buFontTx/>
              <a:buNone/>
              <a:defRPr/>
            </a:pPr>
            <a:r>
              <a:rPr lang="en-US" sz="2800" b="1" dirty="0" smtClean="0">
                <a:latin typeface="Comic Sans MS"/>
                <a:cs typeface="Comic Sans MS"/>
              </a:rPr>
              <a:t>Best-known deterministic algorithm on a classical computer has time complexity </a:t>
            </a:r>
            <a:r>
              <a:rPr lang="en-US" sz="2800" b="1" dirty="0" smtClean="0">
                <a:cs typeface="+mn-cs"/>
              </a:rPr>
              <a:t/>
            </a:r>
            <a:br>
              <a:rPr lang="en-US" sz="2800" b="1" dirty="0" smtClean="0">
                <a:cs typeface="+mn-cs"/>
              </a:rPr>
            </a:br>
            <a:r>
              <a:rPr lang="en-US" sz="2800" b="1" dirty="0" err="1" smtClean="0">
                <a:solidFill>
                  <a:srgbClr val="0000FF"/>
                </a:solidFill>
                <a:cs typeface="+mn-cs"/>
              </a:rPr>
              <a:t>exp</a:t>
            </a:r>
            <a:r>
              <a:rPr lang="en-US" sz="2800" b="1" dirty="0" smtClean="0">
                <a:solidFill>
                  <a:srgbClr val="0000FF"/>
                </a:solidFill>
                <a:cs typeface="+mn-cs"/>
              </a:rPr>
              <a:t>(</a:t>
            </a:r>
            <a:r>
              <a:rPr lang="en-US" sz="2800" b="1" i="1" dirty="0" smtClean="0">
                <a:solidFill>
                  <a:srgbClr val="0000FF"/>
                </a:solidFill>
                <a:cs typeface="+mn-cs"/>
              </a:rPr>
              <a:t>O</a:t>
            </a:r>
            <a:r>
              <a:rPr lang="en-US" sz="2800" b="1" dirty="0" smtClean="0">
                <a:solidFill>
                  <a:srgbClr val="0000FF"/>
                </a:solidFill>
                <a:cs typeface="+mn-cs"/>
              </a:rPr>
              <a:t>( </a:t>
            </a:r>
            <a:r>
              <a:rPr lang="en-US" sz="2800" b="1" i="1" dirty="0" smtClean="0">
                <a:solidFill>
                  <a:srgbClr val="0000FF"/>
                </a:solidFill>
                <a:cs typeface="+mn-cs"/>
              </a:rPr>
              <a:t>n</a:t>
            </a:r>
            <a:r>
              <a:rPr lang="en-US" sz="2800" b="1" baseline="30000" dirty="0" smtClean="0">
                <a:solidFill>
                  <a:srgbClr val="0000FF"/>
                </a:solidFill>
                <a:cs typeface="+mn-cs"/>
              </a:rPr>
              <a:t>1/3</a:t>
            </a:r>
            <a:r>
              <a:rPr lang="en-US" sz="2800" b="1" dirty="0" smtClean="0">
                <a:solidFill>
                  <a:srgbClr val="0000FF"/>
                </a:solidFill>
                <a:cs typeface="+mn-cs"/>
              </a:rPr>
              <a:t> log</a:t>
            </a:r>
            <a:r>
              <a:rPr lang="en-US" sz="2800" b="1" baseline="30000" dirty="0">
                <a:solidFill>
                  <a:srgbClr val="0000FF"/>
                </a:solidFill>
              </a:rPr>
              <a:t>2</a:t>
            </a:r>
            <a:r>
              <a:rPr lang="en-US" sz="2800" b="1" baseline="30000" dirty="0" smtClean="0">
                <a:solidFill>
                  <a:srgbClr val="0000FF"/>
                </a:solidFill>
                <a:cs typeface="+mn-cs"/>
              </a:rPr>
              <a:t>/</a:t>
            </a:r>
            <a:r>
              <a:rPr lang="en-US" sz="2800" b="1" baseline="30000" dirty="0">
                <a:solidFill>
                  <a:srgbClr val="0000FF"/>
                </a:solidFill>
              </a:rPr>
              <a:t>3</a:t>
            </a:r>
            <a:r>
              <a:rPr lang="en-US" sz="2800" b="1" baseline="30000" dirty="0" smtClean="0">
                <a:solidFill>
                  <a:srgbClr val="0000FF"/>
                </a:solidFill>
                <a:cs typeface="+mn-cs"/>
              </a:rPr>
              <a:t> </a:t>
            </a:r>
            <a:r>
              <a:rPr lang="en-US" sz="2800" b="1" i="1" dirty="0" smtClean="0">
                <a:solidFill>
                  <a:srgbClr val="0000FF"/>
                </a:solidFill>
                <a:cs typeface="+mn-cs"/>
              </a:rPr>
              <a:t>n</a:t>
            </a:r>
            <a:r>
              <a:rPr lang="en-US" sz="2800" b="1" dirty="0" smtClean="0">
                <a:solidFill>
                  <a:srgbClr val="0000FF"/>
                </a:solidFill>
                <a:cs typeface="+mn-cs"/>
              </a:rPr>
              <a:t> ))</a:t>
            </a:r>
            <a:r>
              <a:rPr lang="en-US" sz="2800" b="1" dirty="0" smtClean="0">
                <a:cs typeface="+mn-cs"/>
              </a:rPr>
              <a:t>.</a:t>
            </a:r>
          </a:p>
          <a:p>
            <a:pPr>
              <a:spcBef>
                <a:spcPct val="100000"/>
              </a:spcBef>
              <a:buFontTx/>
              <a:buNone/>
              <a:defRPr/>
            </a:pPr>
            <a:r>
              <a:rPr lang="en-US" sz="2800" b="1" dirty="0" smtClean="0">
                <a:latin typeface="Comic Sans MS"/>
                <a:cs typeface="Comic Sans MS"/>
              </a:rPr>
              <a:t>A quantum computer can solve this</a:t>
            </a:r>
            <a:br>
              <a:rPr lang="en-US" sz="2800" b="1" dirty="0" smtClean="0">
                <a:latin typeface="Comic Sans MS"/>
                <a:cs typeface="Comic Sans MS"/>
              </a:rPr>
            </a:br>
            <a:r>
              <a:rPr lang="en-US" sz="2800" b="1" dirty="0" smtClean="0">
                <a:latin typeface="Comic Sans MS"/>
                <a:cs typeface="Comic Sans MS"/>
              </a:rPr>
              <a:t>problem in</a:t>
            </a:r>
            <a:r>
              <a:rPr lang="en-US" sz="2800" b="1" dirty="0" smtClean="0">
                <a:cs typeface="+mn-cs"/>
              </a:rPr>
              <a:t> </a:t>
            </a:r>
            <a:r>
              <a:rPr lang="en-US" sz="2800" b="1" i="1" dirty="0" smtClean="0">
                <a:solidFill>
                  <a:srgbClr val="0000FF"/>
                </a:solidFill>
                <a:cs typeface="+mn-cs"/>
              </a:rPr>
              <a:t>O</a:t>
            </a:r>
            <a:r>
              <a:rPr lang="en-US" sz="2800" b="1" dirty="0" smtClean="0">
                <a:solidFill>
                  <a:srgbClr val="0000FF"/>
                </a:solidFill>
                <a:cs typeface="+mn-cs"/>
              </a:rPr>
              <a:t>( </a:t>
            </a:r>
            <a:r>
              <a:rPr lang="en-US" sz="2800" b="1" i="1" dirty="0" smtClean="0">
                <a:solidFill>
                  <a:srgbClr val="0000FF"/>
                </a:solidFill>
                <a:cs typeface="+mn-cs"/>
              </a:rPr>
              <a:t>n</a:t>
            </a:r>
            <a:r>
              <a:rPr lang="en-US" sz="2800" b="1" baseline="30000" dirty="0" smtClean="0">
                <a:solidFill>
                  <a:srgbClr val="0000FF"/>
                </a:solidFill>
                <a:cs typeface="+mn-cs"/>
              </a:rPr>
              <a:t>3 </a:t>
            </a:r>
            <a:r>
              <a:rPr lang="en-US" sz="2800" b="1" dirty="0" smtClean="0">
                <a:solidFill>
                  <a:srgbClr val="0000FF"/>
                </a:solidFill>
                <a:cs typeface="+mn-cs"/>
              </a:rPr>
              <a:t>) </a:t>
            </a:r>
            <a:r>
              <a:rPr lang="en-US" sz="2800" b="1" dirty="0" smtClean="0">
                <a:latin typeface="Comic Sans MS"/>
                <a:cs typeface="Comic Sans MS"/>
              </a:rPr>
              <a:t>operations.</a:t>
            </a:r>
          </a:p>
        </p:txBody>
      </p:sp>
      <p:sp>
        <p:nvSpPr>
          <p:cNvPr id="714756" name="Text Box 4"/>
          <p:cNvSpPr txBox="1">
            <a:spLocks noChangeArrowheads="1"/>
          </p:cNvSpPr>
          <p:nvPr/>
        </p:nvSpPr>
        <p:spPr bwMode="auto">
          <a:xfrm>
            <a:off x="812433" y="5776913"/>
            <a:ext cx="788948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400" b="1" dirty="0">
                <a:solidFill>
                  <a:schemeClr val="accent1"/>
                </a:solidFill>
                <a:latin typeface="Comic Sans MS"/>
                <a:cs typeface="Comic Sans MS"/>
              </a:rPr>
              <a:t>Peter </a:t>
            </a:r>
            <a:r>
              <a:rPr lang="en-US" sz="1400" b="1" dirty="0" err="1">
                <a:solidFill>
                  <a:schemeClr val="accent1"/>
                </a:solidFill>
                <a:latin typeface="Comic Sans MS"/>
                <a:cs typeface="Comic Sans MS"/>
              </a:rPr>
              <a:t>Shor</a:t>
            </a:r>
            <a:endParaRPr lang="en-US" sz="1400" b="1" dirty="0">
              <a:solidFill>
                <a:schemeClr val="accent1"/>
              </a:solidFill>
              <a:latin typeface="Comic Sans MS"/>
              <a:cs typeface="Comic Sans MS"/>
            </a:endParaRPr>
          </a:p>
          <a:p>
            <a:pPr algn="r">
              <a:defRPr/>
            </a:pPr>
            <a:r>
              <a:rPr lang="en-US" sz="1400" b="1" dirty="0">
                <a:solidFill>
                  <a:srgbClr val="1F497D"/>
                </a:solidFill>
                <a:latin typeface="Comic Sans MS"/>
                <a:cs typeface="Comic Sans MS"/>
              </a:rPr>
              <a:t>Algorithms for Quantum Computation: Discrete Logarithms and Factoring</a:t>
            </a:r>
          </a:p>
          <a:p>
            <a:pPr algn="r">
              <a:defRPr/>
            </a:pPr>
            <a:r>
              <a:rPr lang="en-US" sz="1400" b="1" i="1" dirty="0">
                <a:solidFill>
                  <a:schemeClr val="accent1"/>
                </a:solidFill>
                <a:latin typeface="Comic Sans MS"/>
                <a:cs typeface="Comic Sans MS"/>
              </a:rPr>
              <a:t>Proc. 35</a:t>
            </a:r>
            <a:r>
              <a:rPr lang="en-US" sz="1400" b="1" i="1" baseline="30000" dirty="0">
                <a:solidFill>
                  <a:schemeClr val="accent1"/>
                </a:solidFill>
                <a:latin typeface="Comic Sans MS"/>
                <a:cs typeface="Comic Sans MS"/>
              </a:rPr>
              <a:t>th</a:t>
            </a:r>
            <a:r>
              <a:rPr lang="en-US" sz="1400" b="1" i="1" dirty="0">
                <a:solidFill>
                  <a:schemeClr val="accent1"/>
                </a:solidFill>
                <a:latin typeface="Comic Sans MS"/>
                <a:cs typeface="Comic Sans MS"/>
              </a:rPr>
              <a:t> Annual Symposium on Foundations of Computer Science</a:t>
            </a:r>
            <a:r>
              <a:rPr lang="en-US" sz="1400" b="1" dirty="0">
                <a:solidFill>
                  <a:schemeClr val="accent1"/>
                </a:solidFill>
                <a:latin typeface="Comic Sans MS"/>
                <a:cs typeface="Comic Sans MS"/>
              </a:rPr>
              <a:t>, 1994,  pp. 124-134</a:t>
            </a:r>
          </a:p>
        </p:txBody>
      </p:sp>
      <p:pic>
        <p:nvPicPr>
          <p:cNvPr id="7147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392" y="3327400"/>
            <a:ext cx="1789889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Al Aho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939A-FF13-CB46-BE97-E363E3FFAEEB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1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200" dirty="0" smtClean="0">
                <a:solidFill>
                  <a:srgbClr val="1F497D"/>
                </a:solidFill>
                <a:latin typeface="Comic Sans MS"/>
                <a:cs typeface="Comic Sans MS"/>
              </a:rPr>
              <a:t>Integer Factorization: Estimated Times</a:t>
            </a:r>
          </a:p>
        </p:txBody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34728"/>
            <a:ext cx="8686801" cy="446127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800" b="1" dirty="0" smtClean="0">
                <a:latin typeface="Comic Sans MS"/>
                <a:cs typeface="Comic Sans MS"/>
              </a:rPr>
              <a:t>Classical: number field sieve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1F497D"/>
                </a:solidFill>
                <a:latin typeface="Comic Sans MS"/>
                <a:cs typeface="Comic Sans MS"/>
              </a:rPr>
              <a:t>Time complexity: </a:t>
            </a:r>
            <a:r>
              <a:rPr lang="en-US" sz="2400" b="1" dirty="0" err="1" smtClean="0">
                <a:solidFill>
                  <a:srgbClr val="1F497D"/>
                </a:solidFill>
                <a:latin typeface="Comic Sans MS"/>
                <a:cs typeface="Comic Sans MS"/>
              </a:rPr>
              <a:t>exp</a:t>
            </a:r>
            <a:r>
              <a:rPr lang="en-US" sz="2400" b="1" dirty="0" smtClean="0">
                <a:solidFill>
                  <a:srgbClr val="1F497D"/>
                </a:solidFill>
                <a:latin typeface="Comic Sans MS"/>
                <a:cs typeface="Comic Sans MS"/>
              </a:rPr>
              <a:t>(O(</a:t>
            </a:r>
            <a:r>
              <a:rPr lang="en-US" sz="2400" b="1" i="1" dirty="0" smtClean="0">
                <a:solidFill>
                  <a:srgbClr val="1F497D"/>
                </a:solidFill>
                <a:latin typeface="Comic Sans MS"/>
                <a:cs typeface="Comic Sans MS"/>
              </a:rPr>
              <a:t>n</a:t>
            </a:r>
            <a:r>
              <a:rPr lang="en-US" sz="2400" b="1" baseline="30000" dirty="0" smtClean="0">
                <a:solidFill>
                  <a:srgbClr val="1F497D"/>
                </a:solidFill>
                <a:latin typeface="Comic Sans MS"/>
                <a:cs typeface="Comic Sans MS"/>
              </a:rPr>
              <a:t>1/3 </a:t>
            </a:r>
            <a:r>
              <a:rPr lang="en-US" sz="2400" b="1" dirty="0" smtClean="0">
                <a:solidFill>
                  <a:srgbClr val="1F497D"/>
                </a:solidFill>
                <a:latin typeface="Comic Sans MS"/>
                <a:cs typeface="Comic Sans MS"/>
              </a:rPr>
              <a:t>log</a:t>
            </a:r>
            <a:r>
              <a:rPr lang="en-US" sz="2400" b="1" baseline="30000" dirty="0" smtClean="0">
                <a:solidFill>
                  <a:srgbClr val="1F497D"/>
                </a:solidFill>
                <a:latin typeface="Comic Sans MS"/>
                <a:cs typeface="Comic Sans MS"/>
              </a:rPr>
              <a:t>2/3 </a:t>
            </a:r>
            <a:r>
              <a:rPr lang="en-US" sz="2400" b="1" i="1" dirty="0" smtClean="0">
                <a:solidFill>
                  <a:srgbClr val="1F497D"/>
                </a:solidFill>
                <a:latin typeface="Comic Sans MS"/>
                <a:cs typeface="Comic Sans MS"/>
              </a:rPr>
              <a:t>n</a:t>
            </a:r>
            <a:r>
              <a:rPr lang="en-US" sz="2400" b="1" dirty="0" smtClean="0">
                <a:solidFill>
                  <a:srgbClr val="1F497D"/>
                </a:solidFill>
                <a:latin typeface="Comic Sans MS"/>
                <a:cs typeface="Comic Sans MS"/>
              </a:rPr>
              <a:t>))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1F497D"/>
                </a:solidFill>
                <a:latin typeface="Comic Sans MS"/>
                <a:cs typeface="Comic Sans MS"/>
              </a:rPr>
              <a:t>Time for 512-bit number: </a:t>
            </a: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8400 MIPS years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1F497D"/>
                </a:solidFill>
                <a:latin typeface="Comic Sans MS"/>
                <a:cs typeface="Comic Sans MS"/>
              </a:rPr>
              <a:t>Time for 1024-bit number: 1.6 billion times longer</a:t>
            </a:r>
          </a:p>
          <a:p>
            <a:pPr lvl="1">
              <a:lnSpc>
                <a:spcPct val="90000"/>
              </a:lnSpc>
              <a:defRPr/>
            </a:pPr>
            <a:endParaRPr lang="en-US" sz="2400" b="1" dirty="0" smtClean="0">
              <a:solidFill>
                <a:schemeClr val="accent1"/>
              </a:solidFill>
              <a:latin typeface="Comic Sans MS"/>
              <a:cs typeface="Comic Sans M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800" b="1" dirty="0" smtClean="0">
                <a:latin typeface="Comic Sans MS"/>
                <a:cs typeface="Comic Sans MS"/>
              </a:rPr>
              <a:t>Quantum: </a:t>
            </a:r>
            <a:r>
              <a:rPr lang="en-US" sz="2800" b="1" dirty="0" err="1" smtClean="0">
                <a:latin typeface="Comic Sans MS"/>
                <a:cs typeface="Comic Sans MS"/>
              </a:rPr>
              <a:t>Shor</a:t>
            </a:r>
            <a:r>
              <a:rPr lang="ja-JP" altLang="en-US" sz="2800" b="1" dirty="0" smtClean="0">
                <a:latin typeface="Comic Sans MS"/>
                <a:cs typeface="Comic Sans MS"/>
              </a:rPr>
              <a:t>’</a:t>
            </a:r>
            <a:r>
              <a:rPr lang="en-US" sz="2800" b="1" dirty="0" smtClean="0">
                <a:latin typeface="Comic Sans MS"/>
                <a:cs typeface="Comic Sans MS"/>
              </a:rPr>
              <a:t>s algorithm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1F497D"/>
                </a:solidFill>
                <a:latin typeface="Comic Sans MS"/>
                <a:cs typeface="Comic Sans MS"/>
              </a:rPr>
              <a:t>Time complexity: O(</a:t>
            </a:r>
            <a:r>
              <a:rPr lang="en-US" sz="2400" b="1" i="1" dirty="0" smtClean="0">
                <a:solidFill>
                  <a:srgbClr val="1F497D"/>
                </a:solidFill>
                <a:latin typeface="Comic Sans MS"/>
                <a:cs typeface="Comic Sans MS"/>
              </a:rPr>
              <a:t>n</a:t>
            </a:r>
            <a:r>
              <a:rPr lang="en-US" sz="2400" b="1" baseline="30000" dirty="0" smtClean="0">
                <a:solidFill>
                  <a:srgbClr val="1F497D"/>
                </a:solidFill>
                <a:latin typeface="Comic Sans MS"/>
                <a:cs typeface="Comic Sans MS"/>
              </a:rPr>
              <a:t>3</a:t>
            </a:r>
            <a:r>
              <a:rPr lang="en-US" sz="2400" b="1" dirty="0" smtClean="0">
                <a:solidFill>
                  <a:srgbClr val="1F497D"/>
                </a:solidFill>
                <a:latin typeface="Comic Sans MS"/>
                <a:cs typeface="Comic Sans MS"/>
              </a:rPr>
              <a:t>)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1F497D"/>
                </a:solidFill>
                <a:latin typeface="Comic Sans MS"/>
                <a:cs typeface="Comic Sans MS"/>
              </a:rPr>
              <a:t>Time for 512-bit number: </a:t>
            </a: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3.5 hours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1F497D"/>
                </a:solidFill>
                <a:latin typeface="Comic Sans MS"/>
                <a:cs typeface="Comic Sans MS"/>
              </a:rPr>
              <a:t>Time for 1024-bit number: 31 hours</a:t>
            </a:r>
          </a:p>
          <a:p>
            <a:pPr lvl="2">
              <a:lnSpc>
                <a:spcPct val="90000"/>
              </a:lnSpc>
              <a:buFontTx/>
              <a:buNone/>
              <a:defRPr/>
            </a:pPr>
            <a:r>
              <a:rPr lang="en-US" sz="2000" b="1" dirty="0" smtClean="0">
                <a:solidFill>
                  <a:srgbClr val="1F497D"/>
                </a:solidFill>
                <a:latin typeface="Comic Sans MS"/>
                <a:cs typeface="Comic Sans MS"/>
              </a:rPr>
              <a:t>  (assuming a 1 GHz quantum device)</a:t>
            </a:r>
          </a:p>
        </p:txBody>
      </p:sp>
      <p:sp>
        <p:nvSpPr>
          <p:cNvPr id="731140" name="Text Box 4"/>
          <p:cNvSpPr txBox="1">
            <a:spLocks noChangeArrowheads="1"/>
          </p:cNvSpPr>
          <p:nvPr/>
        </p:nvSpPr>
        <p:spPr bwMode="auto">
          <a:xfrm>
            <a:off x="3488846" y="5721350"/>
            <a:ext cx="523605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400" b="1" dirty="0" smtClean="0">
                <a:solidFill>
                  <a:schemeClr val="accent1"/>
                </a:solidFill>
                <a:latin typeface="Comic Sans MS"/>
                <a:cs typeface="Comic Sans MS"/>
              </a:rPr>
              <a:t>M</a:t>
            </a:r>
            <a:r>
              <a:rPr lang="en-US" sz="1400" b="1" dirty="0">
                <a:solidFill>
                  <a:schemeClr val="accent1"/>
                </a:solidFill>
                <a:latin typeface="Comic Sans MS"/>
                <a:cs typeface="Comic Sans MS"/>
              </a:rPr>
              <a:t>. </a:t>
            </a:r>
            <a:r>
              <a:rPr lang="en-US" sz="1400" b="1" dirty="0" err="1">
                <a:solidFill>
                  <a:schemeClr val="accent1"/>
                </a:solidFill>
                <a:latin typeface="Comic Sans MS"/>
                <a:cs typeface="Comic Sans MS"/>
              </a:rPr>
              <a:t>Oskin</a:t>
            </a:r>
            <a:r>
              <a:rPr lang="en-US" sz="1400" b="1" dirty="0">
                <a:solidFill>
                  <a:schemeClr val="accent1"/>
                </a:solidFill>
                <a:latin typeface="Comic Sans MS"/>
                <a:cs typeface="Comic Sans MS"/>
              </a:rPr>
              <a:t>, F. Chong, I. Chuang</a:t>
            </a:r>
          </a:p>
          <a:p>
            <a:pPr algn="r">
              <a:defRPr/>
            </a:pPr>
            <a:r>
              <a:rPr lang="en-US" sz="1400" b="1" dirty="0">
                <a:solidFill>
                  <a:schemeClr val="tx2"/>
                </a:solidFill>
                <a:latin typeface="Comic Sans MS"/>
                <a:cs typeface="Comic Sans MS"/>
              </a:rPr>
              <a:t>A Practical Architecture for Reliable Quantum Computers</a:t>
            </a:r>
          </a:p>
          <a:p>
            <a:pPr algn="r">
              <a:defRPr/>
            </a:pPr>
            <a:r>
              <a:rPr lang="en-US" sz="1400" b="1" i="1" dirty="0">
                <a:solidFill>
                  <a:schemeClr val="accent1"/>
                </a:solidFill>
                <a:latin typeface="Comic Sans MS"/>
                <a:cs typeface="Comic Sans MS"/>
              </a:rPr>
              <a:t>IEEE Computer</a:t>
            </a:r>
            <a:r>
              <a:rPr lang="en-US" sz="1400" b="1" dirty="0">
                <a:solidFill>
                  <a:schemeClr val="accent1"/>
                </a:solidFill>
                <a:latin typeface="Comic Sans MS"/>
                <a:cs typeface="Comic Sans MS"/>
              </a:rPr>
              <a:t>, 2002,  pp. 79-87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Al Aho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939A-FF13-CB46-BE97-E363E3FFAEEB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Shor</a:t>
            </a:r>
            <a:r>
              <a:rPr lang="ja-JP" altLang="en-US" dirty="0" smtClean="0">
                <a:solidFill>
                  <a:schemeClr val="tx2"/>
                </a:solidFill>
                <a:latin typeface="Comic Sans MS"/>
                <a:cs typeface="Comic Sans MS"/>
              </a:rPr>
              <a:t>’</a:t>
            </a:r>
            <a:r>
              <a:rPr lang="en-US" dirty="0" smtClean="0">
                <a:solidFill>
                  <a:schemeClr val="tx2"/>
                </a:solidFill>
                <a:latin typeface="Comic Sans MS"/>
                <a:cs typeface="Comic Sans MS"/>
              </a:rPr>
              <a:t>s Quantum Factoring Algorithm</a:t>
            </a:r>
          </a:p>
        </p:txBody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178" y="1179513"/>
            <a:ext cx="7771233" cy="4930775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000" b="1" dirty="0" smtClean="0">
                <a:latin typeface="Comic Sans MS"/>
                <a:cs typeface="Comic Sans MS"/>
              </a:rPr>
              <a:t>Input: A composite number </a:t>
            </a:r>
            <a:r>
              <a:rPr lang="en-US" sz="2000" dirty="0" smtClean="0">
                <a:latin typeface="Lucida Console" charset="0"/>
              </a:rPr>
              <a:t>N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000" b="1" dirty="0" smtClean="0">
                <a:latin typeface="Comic Sans MS"/>
                <a:cs typeface="Comic Sans MS"/>
              </a:rPr>
              <a:t>Output: A nontrivial factor of </a:t>
            </a:r>
            <a:r>
              <a:rPr lang="en-US" sz="2000" dirty="0" smtClean="0">
                <a:latin typeface="Lucida Console" charset="0"/>
              </a:rPr>
              <a:t>N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2000" b="1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000" dirty="0" smtClean="0">
                <a:latin typeface="Lucida Console" charset="0"/>
                <a:cs typeface="+mn-cs"/>
              </a:rPr>
              <a:t>if N is even then return 2;</a:t>
            </a:r>
          </a:p>
          <a:p>
            <a:pPr>
              <a:buFontTx/>
              <a:buNone/>
              <a:defRPr/>
            </a:pPr>
            <a:r>
              <a:rPr lang="en-US" sz="2000" dirty="0" smtClean="0">
                <a:latin typeface="Lucida Console" charset="0"/>
                <a:cs typeface="+mn-cs"/>
              </a:rPr>
              <a:t>if N = </a:t>
            </a:r>
            <a:r>
              <a:rPr lang="en-US" sz="2000" dirty="0" err="1" smtClean="0">
                <a:latin typeface="Lucida Console" charset="0"/>
                <a:cs typeface="+mn-cs"/>
              </a:rPr>
              <a:t>a</a:t>
            </a:r>
            <a:r>
              <a:rPr lang="en-US" sz="2000" baseline="30000" dirty="0" err="1" smtClean="0">
                <a:latin typeface="Lucida Console" charset="0"/>
                <a:cs typeface="+mn-cs"/>
              </a:rPr>
              <a:t>b</a:t>
            </a:r>
            <a:r>
              <a:rPr lang="en-US" sz="2000" dirty="0" smtClean="0">
                <a:latin typeface="Lucida Console" charset="0"/>
                <a:cs typeface="+mn-cs"/>
              </a:rPr>
              <a:t> for integers a &gt;= 1, b &gt;= 2 then </a:t>
            </a:r>
          </a:p>
          <a:p>
            <a:pPr>
              <a:buFontTx/>
              <a:buNone/>
              <a:defRPr/>
            </a:pPr>
            <a:r>
              <a:rPr lang="en-US" sz="2000" dirty="0" smtClean="0">
                <a:latin typeface="Lucida Console" charset="0"/>
                <a:cs typeface="+mn-cs"/>
              </a:rPr>
              <a:t>	return a;</a:t>
            </a:r>
          </a:p>
          <a:p>
            <a:pPr>
              <a:buFontTx/>
              <a:buNone/>
              <a:defRPr/>
            </a:pPr>
            <a:r>
              <a:rPr lang="en-US" sz="2000" dirty="0" smtClean="0">
                <a:latin typeface="Lucida Console" charset="0"/>
                <a:cs typeface="+mn-cs"/>
              </a:rPr>
              <a:t>x := rand(1,N-1);</a:t>
            </a:r>
          </a:p>
          <a:p>
            <a:pPr>
              <a:buFontTx/>
              <a:buNone/>
              <a:defRPr/>
            </a:pPr>
            <a:r>
              <a:rPr lang="en-US" sz="2000" dirty="0" smtClean="0">
                <a:latin typeface="Lucida Console" charset="0"/>
                <a:cs typeface="+mn-cs"/>
              </a:rPr>
              <a:t>if </a:t>
            </a:r>
            <a:r>
              <a:rPr lang="en-US" sz="2000" dirty="0" err="1" smtClean="0">
                <a:latin typeface="Lucida Console" charset="0"/>
                <a:cs typeface="+mn-cs"/>
              </a:rPr>
              <a:t>gcd</a:t>
            </a:r>
            <a:r>
              <a:rPr lang="en-US" sz="2000" dirty="0" smtClean="0">
                <a:latin typeface="Lucida Console" charset="0"/>
                <a:cs typeface="+mn-cs"/>
              </a:rPr>
              <a:t>(</a:t>
            </a:r>
            <a:r>
              <a:rPr lang="en-US" sz="2000" dirty="0" err="1" smtClean="0">
                <a:latin typeface="Lucida Console" charset="0"/>
                <a:cs typeface="+mn-cs"/>
              </a:rPr>
              <a:t>x,N</a:t>
            </a:r>
            <a:r>
              <a:rPr lang="en-US" sz="2000" dirty="0" smtClean="0">
                <a:latin typeface="Lucida Console" charset="0"/>
                <a:cs typeface="+mn-cs"/>
              </a:rPr>
              <a:t>) &gt; 1 then return </a:t>
            </a:r>
            <a:r>
              <a:rPr lang="en-US" sz="2000" dirty="0" err="1" smtClean="0">
                <a:latin typeface="Lucida Console" charset="0"/>
                <a:cs typeface="+mn-cs"/>
              </a:rPr>
              <a:t>gcd</a:t>
            </a:r>
            <a:r>
              <a:rPr lang="en-US" sz="2000" dirty="0" smtClean="0">
                <a:latin typeface="Lucida Console" charset="0"/>
                <a:cs typeface="+mn-cs"/>
              </a:rPr>
              <a:t>(</a:t>
            </a:r>
            <a:r>
              <a:rPr lang="en-US" sz="2000" dirty="0" err="1" smtClean="0">
                <a:latin typeface="Lucida Console" charset="0"/>
                <a:cs typeface="+mn-cs"/>
              </a:rPr>
              <a:t>x,N</a:t>
            </a:r>
            <a:r>
              <a:rPr lang="en-US" sz="2000" dirty="0" smtClean="0">
                <a:latin typeface="Lucida Console" charset="0"/>
                <a:cs typeface="+mn-cs"/>
              </a:rPr>
              <a:t>);</a:t>
            </a:r>
          </a:p>
          <a:p>
            <a:pPr>
              <a:buFontTx/>
              <a:buNone/>
              <a:defRPr/>
            </a:pPr>
            <a:r>
              <a:rPr lang="en-US" sz="2000" b="1" dirty="0" smtClean="0">
                <a:solidFill>
                  <a:srgbClr val="1F497D"/>
                </a:solidFill>
                <a:latin typeface="Lucida Console" charset="0"/>
                <a:cs typeface="+mn-cs"/>
              </a:rPr>
              <a:t>r := order(x mod N); // only quantum step</a:t>
            </a:r>
          </a:p>
          <a:p>
            <a:pPr>
              <a:buFontTx/>
              <a:buNone/>
              <a:defRPr/>
            </a:pPr>
            <a:r>
              <a:rPr lang="en-US" sz="2000" dirty="0" smtClean="0">
                <a:latin typeface="Lucida Console" charset="0"/>
                <a:cs typeface="+mn-cs"/>
              </a:rPr>
              <a:t>if r is even and </a:t>
            </a:r>
            <a:r>
              <a:rPr lang="en-US" sz="2000" dirty="0" err="1" smtClean="0">
                <a:latin typeface="Lucida Console" charset="0"/>
                <a:cs typeface="+mn-cs"/>
              </a:rPr>
              <a:t>x</a:t>
            </a:r>
            <a:r>
              <a:rPr lang="en-US" sz="2000" baseline="30000" dirty="0" err="1" smtClean="0">
                <a:latin typeface="Lucida Console" charset="0"/>
                <a:cs typeface="+mn-cs"/>
              </a:rPr>
              <a:t>r</a:t>
            </a:r>
            <a:r>
              <a:rPr lang="en-US" sz="2000" baseline="30000" dirty="0" smtClean="0">
                <a:latin typeface="Lucida Console" charset="0"/>
                <a:cs typeface="+mn-cs"/>
              </a:rPr>
              <a:t>/2 </a:t>
            </a:r>
            <a:r>
              <a:rPr lang="en-US" sz="2000" dirty="0" smtClean="0">
                <a:latin typeface="Lucida Console" charset="0"/>
                <a:cs typeface="+mn-cs"/>
              </a:rPr>
              <a:t>!= (-1) mod N then </a:t>
            </a:r>
          </a:p>
          <a:p>
            <a:pPr>
              <a:buFontTx/>
              <a:buNone/>
              <a:defRPr/>
            </a:pPr>
            <a:r>
              <a:rPr lang="en-US" sz="2000" dirty="0" smtClean="0">
                <a:latin typeface="Lucida Console" charset="0"/>
                <a:cs typeface="+mn-cs"/>
              </a:rPr>
              <a:t>	{f1 := </a:t>
            </a:r>
            <a:r>
              <a:rPr lang="en-US" sz="2000" dirty="0" err="1" smtClean="0">
                <a:latin typeface="Lucida Console" charset="0"/>
                <a:cs typeface="+mn-cs"/>
              </a:rPr>
              <a:t>gcd</a:t>
            </a:r>
            <a:r>
              <a:rPr lang="en-US" sz="2000" dirty="0" smtClean="0">
                <a:latin typeface="Lucida Console" charset="0"/>
                <a:cs typeface="+mn-cs"/>
              </a:rPr>
              <a:t>(</a:t>
            </a:r>
            <a:r>
              <a:rPr lang="en-US" sz="2000" dirty="0" err="1" smtClean="0">
                <a:latin typeface="Lucida Console" charset="0"/>
                <a:cs typeface="+mn-cs"/>
              </a:rPr>
              <a:t>x</a:t>
            </a:r>
            <a:r>
              <a:rPr lang="en-US" sz="2000" baseline="30000" dirty="0" err="1" smtClean="0">
                <a:latin typeface="Lucida Console" charset="0"/>
                <a:cs typeface="+mn-cs"/>
              </a:rPr>
              <a:t>r</a:t>
            </a:r>
            <a:r>
              <a:rPr lang="en-US" sz="2000" baseline="30000" dirty="0" smtClean="0">
                <a:latin typeface="Lucida Console" charset="0"/>
                <a:cs typeface="+mn-cs"/>
              </a:rPr>
              <a:t>/2</a:t>
            </a:r>
            <a:r>
              <a:rPr lang="en-US" sz="2000" dirty="0" smtClean="0">
                <a:latin typeface="Lucida Console" charset="0"/>
                <a:cs typeface="+mn-cs"/>
              </a:rPr>
              <a:t>-1,N);  f2 := </a:t>
            </a:r>
            <a:r>
              <a:rPr lang="en-US" sz="2000" dirty="0" err="1" smtClean="0">
                <a:latin typeface="Lucida Console" charset="0"/>
                <a:cs typeface="+mn-cs"/>
              </a:rPr>
              <a:t>gcd</a:t>
            </a:r>
            <a:r>
              <a:rPr lang="en-US" sz="2000" dirty="0" smtClean="0">
                <a:latin typeface="Lucida Console" charset="0"/>
                <a:cs typeface="+mn-cs"/>
              </a:rPr>
              <a:t>(</a:t>
            </a:r>
            <a:r>
              <a:rPr lang="en-US" sz="2000" dirty="0" err="1" smtClean="0">
                <a:latin typeface="Lucida Console" charset="0"/>
                <a:cs typeface="+mn-cs"/>
              </a:rPr>
              <a:t>x</a:t>
            </a:r>
            <a:r>
              <a:rPr lang="en-US" sz="2000" baseline="30000" dirty="0" err="1" smtClean="0">
                <a:latin typeface="Lucida Console" charset="0"/>
                <a:cs typeface="+mn-cs"/>
              </a:rPr>
              <a:t>r</a:t>
            </a:r>
            <a:r>
              <a:rPr lang="en-US" sz="2000" baseline="30000" dirty="0" smtClean="0">
                <a:latin typeface="Lucida Console" charset="0"/>
                <a:cs typeface="+mn-cs"/>
              </a:rPr>
              <a:t>/2</a:t>
            </a:r>
            <a:r>
              <a:rPr lang="en-US" sz="2000" dirty="0" smtClean="0">
                <a:latin typeface="Lucida Console" charset="0"/>
                <a:cs typeface="+mn-cs"/>
              </a:rPr>
              <a:t>+1,N)};</a:t>
            </a:r>
          </a:p>
          <a:p>
            <a:pPr>
              <a:buFontTx/>
              <a:buNone/>
              <a:defRPr/>
            </a:pPr>
            <a:r>
              <a:rPr lang="en-US" sz="2000" dirty="0" smtClean="0">
                <a:latin typeface="Lucida Console" charset="0"/>
                <a:cs typeface="+mn-cs"/>
              </a:rPr>
              <a:t>if f1 is a nontrivial factor then return f1;</a:t>
            </a:r>
          </a:p>
          <a:p>
            <a:pPr>
              <a:buFontTx/>
              <a:buNone/>
              <a:defRPr/>
            </a:pPr>
            <a:r>
              <a:rPr lang="en-US" sz="2000" dirty="0" smtClean="0">
                <a:latin typeface="Lucida Console" charset="0"/>
                <a:cs typeface="+mn-cs"/>
              </a:rPr>
              <a:t>else if f2 is a nontrivial factor then return f2;</a:t>
            </a:r>
          </a:p>
          <a:p>
            <a:pPr>
              <a:buFontTx/>
              <a:buNone/>
              <a:defRPr/>
            </a:pPr>
            <a:r>
              <a:rPr lang="en-US" sz="2000" dirty="0" smtClean="0">
                <a:latin typeface="Lucida Console" charset="0"/>
                <a:cs typeface="+mn-cs"/>
              </a:rPr>
              <a:t>else return fail;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endParaRPr lang="en-US" sz="2000" dirty="0" smtClean="0">
              <a:latin typeface="Lucida Console" charset="0"/>
              <a:cs typeface="+mn-cs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800" dirty="0" smtClean="0">
                <a:cs typeface="+mn-cs"/>
              </a:rPr>
              <a:t>								</a:t>
            </a:r>
          </a:p>
        </p:txBody>
      </p:sp>
      <p:sp>
        <p:nvSpPr>
          <p:cNvPr id="736260" name="Text Box 4"/>
          <p:cNvSpPr txBox="1">
            <a:spLocks noChangeArrowheads="1"/>
          </p:cNvSpPr>
          <p:nvPr/>
        </p:nvSpPr>
        <p:spPr bwMode="auto">
          <a:xfrm>
            <a:off x="5657607" y="6319838"/>
            <a:ext cx="231078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1400" dirty="0">
                <a:solidFill>
                  <a:schemeClr val="accent1"/>
                </a:solidFill>
                <a:cs typeface="Times New Roman" charset="0"/>
              </a:rPr>
              <a:t>Nielsen and Chuang, 2000</a:t>
            </a:r>
          </a:p>
        </p:txBody>
      </p:sp>
      <p:sp>
        <p:nvSpPr>
          <p:cNvPr id="736261" name="Rectangle 5"/>
          <p:cNvSpPr>
            <a:spLocks noChangeArrowheads="1"/>
          </p:cNvSpPr>
          <p:nvPr/>
        </p:nvSpPr>
        <p:spPr bwMode="auto">
          <a:xfrm>
            <a:off x="927878" y="3922712"/>
            <a:ext cx="6589905" cy="420688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Al Aho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939A-FF13-CB46-BE97-E363E3FFAEEB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/>
                </a:solidFill>
                <a:latin typeface="Comic Sans MS"/>
                <a:cs typeface="Comic Sans MS"/>
              </a:rPr>
              <a:t>The Order-Finding Problem</a:t>
            </a:r>
          </a:p>
        </p:txBody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5060" y="1216025"/>
            <a:ext cx="8594581" cy="502920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  <a:defRPr/>
            </a:pPr>
            <a:r>
              <a:rPr lang="en-US" dirty="0" smtClean="0">
                <a:cs typeface="+mn-cs"/>
              </a:rPr>
              <a:t>  </a:t>
            </a:r>
            <a:r>
              <a:rPr lang="en-US" sz="2400" b="1" dirty="0" smtClean="0">
                <a:latin typeface="Comic Sans MS"/>
                <a:cs typeface="Comic Sans MS"/>
              </a:rPr>
              <a:t>Given positive integers </a:t>
            </a:r>
            <a:r>
              <a:rPr lang="en-US" sz="2400" b="1" i="1" dirty="0" smtClean="0">
                <a:latin typeface="Comic Sans MS"/>
                <a:cs typeface="Comic Sans MS"/>
              </a:rPr>
              <a:t>x</a:t>
            </a:r>
            <a:r>
              <a:rPr lang="en-US" sz="2400" b="1" dirty="0" smtClean="0">
                <a:latin typeface="Comic Sans MS"/>
                <a:cs typeface="Comic Sans MS"/>
              </a:rPr>
              <a:t> and </a:t>
            </a:r>
            <a:r>
              <a:rPr lang="en-US" sz="2400" b="1" i="1" dirty="0" smtClean="0">
                <a:latin typeface="Comic Sans MS"/>
                <a:cs typeface="Comic Sans MS"/>
              </a:rPr>
              <a:t>N</a:t>
            </a:r>
            <a:r>
              <a:rPr lang="en-US" sz="2400" b="1" dirty="0" smtClean="0">
                <a:latin typeface="Comic Sans MS"/>
                <a:cs typeface="Comic Sans MS"/>
              </a:rPr>
              <a:t>, </a:t>
            </a:r>
            <a:r>
              <a:rPr lang="en-US" sz="2400" b="1" i="1" dirty="0" smtClean="0">
                <a:latin typeface="Comic Sans MS"/>
                <a:cs typeface="Comic Sans MS"/>
              </a:rPr>
              <a:t>x </a:t>
            </a:r>
            <a:r>
              <a:rPr lang="en-US" sz="2400" b="1" i="1" dirty="0" smtClean="0">
                <a:cs typeface="Comic Sans MS"/>
              </a:rPr>
              <a:t>&lt;</a:t>
            </a:r>
            <a:r>
              <a:rPr lang="en-US" sz="2400" b="1" i="1" dirty="0" smtClean="0">
                <a:latin typeface="Comic Sans MS"/>
                <a:cs typeface="Comic Sans MS"/>
              </a:rPr>
              <a:t> N, </a:t>
            </a:r>
            <a:r>
              <a:rPr lang="en-US" sz="2400" b="1" dirty="0" smtClean="0">
                <a:latin typeface="Comic Sans MS"/>
                <a:cs typeface="Comic Sans MS"/>
              </a:rPr>
              <a:t>such that</a:t>
            </a:r>
            <a:br>
              <a:rPr lang="en-US" sz="2400" b="1" dirty="0" smtClean="0">
                <a:latin typeface="Comic Sans MS"/>
                <a:cs typeface="Comic Sans MS"/>
              </a:rPr>
            </a:br>
            <a:r>
              <a:rPr lang="en-US" sz="2400" b="1" dirty="0" err="1" smtClean="0">
                <a:latin typeface="Comic Sans MS"/>
                <a:cs typeface="Comic Sans MS"/>
              </a:rPr>
              <a:t>gcd</a:t>
            </a:r>
            <a:r>
              <a:rPr lang="en-US" sz="2400" b="1" dirty="0" smtClean="0">
                <a:latin typeface="Comic Sans MS"/>
                <a:cs typeface="Comic Sans MS"/>
              </a:rPr>
              <a:t>(</a:t>
            </a:r>
            <a:r>
              <a:rPr lang="en-US" sz="2400" b="1" i="1" dirty="0" smtClean="0">
                <a:latin typeface="Comic Sans MS"/>
                <a:cs typeface="Comic Sans MS"/>
              </a:rPr>
              <a:t>x</a:t>
            </a:r>
            <a:r>
              <a:rPr lang="en-US" sz="2400" b="1" dirty="0" smtClean="0">
                <a:latin typeface="Comic Sans MS"/>
                <a:cs typeface="Comic Sans MS"/>
              </a:rPr>
              <a:t>, </a:t>
            </a:r>
            <a:r>
              <a:rPr lang="en-US" sz="2400" b="1" i="1" dirty="0" smtClean="0">
                <a:latin typeface="Comic Sans MS"/>
                <a:cs typeface="Comic Sans MS"/>
              </a:rPr>
              <a:t>N</a:t>
            </a:r>
            <a:r>
              <a:rPr lang="en-US" sz="2400" b="1" dirty="0" smtClean="0">
                <a:latin typeface="Comic Sans MS"/>
                <a:cs typeface="Comic Sans MS"/>
              </a:rPr>
              <a:t>) = 1, the </a:t>
            </a:r>
            <a:r>
              <a:rPr lang="en-US" sz="2400" b="1" dirty="0" smtClean="0">
                <a:solidFill>
                  <a:srgbClr val="1F497D"/>
                </a:solidFill>
                <a:latin typeface="Comic Sans MS"/>
                <a:cs typeface="Comic Sans MS"/>
              </a:rPr>
              <a:t>order of </a:t>
            </a:r>
            <a:r>
              <a:rPr lang="en-US" sz="2400" b="1" i="1" dirty="0" smtClean="0">
                <a:solidFill>
                  <a:srgbClr val="1F497D"/>
                </a:solidFill>
                <a:latin typeface="Comic Sans MS"/>
                <a:cs typeface="Comic Sans MS"/>
              </a:rPr>
              <a:t>x</a:t>
            </a:r>
            <a:r>
              <a:rPr lang="en-US" sz="2400" b="1" dirty="0" smtClean="0">
                <a:solidFill>
                  <a:srgbClr val="1F497D"/>
                </a:solidFill>
                <a:latin typeface="Comic Sans MS"/>
                <a:cs typeface="Comic Sans MS"/>
              </a:rPr>
              <a:t> (mod </a:t>
            </a:r>
            <a:r>
              <a:rPr lang="en-US" sz="2400" b="1" i="1" dirty="0" smtClean="0">
                <a:solidFill>
                  <a:srgbClr val="1F497D"/>
                </a:solidFill>
                <a:latin typeface="Comic Sans MS"/>
                <a:cs typeface="Comic Sans MS"/>
              </a:rPr>
              <a:t>N</a:t>
            </a:r>
            <a:r>
              <a:rPr lang="en-US" sz="2400" b="1" dirty="0" smtClean="0">
                <a:solidFill>
                  <a:srgbClr val="1F497D"/>
                </a:solidFill>
                <a:latin typeface="Comic Sans MS"/>
                <a:cs typeface="Comic Sans MS"/>
              </a:rPr>
              <a:t>) </a:t>
            </a:r>
            <a:r>
              <a:rPr lang="en-US" sz="2400" b="1" dirty="0" smtClean="0">
                <a:latin typeface="Comic Sans MS"/>
                <a:cs typeface="Comic Sans MS"/>
              </a:rPr>
              <a:t>is the smallest integer </a:t>
            </a:r>
            <a:r>
              <a:rPr lang="en-US" sz="2400" b="1" i="1" dirty="0" smtClean="0">
                <a:latin typeface="Comic Sans MS"/>
                <a:cs typeface="Comic Sans MS"/>
              </a:rPr>
              <a:t>r</a:t>
            </a:r>
            <a:r>
              <a:rPr lang="en-US" sz="2400" b="1" dirty="0" smtClean="0">
                <a:latin typeface="Comic Sans MS"/>
                <a:cs typeface="Comic Sans MS"/>
              </a:rPr>
              <a:t> such that </a:t>
            </a:r>
            <a:r>
              <a:rPr lang="en-US" sz="2400" b="1" i="1" dirty="0" smtClean="0">
                <a:latin typeface="Comic Sans MS"/>
                <a:cs typeface="Comic Sans MS"/>
              </a:rPr>
              <a:t>x</a:t>
            </a:r>
            <a:r>
              <a:rPr lang="en-US" sz="2400" b="1" i="1" dirty="0" smtClean="0">
                <a:cs typeface="Comic Sans MS"/>
              </a:rPr>
              <a:t> </a:t>
            </a:r>
            <a:r>
              <a:rPr lang="en-US" sz="2400" b="1" i="1" baseline="30000" dirty="0" smtClean="0">
                <a:latin typeface="Comic Sans MS"/>
                <a:cs typeface="Comic Sans MS"/>
              </a:rPr>
              <a:t>r</a:t>
            </a:r>
            <a:r>
              <a:rPr lang="en-US" sz="2400" b="1" i="1" dirty="0" smtClean="0">
                <a:latin typeface="Comic Sans MS"/>
                <a:cs typeface="Comic Sans MS"/>
              </a:rPr>
              <a:t> </a:t>
            </a:r>
            <a:r>
              <a:rPr lang="en-US" sz="2400" b="1" dirty="0" smtClean="0">
                <a:latin typeface="Comic Sans MS"/>
                <a:cs typeface="Comic Sans MS"/>
              </a:rPr>
              <a:t>≡</a:t>
            </a:r>
            <a:r>
              <a:rPr lang="en-US" sz="2400" b="1" i="1" dirty="0" smtClean="0">
                <a:latin typeface="Comic Sans MS"/>
                <a:cs typeface="Comic Sans MS"/>
              </a:rPr>
              <a:t> </a:t>
            </a:r>
            <a:r>
              <a:rPr lang="en-US" sz="2400" b="1" dirty="0" smtClean="0">
                <a:latin typeface="Comic Sans MS"/>
                <a:cs typeface="Comic Sans MS"/>
              </a:rPr>
              <a:t>1 (mod </a:t>
            </a:r>
            <a:r>
              <a:rPr lang="en-US" sz="2400" b="1" i="1" dirty="0" smtClean="0">
                <a:latin typeface="Comic Sans MS"/>
                <a:cs typeface="Comic Sans MS"/>
              </a:rPr>
              <a:t>N</a:t>
            </a:r>
            <a:r>
              <a:rPr lang="en-US" sz="2400" b="1" dirty="0" smtClean="0">
                <a:latin typeface="Comic Sans MS"/>
                <a:cs typeface="Comic Sans MS"/>
              </a:rPr>
              <a:t>).</a:t>
            </a:r>
          </a:p>
          <a:p>
            <a:pPr>
              <a:buFontTx/>
              <a:buNone/>
              <a:defRPr/>
            </a:pPr>
            <a:endParaRPr lang="en-US" sz="2400" b="1" dirty="0" smtClean="0">
              <a:latin typeface="Comic Sans MS"/>
              <a:cs typeface="Comic Sans MS"/>
            </a:endParaRPr>
          </a:p>
          <a:p>
            <a:pPr>
              <a:buFontTx/>
              <a:buNone/>
              <a:defRPr/>
            </a:pPr>
            <a:r>
              <a:rPr lang="en-US" sz="2400" b="1" dirty="0" smtClean="0">
                <a:latin typeface="Comic Sans MS"/>
                <a:cs typeface="Comic Sans MS"/>
              </a:rPr>
              <a:t>  E.g., the order of 5 (mod 21) is 6.</a:t>
            </a:r>
          </a:p>
          <a:p>
            <a:pPr>
              <a:buFontTx/>
              <a:buNone/>
              <a:defRPr/>
            </a:pPr>
            <a:endParaRPr lang="en-US" sz="2400" b="1" dirty="0" smtClean="0">
              <a:latin typeface="Comic Sans MS"/>
              <a:cs typeface="Comic Sans MS"/>
            </a:endParaRPr>
          </a:p>
          <a:p>
            <a:pPr>
              <a:buFontTx/>
              <a:buNone/>
              <a:defRPr/>
            </a:pPr>
            <a:r>
              <a:rPr lang="en-US" sz="2400" b="1" dirty="0" smtClean="0">
                <a:latin typeface="Comic Sans MS"/>
                <a:cs typeface="Comic Sans MS"/>
              </a:rPr>
              <a:t>  The </a:t>
            </a:r>
            <a:r>
              <a:rPr lang="en-US" sz="2400" b="1" dirty="0" smtClean="0">
                <a:solidFill>
                  <a:srgbClr val="1F497D"/>
                </a:solidFill>
                <a:latin typeface="Comic Sans MS"/>
                <a:cs typeface="Comic Sans MS"/>
              </a:rPr>
              <a:t>order-finding problem </a:t>
            </a:r>
            <a:r>
              <a:rPr lang="en-US" sz="2400" b="1" dirty="0" smtClean="0">
                <a:latin typeface="Comic Sans MS"/>
                <a:cs typeface="Comic Sans MS"/>
              </a:rPr>
              <a:t>is, given two relatively prime integers </a:t>
            </a:r>
            <a:r>
              <a:rPr lang="en-US" sz="2400" b="1" i="1" dirty="0" smtClean="0">
                <a:latin typeface="Comic Sans MS"/>
                <a:cs typeface="Comic Sans MS"/>
              </a:rPr>
              <a:t>x</a:t>
            </a:r>
            <a:r>
              <a:rPr lang="en-US" sz="2400" b="1" dirty="0" smtClean="0">
                <a:latin typeface="Comic Sans MS"/>
                <a:cs typeface="Comic Sans MS"/>
              </a:rPr>
              <a:t> and </a:t>
            </a:r>
            <a:r>
              <a:rPr lang="en-US" sz="2400" b="1" i="1" dirty="0" smtClean="0">
                <a:latin typeface="Comic Sans MS"/>
                <a:cs typeface="Comic Sans MS"/>
              </a:rPr>
              <a:t>N</a:t>
            </a:r>
            <a:r>
              <a:rPr lang="en-US" sz="2400" b="1" dirty="0" smtClean="0">
                <a:latin typeface="Comic Sans MS"/>
                <a:cs typeface="Comic Sans MS"/>
              </a:rPr>
              <a:t>, to find the order of         </a:t>
            </a:r>
            <a:r>
              <a:rPr lang="en-US" sz="2400" b="1" i="1" dirty="0" smtClean="0">
                <a:latin typeface="Comic Sans MS"/>
                <a:cs typeface="Comic Sans MS"/>
              </a:rPr>
              <a:t>x</a:t>
            </a:r>
            <a:r>
              <a:rPr lang="en-US" sz="2400" b="1" dirty="0" smtClean="0">
                <a:latin typeface="Comic Sans MS"/>
                <a:cs typeface="Comic Sans MS"/>
              </a:rPr>
              <a:t> (mod </a:t>
            </a:r>
            <a:r>
              <a:rPr lang="en-US" sz="2400" b="1" i="1" dirty="0" smtClean="0">
                <a:latin typeface="Comic Sans MS"/>
                <a:cs typeface="Comic Sans MS"/>
              </a:rPr>
              <a:t>N</a:t>
            </a:r>
            <a:r>
              <a:rPr lang="en-US" sz="2400" b="1" dirty="0" smtClean="0">
                <a:latin typeface="Comic Sans MS"/>
                <a:cs typeface="Comic Sans MS"/>
              </a:rPr>
              <a:t>).</a:t>
            </a:r>
          </a:p>
          <a:p>
            <a:pPr>
              <a:buFontTx/>
              <a:buNone/>
              <a:defRPr/>
            </a:pPr>
            <a:endParaRPr lang="en-US" sz="2400" b="1" dirty="0" smtClean="0">
              <a:latin typeface="Comic Sans MS"/>
              <a:cs typeface="Comic Sans MS"/>
            </a:endParaRPr>
          </a:p>
          <a:p>
            <a:pPr>
              <a:buFontTx/>
              <a:buNone/>
              <a:defRPr/>
            </a:pPr>
            <a:r>
              <a:rPr lang="en-US" sz="2400" b="1" dirty="0" smtClean="0">
                <a:latin typeface="Comic Sans MS"/>
                <a:cs typeface="Comic Sans MS"/>
              </a:rPr>
              <a:t>  All known classical algorithms for order finding are</a:t>
            </a:r>
            <a:br>
              <a:rPr lang="en-US" sz="2400" b="1" dirty="0" smtClean="0">
                <a:latin typeface="Comic Sans MS"/>
                <a:cs typeface="Comic Sans MS"/>
              </a:rPr>
            </a:br>
            <a:r>
              <a:rPr lang="en-US" sz="2400" b="1" dirty="0" err="1" smtClean="0">
                <a:latin typeface="Comic Sans MS"/>
                <a:cs typeface="Comic Sans MS"/>
              </a:rPr>
              <a:t>superpolynomial</a:t>
            </a:r>
            <a:r>
              <a:rPr lang="en-US" sz="2400" b="1" dirty="0" smtClean="0">
                <a:latin typeface="Comic Sans MS"/>
                <a:cs typeface="Comic Sans MS"/>
              </a:rPr>
              <a:t> in the number of bits in </a:t>
            </a:r>
            <a:r>
              <a:rPr lang="en-US" sz="2400" b="1" i="1" dirty="0" smtClean="0">
                <a:latin typeface="Comic Sans MS"/>
                <a:cs typeface="Comic Sans MS"/>
              </a:rPr>
              <a:t>N</a:t>
            </a:r>
            <a:r>
              <a:rPr lang="en-US" sz="2400" b="1" dirty="0" smtClean="0">
                <a:latin typeface="Comic Sans MS"/>
                <a:cs typeface="Comic Sans MS"/>
              </a:rPr>
              <a:t>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Al Aho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939A-FF13-CB46-BE97-E363E3FFAEEB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3828</TotalTime>
  <Words>3136</Words>
  <Application>Microsoft Macintosh PowerPoint</Application>
  <PresentationFormat>On-screen Show (4:3)</PresentationFormat>
  <Paragraphs>650</Paragraphs>
  <Slides>51</Slides>
  <Notes>51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Bell Labs Role in Programming Languages  and Algorithms</vt:lpstr>
      <vt:lpstr>PowerPoint Presentation</vt:lpstr>
      <vt:lpstr>What is an Algorithm?</vt:lpstr>
      <vt:lpstr>Models of Computation</vt:lpstr>
      <vt:lpstr>Landmark Algorithms from Bell Labs</vt:lpstr>
      <vt:lpstr>Shor’s Integer Factorization Algorithm</vt:lpstr>
      <vt:lpstr>Integer Factorization: Estimated Times</vt:lpstr>
      <vt:lpstr>Shor’s Quantum Factoring Algorithm</vt:lpstr>
      <vt:lpstr>The Order-Finding Problem</vt:lpstr>
      <vt:lpstr>Quantum Order Finding</vt:lpstr>
      <vt:lpstr>Some Other Notable Bell Labs Algorithms</vt:lpstr>
      <vt:lpstr>Bell Labs Wrote Many of the Early Influential Books on Algorithms</vt:lpstr>
      <vt:lpstr>What is a Programming Language?</vt:lpstr>
      <vt:lpstr>Programming Languages and Algorithms</vt:lpstr>
      <vt:lpstr>PowerPoint Presentation</vt:lpstr>
      <vt:lpstr>Software in Our World Today</vt:lpstr>
      <vt:lpstr>Early Programming Languages from Bell Labs</vt:lpstr>
      <vt:lpstr>Landmark Programming Languages from Bell Labs</vt:lpstr>
      <vt:lpstr>The Influence of UNIX </vt:lpstr>
      <vt:lpstr>The Unexcelled Guidance of Doug McIlroy</vt:lpstr>
      <vt:lpstr>The Dragon Books Captured the Enormous  Synergy Between Theory and Compiler Design</vt:lpstr>
      <vt:lpstr>Phases of a Compiler</vt:lpstr>
      <vt:lpstr>Front End Compiler Component Generators</vt:lpstr>
      <vt:lpstr>A Few Lex/Yacc-based Languages</vt:lpstr>
      <vt:lpstr>Programming Languages Today</vt:lpstr>
      <vt:lpstr>“99 Bottles of Beer”</vt:lpstr>
      <vt:lpstr>“99 Bottles of Beer” in C++</vt:lpstr>
      <vt:lpstr>The Birth of AWK</vt:lpstr>
      <vt:lpstr>Structure of an AWK Program</vt:lpstr>
      <vt:lpstr>AWK’s Model of Computation: Pattern-Action Programming</vt:lpstr>
      <vt:lpstr>Some Useful AWK “One-liners”</vt:lpstr>
      <vt:lpstr>Comparison: Regular Expression Pattern Matching in Perl, Python, Ruby vs. AWK</vt:lpstr>
      <vt:lpstr>“99 Bottles of Beer” in AWK (bottled version)</vt:lpstr>
      <vt:lpstr>“99 Bottles of Beer” in the Whitespace language</vt:lpstr>
      <vt:lpstr>Conlangs: Made-Up Languages </vt:lpstr>
      <vt:lpstr>Why Are There So Many Languages?</vt:lpstr>
      <vt:lpstr>Evolutionary Forces on Languages</vt:lpstr>
      <vt:lpstr>  Evolution of Programming Languages</vt:lpstr>
      <vt:lpstr>Towards More Reliable Software</vt:lpstr>
      <vt:lpstr>The Spin Software Verification Tool</vt:lpstr>
      <vt:lpstr>PowerPoint Presentation</vt:lpstr>
      <vt:lpstr>PowerPoint Presentation</vt:lpstr>
      <vt:lpstr>PowerPoint Presentation</vt:lpstr>
      <vt:lpstr>And What About the Software?</vt:lpstr>
      <vt:lpstr>Getting it right some of the things done differently from previous missions</vt:lpstr>
      <vt:lpstr>Verifying Concurrent Code What is the State-of-the-art?</vt:lpstr>
      <vt:lpstr>Logic Verification</vt:lpstr>
      <vt:lpstr>Cutting to the Chase</vt:lpstr>
      <vt:lpstr>PowerPoint Presentation</vt:lpstr>
      <vt:lpstr>Parting Questions</vt:lpstr>
      <vt:lpstr>Final Parting Question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Quantum Computer Compilers</dc:title>
  <dc:creator>Alfred Aho</dc:creator>
  <cp:lastModifiedBy>Alfred Aho</cp:lastModifiedBy>
  <cp:revision>311</cp:revision>
  <cp:lastPrinted>2015-05-02T16:19:03Z</cp:lastPrinted>
  <dcterms:created xsi:type="dcterms:W3CDTF">2014-05-28T21:50:42Z</dcterms:created>
  <dcterms:modified xsi:type="dcterms:W3CDTF">2015-05-17T17:34:57Z</dcterms:modified>
</cp:coreProperties>
</file>