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313" r:id="rId3"/>
    <p:sldId id="284" r:id="rId4"/>
    <p:sldId id="295" r:id="rId5"/>
    <p:sldId id="294" r:id="rId6"/>
    <p:sldId id="296" r:id="rId7"/>
    <p:sldId id="297" r:id="rId8"/>
    <p:sldId id="298" r:id="rId9"/>
    <p:sldId id="299" r:id="rId10"/>
    <p:sldId id="305" r:id="rId11"/>
    <p:sldId id="306" r:id="rId12"/>
    <p:sldId id="304" r:id="rId13"/>
    <p:sldId id="307" r:id="rId14"/>
    <p:sldId id="314" r:id="rId15"/>
    <p:sldId id="301" r:id="rId16"/>
    <p:sldId id="308" r:id="rId17"/>
    <p:sldId id="309" r:id="rId18"/>
    <p:sldId id="310" r:id="rId19"/>
    <p:sldId id="303" r:id="rId20"/>
    <p:sldId id="311" r:id="rId2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AA5"/>
    <a:srgbClr val="163A6F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4" y="180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9/10/2015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9/10/2015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0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5.JP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JP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JP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ublinear.wikischolars.columbia.edu/main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2: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Median trick + </a:t>
            </a:r>
            <a:r>
              <a:rPr lang="en-US" altLang="en-US" dirty="0" err="1" smtClean="0">
                <a:solidFill>
                  <a:schemeClr val="tx1"/>
                </a:solidFill>
              </a:rPr>
              <a:t>Chernoff</a:t>
            </a:r>
            <a:r>
              <a:rPr lang="en-US" altLang="en-US" dirty="0" smtClean="0">
                <a:solidFill>
                  <a:schemeClr val="tx1"/>
                </a:solidFill>
              </a:rPr>
              <a:t>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Distinct Count,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Impossibility Results 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76800" y="152400"/>
            <a:ext cx="40386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COMS E6998-9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F15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Bottom-k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406AA5"/>
                    </a:solidFill>
                  </a:rPr>
                  <a:t>Bottom-k alg. [BJKS’02]:</a:t>
                </a:r>
              </a:p>
              <a:p>
                <a:pPr lvl="1"/>
                <a:r>
                  <a:rPr lang="en-US" dirty="0" err="1" smtClean="0"/>
                  <a:t>Init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Keep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smallest hashes seen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Estimator: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406AA5"/>
                    </a:solidFill>
                  </a:rPr>
                  <a:t>Proof:</a:t>
                </a:r>
                <a:r>
                  <a:rPr lang="en-US" dirty="0" smtClean="0"/>
                  <a:t> will prove</a:t>
                </a:r>
              </a:p>
              <a:p>
                <a:pPr lvl="1"/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is 0.05</a:t>
                </a:r>
              </a:p>
              <a:p>
                <a:pPr lvl="1"/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0.05</a:t>
                </a:r>
              </a:p>
              <a:p>
                <a:pPr lvl="1"/>
                <a:r>
                  <a:rPr lang="en-US" dirty="0" smtClean="0"/>
                  <a:t>Overall only 0.1 probability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 smtClean="0"/>
                  <a:t> outside the correct range 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19800" y="152400"/>
                <a:ext cx="2971800" cy="2438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Algorithm DE: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</a:rPr>
                  <a:t>Init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when see element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Estimator: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52400"/>
                <a:ext cx="2971800" cy="2438400"/>
              </a:xfrm>
              <a:prstGeom prst="rect">
                <a:avLst/>
              </a:prstGeom>
              <a:blipFill rotWithShape="0">
                <a:blip r:embed="rId3"/>
                <a:stretch>
                  <a:fillRect l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715000" y="152400"/>
            <a:ext cx="342900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867400" y="152400"/>
            <a:ext cx="3124200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7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for Bottom-k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Compute: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 dirty="0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r>
                              <a:rPr lang="en-US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b="0" i="1" dirty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Suppose we see {1…d}</a:t>
                </a:r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Then: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32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iff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We have: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By </a:t>
                </a:r>
                <a:r>
                  <a:rPr lang="en-US" dirty="0" err="1" smtClean="0"/>
                  <a:t>Chebyshev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≤0.05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/>
                  <a:t>o</a:t>
                </a:r>
                <a:r>
                  <a:rPr lang="en-US" dirty="0" smtClean="0"/>
                  <a:t>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≤0.05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43600" y="381000"/>
                <a:ext cx="3200400" cy="2286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Algorithm </a:t>
                </a:r>
                <a:r>
                  <a:rPr lang="en-US" sz="2200" i="1" dirty="0" smtClean="0">
                    <a:solidFill>
                      <a:schemeClr val="tx1"/>
                    </a:solidFill>
                  </a:rPr>
                  <a:t>Bottom-k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</a:rPr>
                  <a:t>Init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Keep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smallest hashes seen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Estimator:</a:t>
                </a:r>
                <a:endParaRPr lang="en-US" sz="22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81000"/>
                <a:ext cx="3200400" cy="2286000"/>
              </a:xfrm>
              <a:prstGeom prst="rect">
                <a:avLst/>
              </a:prstGeom>
              <a:blipFill rotWithShape="0">
                <a:blip r:embed="rId3"/>
                <a:stretch>
                  <a:fillRect l="-2079" t="-1583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4343400" y="5257800"/>
            <a:ext cx="2667000" cy="3048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9400" y="4905345"/>
                <a:ext cx="238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Implied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f</a:t>
                </a:r>
                <a:r>
                  <a:rPr lang="en-US" sz="2000" dirty="0" smtClean="0"/>
                  <a:t>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905345"/>
                <a:ext cx="2381678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2821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181600" y="2209800"/>
            <a:ext cx="2438400" cy="93822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49370" y="3181290"/>
                <a:ext cx="18223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dirty="0" smtClean="0"/>
                  <a:t>equires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70" y="3181290"/>
                <a:ext cx="182235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679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153400" y="61722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 in Streaming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used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→[0,1]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Issue 1: reals?</a:t>
                </a:r>
              </a:p>
              <a:p>
                <a:pPr lvl="1"/>
                <a:r>
                  <a:rPr lang="en-US" dirty="0" smtClean="0"/>
                  <a:t>Issue 2: how do we store it?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Issue 1:</a:t>
                </a:r>
              </a:p>
              <a:p>
                <a:pPr lvl="1"/>
                <a:r>
                  <a:rPr lang="en-US" dirty="0" smtClean="0"/>
                  <a:t>Ok with: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,…1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random numbers collide: </a:t>
                </a:r>
              </a:p>
              <a:p>
                <a:pPr lvl="2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1704" t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bounded 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Pairwise independent hash functions</a:t>
                </a:r>
              </a:p>
              <a:p>
                <a:r>
                  <a:rPr lang="en-US" dirty="0" smtClean="0"/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/>
                  <a:t> s.t.</a:t>
                </a:r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(i.e., like random on </a:t>
                </a:r>
                <a:r>
                  <a:rPr lang="en-US" i="1" dirty="0" smtClean="0"/>
                  <a:t>pairs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Such hash function enough:</a:t>
                </a:r>
              </a:p>
              <a:p>
                <a:pPr lvl="1"/>
                <a:r>
                  <a:rPr lang="en-US" dirty="0" smtClean="0"/>
                  <a:t>Variance cares only about pairs!</a:t>
                </a:r>
              </a:p>
              <a:p>
                <a:pPr lvl="1"/>
                <a:r>
                  <a:rPr lang="en-US" dirty="0" smtClean="0"/>
                  <a:t>We defined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And computed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13</a:t>
            </a:fld>
            <a:endParaRPr lang="en-US" altLang="en-US"/>
          </a:p>
        </p:txBody>
      </p:sp>
      <p:cxnSp>
        <p:nvCxnSpPr>
          <p:cNvPr id="5" name="Straight Arrow Connector 4"/>
          <p:cNvCxnSpPr>
            <a:endCxn id="7" idx="0"/>
          </p:cNvCxnSpPr>
          <p:nvPr/>
        </p:nvCxnSpPr>
        <p:spPr>
          <a:xfrm flipH="1">
            <a:off x="4724400" y="3482181"/>
            <a:ext cx="2971800" cy="200421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00400" y="5486400"/>
            <a:ext cx="3048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8400" y="2835850"/>
                <a:ext cx="30059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ame for fully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nd pairwise independent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835850"/>
                <a:ext cx="3005951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62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3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Pairwise-Independent: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s.t.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{0,1,…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(A) construction:</a:t>
                </a:r>
                <a:endParaRPr lang="en-US" dirty="0"/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pPr lvl="1"/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∈{0,1,…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Space: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Proof of correctness: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: system of 2 equations in 2 unknowns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Exactly one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satisfies it</a:t>
                </a:r>
              </a:p>
              <a:p>
                <a:pPr lvl="1"/>
                <a:r>
                  <a:rPr lang="en-US" dirty="0" smtClean="0"/>
                  <a:t>Probability it is chosen: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Impossibility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Relaxations:</a:t>
                </a:r>
              </a:p>
              <a:p>
                <a:pPr lvl="1"/>
                <a:r>
                  <a:rPr lang="en-US" dirty="0" smtClean="0"/>
                  <a:t>Approximation</a:t>
                </a:r>
              </a:p>
              <a:p>
                <a:pPr lvl="1"/>
                <a:r>
                  <a:rPr lang="en-US" dirty="0" smtClean="0"/>
                  <a:t>Randomization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Need both for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07990"/>
            <a:ext cx="3930308" cy="52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Exact Won’t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277587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Suppose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estimator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uses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build the following stream:</a:t>
                </a:r>
              </a:p>
              <a:p>
                <a:pPr lvl="1"/>
                <a:r>
                  <a:rPr lang="en-US" dirty="0" smtClean="0"/>
                  <a:t>Let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in stream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on it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be memory content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2775874"/>
              </a:xfrm>
              <a:blipFill rotWithShape="0">
                <a:blip r:embed="rId2"/>
                <a:stretch>
                  <a:fillRect l="-1481" t="-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86665"/>
              </p:ext>
            </p:extLst>
          </p:nvPr>
        </p:nvGraphicFramePr>
        <p:xfrm>
          <a:off x="533400" y="3712037"/>
          <a:ext cx="37626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28"/>
                <a:gridCol w="470328"/>
                <a:gridCol w="470328"/>
                <a:gridCol w="470328"/>
                <a:gridCol w="470328"/>
                <a:gridCol w="470328"/>
                <a:gridCol w="470328"/>
                <a:gridCol w="4703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4296024" y="3439940"/>
            <a:ext cx="1" cy="9525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482255" y="2514062"/>
            <a:ext cx="3361089" cy="388382"/>
            <a:chOff x="5554310" y="3040618"/>
            <a:chExt cx="3361089" cy="38838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12401954"/>
                    </p:ext>
                  </p:extLst>
                </p:nvPr>
              </p:nvGraphicFramePr>
              <p:xfrm>
                <a:off x="6096000" y="3124200"/>
                <a:ext cx="2819399" cy="3048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</a:tblGrid>
                    <a:tr h="294640"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12401954"/>
                    </p:ext>
                  </p:extLst>
                </p:nvPr>
              </p:nvGraphicFramePr>
              <p:xfrm>
                <a:off x="6096000" y="3124200"/>
                <a:ext cx="2819399" cy="3048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</a:tblGrid>
                    <a:tr h="294640"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554310" y="3040618"/>
                  <a:ext cx="616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310" y="3040618"/>
                  <a:ext cx="61645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953854" y="3439940"/>
            <a:ext cx="3122662" cy="1643697"/>
            <a:chOff x="5953854" y="4201940"/>
            <a:chExt cx="3122662" cy="164369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351407" y="4201940"/>
              <a:ext cx="1" cy="9525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854" y="5007437"/>
              <a:ext cx="1208946" cy="838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491240033"/>
                    </p:ext>
                  </p:extLst>
                </p:nvPr>
              </p:nvGraphicFramePr>
              <p:xfrm>
                <a:off x="6397926" y="4413798"/>
                <a:ext cx="470328" cy="37084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70328"/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dirty="0" smtClean="0"/>
                              <a:t>1</a:t>
                            </a:r>
                            <a:endParaRPr lang="en-US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5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491240033"/>
                    </p:ext>
                  </p:extLst>
                </p:nvPr>
              </p:nvGraphicFramePr>
              <p:xfrm>
                <a:off x="6397926" y="4413798"/>
                <a:ext cx="470328" cy="37084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70328"/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dirty="0" smtClean="0"/>
                              <a:t>1</a:t>
                            </a:r>
                            <a:endParaRPr lang="en-US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315200" y="4293688"/>
                  <a:ext cx="17613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 smtClean="0"/>
                    <a:t> didn’t change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4293688"/>
                  <a:ext cx="1761316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4717" r="-1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012235" y="5105400"/>
            <a:ext cx="2750765" cy="1643697"/>
            <a:chOff x="5953854" y="4201940"/>
            <a:chExt cx="2750765" cy="1643697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6351407" y="4201940"/>
              <a:ext cx="1" cy="9525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854" y="5007437"/>
              <a:ext cx="1208946" cy="838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98559499"/>
                    </p:ext>
                  </p:extLst>
                </p:nvPr>
              </p:nvGraphicFramePr>
              <p:xfrm>
                <a:off x="6397926" y="4413798"/>
                <a:ext cx="470328" cy="37084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70328"/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dirty="0" smtClean="0"/>
                              <a:t>2</a:t>
                            </a:r>
                            <a:endParaRPr lang="en-US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31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98559499"/>
                    </p:ext>
                  </p:extLst>
                </p:nvPr>
              </p:nvGraphicFramePr>
              <p:xfrm>
                <a:off x="6397926" y="4413798"/>
                <a:ext cx="470328" cy="37084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70328"/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dirty="0" smtClean="0"/>
                              <a:t>2</a:t>
                            </a:r>
                            <a:endParaRPr lang="en-US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315200" y="4293688"/>
                  <a:ext cx="138941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 smtClean="0"/>
                    <a:t> increased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4293688"/>
                  <a:ext cx="1389419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5660" r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3898471" y="4245437"/>
            <a:ext cx="1208946" cy="838200"/>
            <a:chOff x="3898471" y="4245437"/>
            <a:chExt cx="1208946" cy="838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471" y="4245437"/>
              <a:ext cx="1208946" cy="838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933107" y="4638105"/>
                  <a:ext cx="4121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3107" y="4638105"/>
                  <a:ext cx="412164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04709" y="4683681"/>
                <a:ext cx="412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709" y="4683681"/>
                <a:ext cx="41216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90618" y="6334558"/>
                <a:ext cx="412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618" y="6334558"/>
                <a:ext cx="41216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Exact Won’t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Using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, can recover entire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pPr lvl="1"/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= encoding of a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has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bits!</a:t>
                </a:r>
              </a:p>
              <a:p>
                <a:r>
                  <a:rPr lang="en-US" dirty="0" smtClean="0"/>
                  <a:t>Can think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17</a:t>
            </a:fld>
            <a:endParaRPr lang="en-US" altLang="en-US"/>
          </a:p>
        </p:txBody>
      </p:sp>
      <p:graphicFrame>
        <p:nvGraphicFramePr>
          <p:cNvPr id="2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168540"/>
              </p:ext>
            </p:extLst>
          </p:nvPr>
        </p:nvGraphicFramePr>
        <p:xfrm>
          <a:off x="533400" y="3712037"/>
          <a:ext cx="37626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28"/>
                <a:gridCol w="470328"/>
                <a:gridCol w="470328"/>
                <a:gridCol w="470328"/>
                <a:gridCol w="470328"/>
                <a:gridCol w="470328"/>
                <a:gridCol w="470328"/>
                <a:gridCol w="4703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 flipH="1">
            <a:off x="4296024" y="3439940"/>
            <a:ext cx="1" cy="9525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71" y="4245437"/>
            <a:ext cx="1208946" cy="8382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953854" y="3439940"/>
            <a:ext cx="3122662" cy="1643697"/>
            <a:chOff x="5953854" y="4201940"/>
            <a:chExt cx="3122662" cy="164369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6351407" y="4201940"/>
              <a:ext cx="1" cy="9525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854" y="5007437"/>
              <a:ext cx="1208946" cy="838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5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922769343"/>
                    </p:ext>
                  </p:extLst>
                </p:nvPr>
              </p:nvGraphicFramePr>
              <p:xfrm>
                <a:off x="6397926" y="4413798"/>
                <a:ext cx="470328" cy="37084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70328"/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dirty="0" smtClean="0"/>
                              <a:t>1</a:t>
                            </a:r>
                            <a:endParaRPr lang="en-US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35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922769343"/>
                    </p:ext>
                  </p:extLst>
                </p:nvPr>
              </p:nvGraphicFramePr>
              <p:xfrm>
                <a:off x="6397926" y="4413798"/>
                <a:ext cx="470328" cy="37084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70328"/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dirty="0" smtClean="0"/>
                              <a:t>1</a:t>
                            </a:r>
                            <a:endParaRPr lang="en-US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315200" y="4293688"/>
                  <a:ext cx="17613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 smtClean="0"/>
                    <a:t> didn’t change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4293688"/>
                  <a:ext cx="1761316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717" r="-1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012235" y="5105400"/>
            <a:ext cx="2750765" cy="1643697"/>
            <a:chOff x="5953854" y="4201940"/>
            <a:chExt cx="2750765" cy="1643697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351407" y="4201940"/>
              <a:ext cx="1" cy="9525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854" y="5007437"/>
              <a:ext cx="1208946" cy="838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0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60580440"/>
                    </p:ext>
                  </p:extLst>
                </p:nvPr>
              </p:nvGraphicFramePr>
              <p:xfrm>
                <a:off x="6397926" y="4413798"/>
                <a:ext cx="470328" cy="37084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70328"/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dirty="0" smtClean="0"/>
                              <a:t>2</a:t>
                            </a:r>
                            <a:endParaRPr lang="en-US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40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60580440"/>
                    </p:ext>
                  </p:extLst>
                </p:nvPr>
              </p:nvGraphicFramePr>
              <p:xfrm>
                <a:off x="6397926" y="4413798"/>
                <a:ext cx="470328" cy="37084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470328"/>
                    </a:tblGrid>
                    <a:tr h="370840">
                      <a:tc>
                        <a:txBody>
                          <a:bodyPr/>
                          <a:lstStyle/>
                          <a:p>
                            <a:r>
                              <a:rPr lang="en-US" dirty="0" smtClean="0"/>
                              <a:t>2</a:t>
                            </a:r>
                            <a:endParaRPr lang="en-US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315200" y="4293688"/>
                  <a:ext cx="138941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 smtClean="0"/>
                    <a:t> increased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4293688"/>
                  <a:ext cx="1389419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5660" r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33107" y="4638105"/>
                <a:ext cx="412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107" y="4638105"/>
                <a:ext cx="412164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04709" y="4683681"/>
                <a:ext cx="412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709" y="4683681"/>
                <a:ext cx="41216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90618" y="6334558"/>
                <a:ext cx="412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618" y="6334558"/>
                <a:ext cx="412164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8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Exact Won’t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Using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, can recover entire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= encoding of a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has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bits!</a:t>
                </a:r>
              </a:p>
              <a:p>
                <a:r>
                  <a:rPr lang="en-US" dirty="0" smtClean="0"/>
                  <a:t>Can think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Must be injective</a:t>
                </a:r>
              </a:p>
              <a:p>
                <a:pPr lvl="2"/>
                <a:r>
                  <a:rPr lang="en-US" dirty="0" smtClean="0"/>
                  <a:t>Otherwise,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recovery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21" name="Rectangle 20"/>
          <p:cNvSpPr/>
          <p:nvPr/>
        </p:nvSpPr>
        <p:spPr>
          <a:xfrm>
            <a:off x="8153400" y="61722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</a:t>
            </a:r>
            <a:r>
              <a:rPr lang="en-US" dirty="0" err="1" smtClean="0">
                <a:solidFill>
                  <a:srgbClr val="FF0000"/>
                </a:solidFill>
              </a:rPr>
              <a:t>Approx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Won’t Too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331176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Similar: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to compress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from a </a:t>
                </a:r>
                <a:r>
                  <a:rPr lang="en-US" i="1" dirty="0" smtClean="0"/>
                  <a:t>code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Code:</a:t>
                </a:r>
                <a:r>
                  <a:rPr lang="en-US" dirty="0" smtClean="0"/>
                  <a:t>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</m:t>
                    </m:r>
                  </m:oMath>
                </a14:m>
                <a:r>
                  <a:rPr lang="en-US" dirty="0" smtClean="0"/>
                  <a:t> for all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514350" indent="-457200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to encode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marL="514350" indent="-457200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914400" lvl="1" indent="-457200"/>
                <a:r>
                  <a:rPr lang="en-US" dirty="0" smtClean="0"/>
                  <a:t>Append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marL="914400" lvl="1" indent="-457200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′&gt;1.01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marL="514350" indent="-457200"/>
                <a:r>
                  <a:rPr lang="en-US" dirty="0" smtClean="0"/>
                  <a:t>By </a:t>
                </a:r>
                <a:r>
                  <a:rPr lang="en-US" dirty="0" err="1" smtClean="0"/>
                  <a:t>injectivity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3311764"/>
              </a:xfrm>
              <a:blipFill rotWithShape="0">
                <a:blip r:embed="rId2"/>
                <a:stretch>
                  <a:fillRect l="-1037" t="-3683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19</a:t>
            </a:fld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52964"/>
              </p:ext>
            </p:extLst>
          </p:nvPr>
        </p:nvGraphicFramePr>
        <p:xfrm>
          <a:off x="216329" y="5020392"/>
          <a:ext cx="37626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28"/>
                <a:gridCol w="470328"/>
                <a:gridCol w="470328"/>
                <a:gridCol w="470328"/>
                <a:gridCol w="470328"/>
                <a:gridCol w="470328"/>
                <a:gridCol w="470328"/>
                <a:gridCol w="4703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3978953" y="4748295"/>
            <a:ext cx="1" cy="9525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553792"/>
            <a:ext cx="1208946" cy="838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646823" y="6196729"/>
                <a:ext cx="1177374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823" y="6196729"/>
                <a:ext cx="1177374" cy="661271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70708" y="4384043"/>
            <a:ext cx="3361089" cy="388382"/>
            <a:chOff x="5554310" y="3040618"/>
            <a:chExt cx="3361089" cy="38838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91818660"/>
                    </p:ext>
                  </p:extLst>
                </p:nvPr>
              </p:nvGraphicFramePr>
              <p:xfrm>
                <a:off x="6096000" y="3124200"/>
                <a:ext cx="2819399" cy="3048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</a:tblGrid>
                    <a:tr h="294640"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6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91818660"/>
                    </p:ext>
                  </p:extLst>
                </p:nvPr>
              </p:nvGraphicFramePr>
              <p:xfrm>
                <a:off x="6096000" y="3124200"/>
                <a:ext cx="2819399" cy="3048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</a:tblGrid>
                    <a:tr h="294640"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54310" y="3040618"/>
                  <a:ext cx="616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310" y="3040618"/>
                  <a:ext cx="61645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5363651" y="4356258"/>
            <a:ext cx="3361089" cy="388382"/>
            <a:chOff x="5554310" y="3040618"/>
            <a:chExt cx="3361089" cy="38838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69637497"/>
                    </p:ext>
                  </p:extLst>
                </p:nvPr>
              </p:nvGraphicFramePr>
              <p:xfrm>
                <a:off x="6096000" y="3124200"/>
                <a:ext cx="2819399" cy="3048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</a:tblGrid>
                    <a:tr h="294640"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9" name="Content Placeholder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69637497"/>
                    </p:ext>
                  </p:extLst>
                </p:nvPr>
              </p:nvGraphicFramePr>
              <p:xfrm>
                <a:off x="6096000" y="3124200"/>
                <a:ext cx="2819399" cy="30480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  <a:gridCol w="256309"/>
                    </a:tblGrid>
                    <a:tr h="294640"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0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r>
                              <a:rPr lang="en-US" sz="1400" dirty="0" smtClean="0"/>
                              <a:t>1</a:t>
                            </a:r>
                            <a:endParaRPr lang="en-US" sz="1400" dirty="0"/>
                          </a:p>
                        </a:txBody>
                        <a:tcPr/>
                      </a:tc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54310" y="3040618"/>
                  <a:ext cx="619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310" y="3040618"/>
                  <a:ext cx="61985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773545"/>
              </p:ext>
            </p:extLst>
          </p:nvPr>
        </p:nvGraphicFramePr>
        <p:xfrm>
          <a:off x="5623104" y="4954352"/>
          <a:ext cx="32922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28"/>
                <a:gridCol w="470328"/>
                <a:gridCol w="470328"/>
                <a:gridCol w="470328"/>
                <a:gridCol w="470328"/>
                <a:gridCol w="470328"/>
                <a:gridCol w="4703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199421" y="4748295"/>
            <a:ext cx="1208946" cy="1643697"/>
            <a:chOff x="5953854" y="4201940"/>
            <a:chExt cx="1208946" cy="164369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6351407" y="4201940"/>
              <a:ext cx="1" cy="9525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854" y="5007437"/>
              <a:ext cx="1208946" cy="8382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81600" y="6245459"/>
                <a:ext cx="1161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6245459"/>
                <a:ext cx="116134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8878477" y="4744063"/>
            <a:ext cx="1" cy="9525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391400" y="5768854"/>
                <a:ext cx="1847044" cy="72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768854"/>
                <a:ext cx="1847044" cy="724494"/>
              </a:xfrm>
              <a:prstGeom prst="rect">
                <a:avLst/>
              </a:prstGeom>
              <a:blipFill rotWithShape="0">
                <a:blip r:embed="rId8"/>
                <a:stretch>
                  <a:fillRect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7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,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 moved: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sublinear.wikischolars.columbia.edu/main</a:t>
            </a:r>
            <a:endParaRPr lang="en-US" dirty="0"/>
          </a:p>
          <a:p>
            <a:r>
              <a:rPr lang="en-US" dirty="0" smtClean="0"/>
              <a:t>Piazza</a:t>
            </a:r>
            <a:r>
              <a:rPr lang="en-US" dirty="0" smtClean="0"/>
              <a:t>: sign-up! </a:t>
            </a:r>
          </a:p>
          <a:p>
            <a:endParaRPr lang="en-US" dirty="0" smtClean="0"/>
          </a:p>
          <a:p>
            <a:r>
              <a:rPr lang="en-US" dirty="0" smtClean="0"/>
              <a:t>Plan:</a:t>
            </a:r>
            <a:endParaRPr lang="en-US" dirty="0"/>
          </a:p>
          <a:p>
            <a:pPr lvl="1"/>
            <a:r>
              <a:rPr lang="en-US" dirty="0" smtClean="0"/>
              <a:t>Median trick, </a:t>
            </a:r>
            <a:r>
              <a:rPr lang="en-US" dirty="0" err="1" smtClean="0"/>
              <a:t>Chernoff</a:t>
            </a:r>
            <a:r>
              <a:rPr lang="en-US" dirty="0" smtClean="0"/>
              <a:t> bound (from Tue)</a:t>
            </a:r>
          </a:p>
          <a:p>
            <a:pPr lvl="1"/>
            <a:r>
              <a:rPr lang="en-US" dirty="0" smtClean="0"/>
              <a:t>Distinct Elements Count</a:t>
            </a:r>
          </a:p>
          <a:p>
            <a:pPr lvl="1"/>
            <a:r>
              <a:rPr lang="en-US" dirty="0" smtClean="0"/>
              <a:t>Impossibility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Median trick + </a:t>
                </a:r>
                <a:r>
                  <a:rPr lang="en-US" dirty="0" err="1" smtClean="0"/>
                  <a:t>Chernoff</a:t>
                </a:r>
                <a:endParaRPr lang="en-US" dirty="0" smtClean="0"/>
              </a:p>
              <a:p>
                <a:r>
                  <a:rPr lang="en-US" dirty="0" smtClean="0"/>
                  <a:t>Distinct Elements</a:t>
                </a:r>
                <a:endParaRPr lang="en-US" dirty="0"/>
              </a:p>
              <a:p>
                <a:pPr lvl="1"/>
                <a:r>
                  <a:rPr lang="en-US" dirty="0"/>
                  <a:t>Can </a:t>
                </a:r>
                <a:r>
                  <a:rPr lang="en-US" dirty="0" smtClean="0"/>
                  <a:t>also store </a:t>
                </a:r>
                <a:r>
                  <a:rPr lang="en-US" dirty="0"/>
                  <a:t>hashes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approximately (store number of leading zeros)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𝑙𝑜𝑔𝑙𝑜𝑔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per hash value</a:t>
                </a:r>
              </a:p>
              <a:p>
                <a:pPr lvl="1"/>
                <a:r>
                  <a:rPr lang="en-US" dirty="0"/>
                  <a:t>Plus other bells and </a:t>
                </a:r>
                <a:r>
                  <a:rPr lang="en-US" dirty="0" err="1"/>
                  <a:t>whisles</a:t>
                </a:r>
                <a:endParaRPr lang="en-US" dirty="0"/>
              </a:p>
              <a:p>
                <a:pPr lvl="1"/>
                <a:r>
                  <a:rPr lang="en-US" dirty="0" err="1" smtClean="0"/>
                  <a:t>HyperLogLog</a:t>
                </a:r>
                <a:endParaRPr lang="en-US" dirty="0" smtClean="0"/>
              </a:p>
              <a:p>
                <a:r>
                  <a:rPr lang="en-US" dirty="0" smtClean="0"/>
                  <a:t>Impossibility results</a:t>
                </a:r>
              </a:p>
              <a:p>
                <a:pPr lvl="1"/>
                <a:r>
                  <a:rPr lang="en-US" dirty="0" smtClean="0"/>
                  <a:t>Can also prove randomized, exact won’t 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5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26645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Counting frequency</a:t>
                </a:r>
              </a:p>
              <a:p>
                <a:r>
                  <a:rPr lang="en-US" dirty="0" smtClean="0"/>
                  <a:t>Morris Algorithm:</a:t>
                </a:r>
              </a:p>
              <a:p>
                <a:pPr lvl="1"/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 increment,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2664587"/>
              </a:xfrm>
              <a:blipFill rotWithShape="0">
                <a:blip r:embed="rId2"/>
                <a:stretch>
                  <a:fillRect l="-1704" t="-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42600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615983"/>
              </p:ext>
            </p:extLst>
          </p:nvPr>
        </p:nvGraphicFramePr>
        <p:xfrm>
          <a:off x="5715000" y="914400"/>
          <a:ext cx="3200400" cy="74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2504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Frequency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160.39.142.2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34292" marB="34292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408655"/>
                  </p:ext>
                </p:extLst>
              </p:nvPr>
            </p:nvGraphicFramePr>
            <p:xfrm>
              <a:off x="578644" y="3507613"/>
              <a:ext cx="8031956" cy="265049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384826"/>
                    <a:gridCol w="2417385"/>
                    <a:gridCol w="222974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Morris: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𝑉𝑎𝑟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Failure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0" baseline="0" dirty="0" err="1" smtClean="0">
                              <a:solidFill>
                                <a:schemeClr val="tx1"/>
                              </a:solidFill>
                            </a:rPr>
                            <a:t>prob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: 0.1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Morris+:</a:t>
                          </a:r>
                        </a:p>
                        <a:p>
                          <a:r>
                            <a:rPr lang="en-US" sz="2400" dirty="0" smtClean="0"/>
                            <a:t>Average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(1/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𝑉𝑎𝑟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dirty="0" smtClean="0"/>
                        </a:p>
                        <a:p>
                          <a:r>
                            <a:rPr lang="en-US" sz="2400" b="0" dirty="0" smtClean="0"/>
                            <a:t>use </a:t>
                          </a:r>
                          <a:r>
                            <a:rPr lang="en-US" sz="2400" b="0" dirty="0" err="1" smtClean="0"/>
                            <a:t>Chebyshev</a:t>
                          </a:r>
                          <a:endParaRPr lang="en-US" sz="2400" b="0" dirty="0" smtClean="0"/>
                        </a:p>
                        <a:p>
                          <a:r>
                            <a:rPr lang="en-US" sz="2400" b="0" dirty="0" smtClean="0"/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sz="2400" b="0" dirty="0" smtClean="0"/>
                            <a:t> approx.</a:t>
                          </a:r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Failure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prob</a:t>
                          </a:r>
                          <a:r>
                            <a:rPr lang="en-US" sz="2400" baseline="0" dirty="0" smtClean="0"/>
                            <a:t>: 0.1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/>
                            <a:t>Morris++:</a:t>
                          </a:r>
                        </a:p>
                        <a:p>
                          <a:r>
                            <a:rPr lang="en-US" sz="2400" dirty="0" smtClean="0"/>
                            <a:t>Median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use </a:t>
                          </a:r>
                          <a:r>
                            <a:rPr lang="en-US" sz="2400" dirty="0" err="1" smtClean="0"/>
                            <a:t>Chernoff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Failure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prob</a:t>
                          </a:r>
                          <a:r>
                            <a:rPr lang="en-US" sz="2400" baseline="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408655"/>
                  </p:ext>
                </p:extLst>
              </p:nvPr>
            </p:nvGraphicFramePr>
            <p:xfrm>
              <a:off x="578644" y="3507613"/>
              <a:ext cx="8031956" cy="265049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384826"/>
                    <a:gridCol w="2417385"/>
                    <a:gridCol w="2229745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Morris: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0302" t="-10667" r="-92947" b="-4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Failure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0" baseline="0" dirty="0" err="1" smtClean="0">
                              <a:solidFill>
                                <a:schemeClr val="tx1"/>
                              </a:solidFill>
                            </a:rPr>
                            <a:t>prob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: 0.1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0" t="-42347" r="-137770" b="-88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0302" t="-42347" r="-92947" b="-88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Failure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prob</a:t>
                          </a:r>
                          <a:r>
                            <a:rPr lang="en-US" sz="2400" baseline="0" dirty="0" smtClean="0"/>
                            <a:t>: 0.1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0045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0" t="-169091" r="-137770" b="-4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use </a:t>
                          </a:r>
                          <a:r>
                            <a:rPr lang="en-US" sz="2400" dirty="0" err="1" smtClean="0"/>
                            <a:t>Chernoff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60656" t="-169091" r="-820" b="-48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ight Arrow 6"/>
          <p:cNvSpPr/>
          <p:nvPr/>
        </p:nvSpPr>
        <p:spPr>
          <a:xfrm>
            <a:off x="76200" y="5562600"/>
            <a:ext cx="50244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“Median trick”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Chernoff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/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Hoeffding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bounds: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are independent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nary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𝜖𝜇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990600"/>
                <a:ext cx="2895600" cy="1066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Algorithm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algn="ctr"/>
                <a:r>
                  <a:rPr lang="en-US" sz="2000" dirty="0"/>
                  <a:t>o</a:t>
                </a:r>
                <a:r>
                  <a:rPr lang="en-US" sz="2000" dirty="0" smtClean="0"/>
                  <a:t>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correct range</a:t>
                </a:r>
              </a:p>
              <a:p>
                <a:pPr algn="ctr"/>
                <a:r>
                  <a:rPr lang="en-US" sz="2000" dirty="0"/>
                  <a:t>w</a:t>
                </a:r>
                <a:r>
                  <a:rPr lang="en-US" sz="2000" dirty="0" smtClean="0"/>
                  <a:t>ith 90% probability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90600"/>
                <a:ext cx="2895600" cy="1066800"/>
              </a:xfrm>
              <a:prstGeom prst="rect">
                <a:avLst/>
              </a:prstGeom>
              <a:blipFill rotWithShape="0">
                <a:blip r:embed="rId3"/>
                <a:stretch>
                  <a:fillRect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733800" y="1219200"/>
            <a:ext cx="1676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30878" y="990600"/>
                <a:ext cx="2895600" cy="1066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algn="ctr"/>
                <a:r>
                  <a:rPr lang="en-US" sz="2000" dirty="0"/>
                  <a:t>o</a:t>
                </a:r>
                <a:r>
                  <a:rPr lang="en-US" sz="2000" dirty="0" smtClean="0"/>
                  <a:t>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correct range</a:t>
                </a:r>
              </a:p>
              <a:p>
                <a:pPr algn="ctr"/>
                <a:r>
                  <a:rPr lang="en-US" sz="2000" dirty="0"/>
                  <a:t>w</a:t>
                </a:r>
                <a:r>
                  <a:rPr lang="en-US" sz="2000" dirty="0" smtClean="0"/>
                  <a:t>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 probability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878" y="990600"/>
                <a:ext cx="2895600" cy="1066800"/>
              </a:xfrm>
              <a:prstGeom prst="rect">
                <a:avLst/>
              </a:prstGeom>
              <a:blipFill rotWithShape="0">
                <a:blip r:embed="rId4"/>
                <a:stretch>
                  <a:fillRect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0400" y="2133600"/>
                <a:ext cx="4236865" cy="11685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Median trick: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Repeat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 times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Take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median</a:t>
                </a:r>
                <a:r>
                  <a:rPr lang="en-US" sz="2000" dirty="0" smtClean="0"/>
                  <a:t> of the answers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133600"/>
                <a:ext cx="4236865" cy="1168525"/>
              </a:xfrm>
              <a:prstGeom prst="rect">
                <a:avLst/>
              </a:prstGeom>
              <a:blipFill rotWithShape="0">
                <a:blip r:embed="rId5"/>
                <a:stretch>
                  <a:fillRect l="-1291" t="-1546" r="-574" b="-77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Chernoff</a:t>
            </a:r>
            <a:r>
              <a:rPr lang="en-US" dirty="0" smtClean="0"/>
              <a:t> for Median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070C0"/>
                    </a:solidFill>
                  </a:rPr>
                  <a:t>Chernoff: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nary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𝜖𝜇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≤2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1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correct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correct with 90% prob.)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New </a:t>
                </a:r>
                <a:r>
                  <a:rPr lang="en-US" dirty="0" err="1" smtClean="0"/>
                  <a:t>alg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correct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 to bound: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&gt;0.4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⋅0.9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1704" t="-232" b="-5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Distinct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Streaming elements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Approximate the number of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elements with non-zero freq.</a:t>
                </a:r>
              </a:p>
              <a:p>
                <a:r>
                  <a:rPr lang="en-US" dirty="0" smtClean="0"/>
                  <a:t>Length of stream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 required?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08864048"/>
                  </p:ext>
                </p:extLst>
              </p:nvPr>
            </p:nvGraphicFramePr>
            <p:xfrm>
              <a:off x="6476998" y="15052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08864048"/>
                  </p:ext>
                </p:extLst>
              </p:nvPr>
            </p:nvGraphicFramePr>
            <p:xfrm>
              <a:off x="6476998" y="15052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2" marB="34292">
                        <a:blipFill rotWithShape="0">
                          <a:blip r:embed="rId5"/>
                          <a:stretch>
                            <a:fillRect l="-483" t="-716071" r="-101932" b="-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approximating 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Main tool: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random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Flajolet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-Martin 1985]</a:t>
                </a:r>
              </a:p>
              <a:p>
                <a:pPr lvl="1"/>
                <a:r>
                  <a:rPr lang="en-US" dirty="0" err="1" smtClean="0"/>
                  <a:t>Init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see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Estimator: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0000" y="1447800"/>
            <a:ext cx="2667000" cy="3048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62665" y="1063079"/>
            <a:ext cx="2366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Where from?</a:t>
            </a:r>
          </a:p>
          <a:p>
            <a:r>
              <a:rPr lang="en-US" sz="2200" dirty="0" smtClean="0"/>
              <a:t>Will return later…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909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7617"/>
                <a:ext cx="8229600" cy="390538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= count of dist. </a:t>
                </a:r>
                <a:r>
                  <a:rPr lang="en-US" dirty="0"/>
                  <a:t>e</a:t>
                </a:r>
                <a:r>
                  <a:rPr lang="en-US" dirty="0" smtClean="0"/>
                  <a:t>lm.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= minimum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random numbers in [0,1]</a:t>
                </a:r>
              </a:p>
              <a:p>
                <a:pPr lvl="1"/>
                <a:r>
                  <a:rPr lang="en-US" dirty="0" smtClean="0"/>
                  <a:t>Pick another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What’s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2"/>
                <a:r>
                  <a:rPr lang="en-US" dirty="0" smtClean="0"/>
                  <a:t>1) exactly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2) probability it is smallest among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reals: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7617"/>
                <a:ext cx="8229600" cy="3905383"/>
              </a:xfrm>
              <a:blipFill rotWithShape="0">
                <a:blip r:embed="rId2"/>
                <a:stretch>
                  <a:fillRect l="-1481" t="-4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19800" y="152400"/>
                <a:ext cx="2971800" cy="2438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Algorithm DE: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</a:rPr>
                  <a:t>Init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when see element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Estimator: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52400"/>
                <a:ext cx="2971800" cy="2438400"/>
              </a:xfrm>
              <a:prstGeom prst="rect">
                <a:avLst/>
              </a:prstGeom>
              <a:blipFill rotWithShape="0">
                <a:blip r:embed="rId3"/>
                <a:stretch>
                  <a:fillRect l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3140592" y="5642624"/>
            <a:ext cx="5301216" cy="0"/>
          </a:xfrm>
          <a:prstGeom prst="line">
            <a:avLst/>
          </a:prstGeom>
          <a:ln w="508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4200" y="5478556"/>
            <a:ext cx="0" cy="3048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25416" y="5490224"/>
            <a:ext cx="0" cy="3048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34200" y="5249956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37798" y="5642624"/>
                <a:ext cx="701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98" y="5642624"/>
                <a:ext cx="70160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4264750" y="5249956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60250" y="5249956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48600" y="5249956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98012" y="5224260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29400" y="5249956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91200" y="5249956"/>
            <a:ext cx="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79350" y="4895244"/>
            <a:ext cx="3097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baseline="-25000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4880624"/>
            <a:ext cx="3097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baseline="-25000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09900" y="4907651"/>
            <a:ext cx="3097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baseline="-250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76049" y="5642624"/>
                <a:ext cx="701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(5)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49" y="5642624"/>
                <a:ext cx="70160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71549" y="5642624"/>
                <a:ext cx="701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(7)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49" y="5642624"/>
                <a:ext cx="70160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 bwMode="auto">
          <a:xfrm>
            <a:off x="3581400" y="5065290"/>
            <a:ext cx="394649" cy="718066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5" name="Right Brace 34"/>
          <p:cNvSpPr/>
          <p:nvPr/>
        </p:nvSpPr>
        <p:spPr>
          <a:xfrm rot="5400000">
            <a:off x="3387454" y="5531770"/>
            <a:ext cx="223504" cy="597612"/>
          </a:xfrm>
          <a:prstGeom prst="rightBrace">
            <a:avLst>
              <a:gd name="adj1" fmla="val 33723"/>
              <a:gd name="adj2" fmla="val 53209"/>
            </a:avLst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95600" y="5871224"/>
                <a:ext cx="1354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1/(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sym typeface="Symbol"/>
                        </a:rPr>
                        <m:t>+1)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871224"/>
                <a:ext cx="135415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505200" y="1447800"/>
            <a:ext cx="914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Need variance too…</a:t>
                </a:r>
              </a:p>
              <a:p>
                <a:pPr lvl="1"/>
                <a:r>
                  <a:rPr lang="en-US" dirty="0" smtClean="0"/>
                  <a:t>Can prove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How do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 though?</a:t>
                </a:r>
              </a:p>
              <a:p>
                <a:pPr lvl="1"/>
                <a:r>
                  <a:rPr lang="en-US" dirty="0" smtClean="0"/>
                  <a:t>We can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19800" y="152400"/>
                <a:ext cx="2971800" cy="2438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Algorithm DE: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</a:rPr>
                  <a:t>Init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when see element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Estimator: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52400"/>
                <a:ext cx="2971800" cy="2438400"/>
              </a:xfrm>
              <a:prstGeom prst="rect">
                <a:avLst/>
              </a:prstGeom>
              <a:blipFill rotWithShape="0">
                <a:blip r:embed="rId3"/>
                <a:stretch>
                  <a:fillRect l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727</Words>
  <Application>Microsoft Office PowerPoint</Application>
  <PresentationFormat>On-screen Show (4:3)</PresentationFormat>
  <Paragraphs>367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Segoe</vt:lpstr>
      <vt:lpstr>Symbol</vt:lpstr>
      <vt:lpstr>Trebuchet MS</vt:lpstr>
      <vt:lpstr>Office Theme</vt:lpstr>
      <vt:lpstr>Lecture 2: Median trick + Chernoff, Distinct Count, Impossibility Results </vt:lpstr>
      <vt:lpstr>Administrivia, Plan</vt:lpstr>
      <vt:lpstr>Last Lecture</vt:lpstr>
      <vt:lpstr>“Median trick”</vt:lpstr>
      <vt:lpstr>Using Chernoff for Median trick</vt:lpstr>
      <vt:lpstr>Problem: Distinct Elements</vt:lpstr>
      <vt:lpstr>Algorithm for approximating DE</vt:lpstr>
      <vt:lpstr>Analysis</vt:lpstr>
      <vt:lpstr>Analysis 2</vt:lpstr>
      <vt:lpstr>Alternative: Bottom-k</vt:lpstr>
      <vt:lpstr>Analysis for Bottom-k</vt:lpstr>
      <vt:lpstr>Hash functions in Streaming</vt:lpstr>
      <vt:lpstr>Issue 2: bounded randomness</vt:lpstr>
      <vt:lpstr>Pairwise-Independent: example</vt:lpstr>
      <vt:lpstr>Impossibility Results</vt:lpstr>
      <vt:lpstr>Deterministic Exact Won’t Work</vt:lpstr>
      <vt:lpstr>Deterministic Exact Won’t Work</vt:lpstr>
      <vt:lpstr>Deterministic Exact Won’t Work</vt:lpstr>
      <vt:lpstr>Deterministic Approx Won’t Too </vt:lpstr>
      <vt:lpstr>Concluding Remarks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152</cp:revision>
  <dcterms:created xsi:type="dcterms:W3CDTF">2010-07-22T19:31:42Z</dcterms:created>
  <dcterms:modified xsi:type="dcterms:W3CDTF">2015-09-10T18:58:00Z</dcterms:modified>
</cp:coreProperties>
</file>