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0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13" r:id="rId10"/>
    <p:sldId id="302" r:id="rId11"/>
    <p:sldId id="305" r:id="rId12"/>
    <p:sldId id="308" r:id="rId13"/>
    <p:sldId id="309" r:id="rId14"/>
    <p:sldId id="307" r:id="rId15"/>
    <p:sldId id="310" r:id="rId16"/>
    <p:sldId id="311" r:id="rId17"/>
    <p:sldId id="318" r:id="rId18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oni@mit.edu" initials="a" lastIdx="1" clrIdx="0">
    <p:extLst>
      <p:ext uri="{19B8F6BF-5375-455C-9EA6-DF929625EA0E}">
        <p15:presenceInfo xmlns:p15="http://schemas.microsoft.com/office/powerpoint/2012/main" userId="56de05284e722c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FA"/>
    <a:srgbClr val="406AA5"/>
    <a:srgbClr val="163A6F"/>
    <a:srgbClr val="894B09"/>
    <a:srgbClr val="B0AFB1"/>
    <a:srgbClr val="192D4B"/>
    <a:srgbClr val="A1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42" y="144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C9D1C5-8829-4D0F-A873-0B0436F4B918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1D9AAE-B02A-43ED-962A-8683393E6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2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5F818D-1F53-4138-9F8B-2F84C6F9EEE2}" type="datetime1">
              <a:rPr lang="en-US" altLang="en-US"/>
              <a:pPr/>
              <a:t>9/22/2015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95909B-B1A0-4F4B-94E5-6BCC24C3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18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8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2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8EC3D4-206F-4E18-B96D-07879A35A18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9335-BDC9-48D5-AA23-F008F43D3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1537-C962-4A2A-90B9-438ECD148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AB1FB4-A518-4287-9BB3-7B729E3FF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BDDCE-4D8D-423C-A088-1F87228B4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822D6-165D-44BD-B9A6-C993DF7F5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7F1D4EB-181C-47C4-A9A8-54E50CFC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0F76B1B-B310-4A08-BA21-43E44C9B5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48A1157-A475-465F-A207-A9FF5BB7D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7F39E2-663C-47E3-9CFB-5F182624F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0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6934200" cy="8604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Lecture 5: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Precision Sampling (</a:t>
            </a:r>
            <a:r>
              <a:rPr lang="en-US" altLang="en-US" dirty="0" err="1" smtClean="0">
                <a:solidFill>
                  <a:schemeClr val="tx1"/>
                </a:solidFill>
              </a:rPr>
              <a:t>cont</a:t>
            </a:r>
            <a:r>
              <a:rPr lang="en-US" altLang="en-US" dirty="0" smtClean="0">
                <a:solidFill>
                  <a:schemeClr val="tx1"/>
                </a:solidFill>
              </a:rPr>
              <a:t>),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Streaming for Graphs</a:t>
            </a:r>
            <a:endParaRPr lang="en-US" altLang="en-US" sz="3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for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dirty="0">
                  <a:solidFill>
                    <a:srgbClr val="A5002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vertices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/>
                  <a:t> edges</a:t>
                </a:r>
              </a:p>
              <a:p>
                <a:r>
                  <a:rPr lang="en-US" altLang="en-US" dirty="0" smtClean="0"/>
                  <a:t>Stream:</a:t>
                </a:r>
                <a:endParaRPr lang="en-US" altLang="en-US" dirty="0"/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 smtClean="0"/>
                  <a:t>list </a:t>
                </a:r>
                <a:r>
                  <a:rPr lang="en-US" altLang="en-US" dirty="0"/>
                  <a:t>of edges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dirty="0"/>
                  <a:t>	(e.g., on a hard drive)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781800" y="18288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7848600" y="2514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5486400" y="2438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6934200" y="3657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7543800" y="990600"/>
            <a:ext cx="228600" cy="228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6934200" y="1143000"/>
            <a:ext cx="609600" cy="685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5715000" y="2057400"/>
            <a:ext cx="1143000" cy="457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6934200" y="2057400"/>
            <a:ext cx="914400" cy="533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7696200" y="1219200"/>
            <a:ext cx="228600" cy="1295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7162800" y="2743200"/>
            <a:ext cx="762000" cy="990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5638800" y="2667000"/>
            <a:ext cx="1295400" cy="1066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1066800" y="5410200"/>
            <a:ext cx="976313" cy="457200"/>
            <a:chOff x="1478" y="3216"/>
            <a:chExt cx="615" cy="288"/>
          </a:xfrm>
        </p:grpSpPr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1478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1632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1824" y="331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41"/>
          <p:cNvGrpSpPr>
            <a:grpSpLocks/>
          </p:cNvGrpSpPr>
          <p:nvPr/>
        </p:nvGrpSpPr>
        <p:grpSpPr bwMode="auto">
          <a:xfrm>
            <a:off x="2057400" y="5410200"/>
            <a:ext cx="976313" cy="457200"/>
            <a:chOff x="2121" y="3216"/>
            <a:chExt cx="615" cy="288"/>
          </a:xfrm>
        </p:grpSpPr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2121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2256" y="331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2448" y="331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3001963" y="5410200"/>
            <a:ext cx="976312" cy="457200"/>
            <a:chOff x="2697" y="3216"/>
            <a:chExt cx="615" cy="288"/>
          </a:xfrm>
        </p:grpSpPr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2697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832" y="331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3024" y="3312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43"/>
          <p:cNvGrpSpPr>
            <a:grpSpLocks/>
          </p:cNvGrpSpPr>
          <p:nvPr/>
        </p:nvGrpSpPr>
        <p:grpSpPr bwMode="auto">
          <a:xfrm>
            <a:off x="3978275" y="5410200"/>
            <a:ext cx="976313" cy="457200"/>
            <a:chOff x="3312" y="3216"/>
            <a:chExt cx="615" cy="288"/>
          </a:xfrm>
        </p:grpSpPr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3312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3456" y="331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3648" y="3312"/>
              <a:ext cx="144" cy="14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Group 44"/>
          <p:cNvGrpSpPr>
            <a:grpSpLocks/>
          </p:cNvGrpSpPr>
          <p:nvPr/>
        </p:nvGrpSpPr>
        <p:grpSpPr bwMode="auto">
          <a:xfrm>
            <a:off x="4983163" y="5410200"/>
            <a:ext cx="976312" cy="457200"/>
            <a:chOff x="3945" y="3216"/>
            <a:chExt cx="615" cy="288"/>
          </a:xfrm>
        </p:grpSpPr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3945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4272" y="3312"/>
              <a:ext cx="144" cy="14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4080" y="3312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45"/>
          <p:cNvGrpSpPr>
            <a:grpSpLocks/>
          </p:cNvGrpSpPr>
          <p:nvPr/>
        </p:nvGrpSpPr>
        <p:grpSpPr bwMode="auto">
          <a:xfrm>
            <a:off x="6049963" y="5410200"/>
            <a:ext cx="976312" cy="457200"/>
            <a:chOff x="4617" y="3216"/>
            <a:chExt cx="615" cy="288"/>
          </a:xfrm>
        </p:grpSpPr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4617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4752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4944" y="3312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Line 46"/>
          <p:cNvSpPr>
            <a:spLocks noChangeShapeType="1"/>
          </p:cNvSpPr>
          <p:nvPr/>
        </p:nvSpPr>
        <p:spPr bwMode="auto">
          <a:xfrm>
            <a:off x="914400" y="5334000"/>
            <a:ext cx="7696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>
            <a:off x="914400" y="6019800"/>
            <a:ext cx="7696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>
            <a:off x="914400" y="53340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A7CF659D-4F7B-4E7A-B9F1-B2C0BC3FDEE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Graphs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700" dirty="0" smtClean="0"/>
              <a:t>Web</a:t>
            </a:r>
            <a:endParaRPr lang="en-US" altLang="en-US" sz="2700" dirty="0"/>
          </a:p>
          <a:p>
            <a:pPr>
              <a:lnSpc>
                <a:spcPct val="90000"/>
              </a:lnSpc>
            </a:pPr>
            <a:r>
              <a:rPr lang="en-US" altLang="en-US" sz="2700" dirty="0"/>
              <a:t>Social graphs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Phone calls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Maps </a:t>
            </a:r>
          </a:p>
          <a:p>
            <a:pPr>
              <a:lnSpc>
                <a:spcPct val="90000"/>
              </a:lnSpc>
            </a:pPr>
            <a:r>
              <a:rPr lang="en-US" altLang="en-US" sz="2700" dirty="0"/>
              <a:t>Geographical </a:t>
            </a:r>
            <a:r>
              <a:rPr lang="en-US" altLang="en-US" sz="2700" dirty="0" smtClean="0"/>
              <a:t>data</a:t>
            </a:r>
          </a:p>
          <a:p>
            <a:pPr>
              <a:lnSpc>
                <a:spcPct val="90000"/>
              </a:lnSpc>
            </a:pPr>
            <a:r>
              <a:rPr lang="en-US" altLang="en-US" sz="2700" dirty="0" smtClean="0"/>
              <a:t>…</a:t>
            </a:r>
          </a:p>
        </p:txBody>
      </p:sp>
      <p:pic>
        <p:nvPicPr>
          <p:cNvPr id="21508" name="Picture 4" descr="the_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streaming for graphs?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6019800" cy="5257800"/>
          </a:xfrm>
        </p:spPr>
        <p:txBody>
          <a:bodyPr/>
          <a:lstStyle/>
          <a:p>
            <a:r>
              <a:rPr lang="en-US" dirty="0" smtClean="0"/>
              <a:t>Want to run graph algorithms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raph stored on hard drive</a:t>
            </a:r>
          </a:p>
          <a:p>
            <a:pPr lvl="1"/>
            <a:r>
              <a:rPr lang="en-US" dirty="0" smtClean="0"/>
              <a:t>A linear scan on hard MUCH more efficient than random access</a:t>
            </a:r>
          </a:p>
          <a:p>
            <a:pPr lvl="1"/>
            <a:r>
              <a:rPr lang="en-US" dirty="0" smtClean="0"/>
              <a:t>Usual algorithms are usually random-access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hink Breadth-First-Search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8534400" y="2667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61722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7620000" y="3810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8229600" y="1143000"/>
            <a:ext cx="228600" cy="228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H="1">
            <a:off x="7620000" y="1295400"/>
            <a:ext cx="609600" cy="685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6400800" y="2209800"/>
            <a:ext cx="1143000" cy="457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7620000" y="2209800"/>
            <a:ext cx="914400" cy="533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8382000" y="1371600"/>
            <a:ext cx="228600" cy="12954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7848600" y="2895600"/>
            <a:ext cx="762000" cy="9906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6324600" y="2819400"/>
            <a:ext cx="1295400" cy="1066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533400" y="5417760"/>
            <a:ext cx="976313" cy="457200"/>
            <a:chOff x="1478" y="3216"/>
            <a:chExt cx="615" cy="288"/>
          </a:xfrm>
        </p:grpSpPr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1478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1632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1824" y="331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41"/>
          <p:cNvGrpSpPr>
            <a:grpSpLocks/>
          </p:cNvGrpSpPr>
          <p:nvPr/>
        </p:nvGrpSpPr>
        <p:grpSpPr bwMode="auto">
          <a:xfrm>
            <a:off x="5506361" y="5425336"/>
            <a:ext cx="976313" cy="457200"/>
            <a:chOff x="2121" y="3216"/>
            <a:chExt cx="615" cy="288"/>
          </a:xfrm>
        </p:grpSpPr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2121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2256" y="331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2448" y="331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1521061" y="5425336"/>
            <a:ext cx="976312" cy="457200"/>
            <a:chOff x="2697" y="3216"/>
            <a:chExt cx="615" cy="288"/>
          </a:xfrm>
        </p:grpSpPr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2697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 dirty="0"/>
                <a:t>(   ,   )</a:t>
              </a:r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832" y="331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3024" y="3312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43"/>
          <p:cNvGrpSpPr>
            <a:grpSpLocks/>
          </p:cNvGrpSpPr>
          <p:nvPr/>
        </p:nvGrpSpPr>
        <p:grpSpPr bwMode="auto">
          <a:xfrm>
            <a:off x="2531151" y="5417760"/>
            <a:ext cx="976313" cy="457200"/>
            <a:chOff x="3312" y="3216"/>
            <a:chExt cx="615" cy="288"/>
          </a:xfrm>
        </p:grpSpPr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3312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 dirty="0"/>
                <a:t>(   ,   )</a:t>
              </a:r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3456" y="331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3648" y="3312"/>
              <a:ext cx="144" cy="14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Group 44"/>
          <p:cNvGrpSpPr>
            <a:grpSpLocks/>
          </p:cNvGrpSpPr>
          <p:nvPr/>
        </p:nvGrpSpPr>
        <p:grpSpPr bwMode="auto">
          <a:xfrm>
            <a:off x="3561234" y="5413981"/>
            <a:ext cx="976312" cy="457200"/>
            <a:chOff x="3945" y="3216"/>
            <a:chExt cx="615" cy="288"/>
          </a:xfrm>
        </p:grpSpPr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3945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4272" y="3312"/>
              <a:ext cx="144" cy="14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4080" y="3312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45"/>
          <p:cNvGrpSpPr>
            <a:grpSpLocks/>
          </p:cNvGrpSpPr>
          <p:nvPr/>
        </p:nvGrpSpPr>
        <p:grpSpPr bwMode="auto">
          <a:xfrm>
            <a:off x="4502944" y="5413981"/>
            <a:ext cx="976312" cy="457200"/>
            <a:chOff x="4617" y="3216"/>
            <a:chExt cx="615" cy="288"/>
          </a:xfrm>
        </p:grpSpPr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4617" y="3216"/>
              <a:ext cx="6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b="1"/>
                <a:t>(   ,   )</a:t>
              </a:r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4752" y="33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4944" y="3312"/>
              <a:ext cx="144" cy="14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Line 46"/>
          <p:cNvSpPr>
            <a:spLocks noChangeShapeType="1"/>
          </p:cNvSpPr>
          <p:nvPr/>
        </p:nvSpPr>
        <p:spPr bwMode="auto">
          <a:xfrm>
            <a:off x="381000" y="5341560"/>
            <a:ext cx="7696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7"/>
          <p:cNvSpPr>
            <a:spLocks noChangeShapeType="1"/>
          </p:cNvSpPr>
          <p:nvPr/>
        </p:nvSpPr>
        <p:spPr bwMode="auto">
          <a:xfrm>
            <a:off x="381000" y="6027360"/>
            <a:ext cx="7696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48"/>
          <p:cNvSpPr>
            <a:spLocks noChangeShapeType="1"/>
          </p:cNvSpPr>
          <p:nvPr/>
        </p:nvSpPr>
        <p:spPr bwMode="auto">
          <a:xfrm>
            <a:off x="381000" y="534156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" name="Group 63"/>
          <p:cNvGrpSpPr>
            <a:grpSpLocks/>
          </p:cNvGrpSpPr>
          <p:nvPr/>
        </p:nvGrpSpPr>
        <p:grpSpPr bwMode="auto">
          <a:xfrm>
            <a:off x="6221578" y="2216810"/>
            <a:ext cx="306387" cy="269875"/>
            <a:chOff x="4985" y="2208"/>
            <a:chExt cx="193" cy="170"/>
          </a:xfrm>
        </p:grpSpPr>
        <p:sp>
          <p:nvSpPr>
            <p:cNvPr id="44" name="Line 61"/>
            <p:cNvSpPr>
              <a:spLocks noChangeShapeType="1"/>
            </p:cNvSpPr>
            <p:nvPr/>
          </p:nvSpPr>
          <p:spPr bwMode="auto">
            <a:xfrm flipH="1">
              <a:off x="5033" y="2208"/>
              <a:ext cx="145" cy="17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62"/>
            <p:cNvSpPr>
              <a:spLocks noChangeShapeType="1"/>
            </p:cNvSpPr>
            <p:nvPr/>
          </p:nvSpPr>
          <p:spPr bwMode="auto">
            <a:xfrm>
              <a:off x="4985" y="2305"/>
              <a:ext cx="73" cy="7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63"/>
          <p:cNvGrpSpPr>
            <a:grpSpLocks/>
          </p:cNvGrpSpPr>
          <p:nvPr/>
        </p:nvGrpSpPr>
        <p:grpSpPr bwMode="auto">
          <a:xfrm>
            <a:off x="7543800" y="3400566"/>
            <a:ext cx="306387" cy="269875"/>
            <a:chOff x="4985" y="2208"/>
            <a:chExt cx="193" cy="170"/>
          </a:xfrm>
        </p:grpSpPr>
        <p:sp>
          <p:nvSpPr>
            <p:cNvPr id="47" name="Line 61"/>
            <p:cNvSpPr>
              <a:spLocks noChangeShapeType="1"/>
            </p:cNvSpPr>
            <p:nvPr/>
          </p:nvSpPr>
          <p:spPr bwMode="auto">
            <a:xfrm flipH="1">
              <a:off x="5033" y="2208"/>
              <a:ext cx="145" cy="17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62"/>
            <p:cNvSpPr>
              <a:spLocks noChangeShapeType="1"/>
            </p:cNvSpPr>
            <p:nvPr/>
          </p:nvSpPr>
          <p:spPr bwMode="auto">
            <a:xfrm>
              <a:off x="4985" y="2305"/>
              <a:ext cx="73" cy="7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63"/>
          <p:cNvGrpSpPr>
            <a:grpSpLocks/>
          </p:cNvGrpSpPr>
          <p:nvPr/>
        </p:nvGrpSpPr>
        <p:grpSpPr bwMode="auto">
          <a:xfrm>
            <a:off x="7275513" y="1627550"/>
            <a:ext cx="306387" cy="269875"/>
            <a:chOff x="4985" y="2208"/>
            <a:chExt cx="193" cy="170"/>
          </a:xfrm>
        </p:grpSpPr>
        <p:sp>
          <p:nvSpPr>
            <p:cNvPr id="50" name="Line 61"/>
            <p:cNvSpPr>
              <a:spLocks noChangeShapeType="1"/>
            </p:cNvSpPr>
            <p:nvPr/>
          </p:nvSpPr>
          <p:spPr bwMode="auto">
            <a:xfrm flipH="1">
              <a:off x="5033" y="2208"/>
              <a:ext cx="145" cy="17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2"/>
            <p:cNvSpPr>
              <a:spLocks noChangeShapeType="1"/>
            </p:cNvSpPr>
            <p:nvPr/>
          </p:nvSpPr>
          <p:spPr bwMode="auto">
            <a:xfrm>
              <a:off x="4985" y="2305"/>
              <a:ext cx="73" cy="7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63"/>
          <p:cNvGrpSpPr>
            <a:grpSpLocks/>
          </p:cNvGrpSpPr>
          <p:nvPr/>
        </p:nvGrpSpPr>
        <p:grpSpPr bwMode="auto">
          <a:xfrm>
            <a:off x="8779975" y="2320925"/>
            <a:ext cx="306387" cy="269875"/>
            <a:chOff x="4985" y="2208"/>
            <a:chExt cx="193" cy="170"/>
          </a:xfrm>
        </p:grpSpPr>
        <p:sp>
          <p:nvSpPr>
            <p:cNvPr id="53" name="Line 61"/>
            <p:cNvSpPr>
              <a:spLocks noChangeShapeType="1"/>
            </p:cNvSpPr>
            <p:nvPr/>
          </p:nvSpPr>
          <p:spPr bwMode="auto">
            <a:xfrm flipH="1">
              <a:off x="5033" y="2208"/>
              <a:ext cx="145" cy="17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62"/>
            <p:cNvSpPr>
              <a:spLocks noChangeShapeType="1"/>
            </p:cNvSpPr>
            <p:nvPr/>
          </p:nvSpPr>
          <p:spPr bwMode="auto">
            <a:xfrm>
              <a:off x="4985" y="2305"/>
              <a:ext cx="73" cy="7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17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which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900" dirty="0"/>
              <a:t>Most of usual-suspect algorithms use random-access</a:t>
            </a:r>
          </a:p>
          <a:p>
            <a:pPr lvl="1">
              <a:lnSpc>
                <a:spcPct val="90000"/>
              </a:lnSpc>
            </a:pPr>
            <a:endParaRPr lang="en-US" altLang="en-US" sz="2300" dirty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Questions:</a:t>
            </a: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300" dirty="0"/>
              <a:t>Connectivity</a:t>
            </a:r>
          </a:p>
          <a:p>
            <a:pPr lvl="1">
              <a:lnSpc>
                <a:spcPct val="90000"/>
              </a:lnSpc>
            </a:pPr>
            <a:r>
              <a:rPr lang="en-US" altLang="en-US" sz="2300" dirty="0" smtClean="0"/>
              <a:t>Distances (similarities) between nodes</a:t>
            </a:r>
            <a:endParaRPr lang="en-US" altLang="en-US" sz="2300" dirty="0">
              <a:solidFill>
                <a:srgbClr val="A5002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300" dirty="0"/>
              <a:t>PageRank (stationary distribution of random walk)</a:t>
            </a:r>
          </a:p>
          <a:p>
            <a:pPr lvl="1">
              <a:lnSpc>
                <a:spcPct val="90000"/>
              </a:lnSpc>
            </a:pPr>
            <a:r>
              <a:rPr lang="en-US" altLang="en-US" sz="2300" dirty="0"/>
              <a:t>Counting # of </a:t>
            </a:r>
            <a:r>
              <a:rPr lang="en-US" altLang="en-US" sz="2300" dirty="0" smtClean="0"/>
              <a:t>triangles (measure of </a:t>
            </a:r>
            <a:r>
              <a:rPr lang="en-US" altLang="en-US" sz="2300" dirty="0" err="1" smtClean="0"/>
              <a:t>clusterability</a:t>
            </a:r>
            <a:r>
              <a:rPr lang="en-US" altLang="en-US" sz="2300" dirty="0" smtClean="0"/>
              <a:t>)</a:t>
            </a:r>
            <a:endParaRPr lang="en-US" altLang="en-US" sz="2300" dirty="0"/>
          </a:p>
          <a:p>
            <a:pPr lvl="1">
              <a:lnSpc>
                <a:spcPct val="90000"/>
              </a:lnSpc>
            </a:pPr>
            <a:r>
              <a:rPr lang="en-US" altLang="en-US" sz="2300" dirty="0"/>
              <a:t>Various other statistics</a:t>
            </a:r>
          </a:p>
          <a:p>
            <a:pPr lvl="1">
              <a:lnSpc>
                <a:spcPct val="90000"/>
              </a:lnSpc>
            </a:pPr>
            <a:r>
              <a:rPr lang="en-US" altLang="en-US" sz="2300" dirty="0" smtClean="0"/>
              <a:t>Matchings</a:t>
            </a:r>
            <a:endParaRPr lang="en-US" altLang="en-US" sz="2300" dirty="0"/>
          </a:p>
          <a:p>
            <a:pPr lvl="1">
              <a:lnSpc>
                <a:spcPct val="90000"/>
              </a:lnSpc>
            </a:pPr>
            <a:r>
              <a:rPr lang="en-US" altLang="en-US" sz="2300" dirty="0" smtClean="0"/>
              <a:t>Graph partitioning</a:t>
            </a: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sz="2300" dirty="0" smtClean="0"/>
              <a:t>…</a:t>
            </a:r>
            <a:endParaRPr lang="en-US" alt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9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F6D6EE88-2905-4154-879B-48387C0840C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Parameters for graph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Size of the workspace:</a:t>
                </a:r>
              </a:p>
              <a:p>
                <a:pPr lvl="1"/>
                <a:r>
                  <a:rPr lang="en-US" altLang="en-US" dirty="0"/>
                  <a:t>Aim: to use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 smtClean="0"/>
                  <a:t>space</a:t>
                </a:r>
              </a:p>
              <a:p>
                <a:pPr lvl="2"/>
                <a:r>
                  <a:rPr lang="en-US" altLang="en-US" dirty="0"/>
                  <a:t>o</a:t>
                </a:r>
                <a:r>
                  <a:rPr lang="en-US" altLang="en-US" dirty="0" smtClean="0"/>
                  <a:t>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lvl="2"/>
                <a:r>
                  <a:rPr lang="en-US" altLang="en-US" dirty="0"/>
                  <a:t>Still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much less than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(that could be up to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</a:rPr>
                  <a:t> is usually </a:t>
                </a:r>
                <a:r>
                  <a:rPr lang="en-US" altLang="en-US" i="1" dirty="0"/>
                  <a:t>not</a:t>
                </a:r>
                <a:r>
                  <a:rPr lang="en-US" altLang="en-US" dirty="0"/>
                  <a:t> achievable</a:t>
                </a:r>
              </a:p>
              <a:p>
                <a:pPr lvl="1"/>
                <a:endParaRPr lang="en-US" altLang="en-US" dirty="0"/>
              </a:p>
            </p:txBody>
          </p:sp>
        </mc:Choice>
        <mc:Fallback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56" name="Text Box 4"/>
              <p:cNvSpPr txBox="1">
                <a:spLocks noChangeArrowheads="1"/>
              </p:cNvSpPr>
              <p:nvPr/>
            </p:nvSpPr>
            <p:spPr bwMode="auto">
              <a:xfrm>
                <a:off x="6019800" y="838200"/>
                <a:ext cx="2994731" cy="11079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200" dirty="0" smtClean="0"/>
                  <a:t>E.g., for web can have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=1⋅</m:t>
                    </m:r>
                    <m:sSup>
                      <m:sSupPr>
                        <m:ctrlPr>
                          <a:rPr lang="en-US" altLang="en-US" sz="22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2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en-US" sz="2200" dirty="0">
                    <a:solidFill>
                      <a:srgbClr val="A50021"/>
                    </a:solidFill>
                  </a:rPr>
                  <a:t> </a:t>
                </a:r>
                <a:r>
                  <a:rPr lang="en-US" altLang="en-US" sz="2200" dirty="0"/>
                  <a:t>nodes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2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=100⋅</m:t>
                    </m:r>
                    <m:sSup>
                      <m:sSupPr>
                        <m:ctrlPr>
                          <a:rPr lang="en-US" altLang="en-US" sz="22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200" b="0" i="1" dirty="0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 smtClean="0"/>
                  <a:t>edges</a:t>
                </a:r>
                <a:endParaRPr lang="en-US" altLang="en-US" sz="2200" dirty="0"/>
              </a:p>
            </p:txBody>
          </p:sp>
        </mc:Choice>
        <mc:Fallback xmlns="">
          <p:sp>
            <p:nvSpPr>
              <p:cNvPr id="2355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9800" y="838200"/>
                <a:ext cx="2994731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2434" t="-2732" r="-1623" b="-1038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1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1: connectivity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Check whether the graph is connected?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space</a:t>
                </a:r>
              </a:p>
              <a:p>
                <a:r>
                  <a:rPr lang="en-US" dirty="0" smtClean="0"/>
                  <a:t>Idea:</a:t>
                </a:r>
              </a:p>
              <a:p>
                <a:pPr lvl="1"/>
                <a:r>
                  <a:rPr lang="en-US" dirty="0" smtClean="0"/>
                  <a:t>Store minimum spanning tree</a:t>
                </a:r>
                <a:endParaRPr lang="en-US" dirty="0"/>
              </a:p>
              <a:p>
                <a:r>
                  <a:rPr lang="en-US" dirty="0" smtClean="0"/>
                  <a:t>Algorithm:</a:t>
                </a:r>
              </a:p>
              <a:p>
                <a:pPr lvl="1"/>
                <a:r>
                  <a:rPr lang="en-US" dirty="0" smtClean="0"/>
                  <a:t>Keep a subgraph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(starts empty)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when see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does not create a cycle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, add it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 smtClean="0"/>
                  <a:t> edges only</a:t>
                </a:r>
              </a:p>
              <a:p>
                <a:r>
                  <a:rPr lang="en-US" dirty="0" smtClean="0"/>
                  <a:t>Can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for:</a:t>
                </a:r>
              </a:p>
              <a:p>
                <a:pPr lvl="1"/>
                <a:r>
                  <a:rPr lang="en-US" dirty="0" smtClean="0"/>
                  <a:t>Connectivity between 2 nodes</a:t>
                </a:r>
              </a:p>
              <a:p>
                <a:pPr lvl="1"/>
                <a:r>
                  <a:rPr lang="en-US" dirty="0" smtClean="0"/>
                  <a:t># connected components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30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distance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, compute the distance between them</a:t>
                </a:r>
              </a:p>
              <a:p>
                <a:pPr lvl="1"/>
                <a:r>
                  <a:rPr lang="en-US" dirty="0" smtClean="0"/>
                  <a:t>Up to approximation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, odd integer</a:t>
                </a:r>
              </a:p>
              <a:p>
                <a:r>
                  <a:rPr lang="en-US" dirty="0" smtClean="0"/>
                  <a:t>Modification of the previous algorithm:</a:t>
                </a:r>
              </a:p>
              <a:p>
                <a:pPr lvl="1"/>
                <a:r>
                  <a:rPr lang="en-US" dirty="0" smtClean="0"/>
                  <a:t>Keep a subgraph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,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Space?</a:t>
                </a:r>
              </a:p>
              <a:p>
                <a:pPr lvl="1"/>
                <a:r>
                  <a:rPr lang="en-US" b="0" dirty="0" smtClean="0"/>
                  <a:t>All cycles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have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>
                    <a:solidFill>
                      <a:srgbClr val="0070C0"/>
                    </a:solidFill>
                  </a:rPr>
                  <a:t>Thm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Bollobas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  <a:r>
                  <a:rPr lang="en-US" dirty="0" smtClean="0"/>
                  <a:t>: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Few other results known!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433" r="-2296" b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0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Detour: </a:t>
            </a:r>
            <a:r>
              <a:rPr lang="en-US" dirty="0" err="1" smtClean="0"/>
              <a:t>Bollobas</a:t>
            </a:r>
            <a:r>
              <a:rPr lang="en-US" dirty="0" smtClean="0"/>
              <a:t>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Thm [</a:t>
                </a:r>
                <a:r>
                  <a:rPr lang="en-US" dirty="0" err="1">
                    <a:solidFill>
                      <a:srgbClr val="0070C0"/>
                    </a:solidFill>
                  </a:rPr>
                  <a:t>Bollobas</a:t>
                </a:r>
                <a:r>
                  <a:rPr lang="en-US" dirty="0">
                    <a:solidFill>
                      <a:srgbClr val="0070C0"/>
                    </a:solidFill>
                  </a:rPr>
                  <a:t>]</a:t>
                </a:r>
                <a:r>
                  <a:rPr lang="en-US" dirty="0"/>
                  <a:t>: </a:t>
                </a:r>
                <a:r>
                  <a:rPr lang="en-US" dirty="0" smtClean="0"/>
                  <a:t>If all cycles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Simplified case: all nodes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Proof:</a:t>
                </a:r>
              </a:p>
              <a:p>
                <a:pPr lvl="1"/>
                <a:r>
                  <a:rPr lang="en-US" dirty="0"/>
                  <a:t>Suppose: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Explore a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At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: all nodes differ!</a:t>
                </a:r>
              </a:p>
              <a:p>
                <a:pPr lvl="1"/>
                <a:r>
                  <a:rPr lang="en-US" b="0" dirty="0" smtClean="0"/>
                  <a:t>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7162800" y="3253582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943600" y="4038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7277100" y="4026906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8458200" y="40386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Straight Connector 9"/>
          <p:cNvCxnSpPr>
            <a:stCxn id="5" idx="3"/>
            <a:endCxn id="6" idx="0"/>
          </p:cNvCxnSpPr>
          <p:nvPr/>
        </p:nvCxnSpPr>
        <p:spPr>
          <a:xfrm flipH="1">
            <a:off x="6057900" y="3448704"/>
            <a:ext cx="1138378" cy="5898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" idx="0"/>
          </p:cNvCxnSpPr>
          <p:nvPr/>
        </p:nvCxnSpPr>
        <p:spPr>
          <a:xfrm>
            <a:off x="7272478" y="3482182"/>
            <a:ext cx="118922" cy="5447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5"/>
            <a:endCxn id="8" idx="1"/>
          </p:cNvCxnSpPr>
          <p:nvPr/>
        </p:nvCxnSpPr>
        <p:spPr>
          <a:xfrm>
            <a:off x="7357922" y="3448704"/>
            <a:ext cx="1133756" cy="6233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1" idx="0"/>
            <a:endCxn id="6" idx="3"/>
          </p:cNvCxnSpPr>
          <p:nvPr/>
        </p:nvCxnSpPr>
        <p:spPr>
          <a:xfrm flipV="1">
            <a:off x="5295900" y="4233722"/>
            <a:ext cx="681178" cy="7192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5181600" y="4953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6569433" y="4953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5911133" y="4953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" name="Straight Connector 25"/>
          <p:cNvCxnSpPr>
            <a:stCxn id="23" idx="0"/>
            <a:endCxn id="6" idx="4"/>
          </p:cNvCxnSpPr>
          <p:nvPr/>
        </p:nvCxnSpPr>
        <p:spPr>
          <a:xfrm flipV="1">
            <a:off x="6025433" y="4267200"/>
            <a:ext cx="32467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2" idx="0"/>
            <a:endCxn id="6" idx="5"/>
          </p:cNvCxnSpPr>
          <p:nvPr/>
        </p:nvCxnSpPr>
        <p:spPr>
          <a:xfrm flipH="1" flipV="1">
            <a:off x="6138722" y="4233722"/>
            <a:ext cx="545011" cy="7192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4" idx="0"/>
            <a:endCxn id="8" idx="3"/>
          </p:cNvCxnSpPr>
          <p:nvPr/>
        </p:nvCxnSpPr>
        <p:spPr>
          <a:xfrm flipV="1">
            <a:off x="7869538" y="4233722"/>
            <a:ext cx="622140" cy="7094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7755238" y="4943192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8879319" y="4953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8346503" y="49530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Straight Connector 36"/>
          <p:cNvCxnSpPr>
            <a:stCxn id="36" idx="0"/>
            <a:endCxn id="8" idx="4"/>
          </p:cNvCxnSpPr>
          <p:nvPr/>
        </p:nvCxnSpPr>
        <p:spPr>
          <a:xfrm flipV="1">
            <a:off x="8460803" y="4267200"/>
            <a:ext cx="111697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5" idx="0"/>
            <a:endCxn id="8" idx="5"/>
          </p:cNvCxnSpPr>
          <p:nvPr/>
        </p:nvCxnSpPr>
        <p:spPr>
          <a:xfrm flipH="1" flipV="1">
            <a:off x="8653322" y="4233722"/>
            <a:ext cx="340297" cy="7192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0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1" grpId="0" animBg="1"/>
      <p:bldP spid="22" grpId="0" animBg="1"/>
      <p:bldP spid="23" grpId="0" animBg="1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Precision Sampling </a:t>
            </a:r>
            <a:r>
              <a:rPr lang="en-US" dirty="0" smtClean="0"/>
              <a:t>(continuation)</a:t>
            </a:r>
            <a:endParaRPr lang="en-US" dirty="0" smtClean="0"/>
          </a:p>
          <a:p>
            <a:r>
              <a:rPr lang="en-US" dirty="0" smtClean="0"/>
              <a:t>Streaming for graphs</a:t>
            </a:r>
          </a:p>
          <a:p>
            <a:endParaRPr lang="en-US" dirty="0"/>
          </a:p>
          <a:p>
            <a:r>
              <a:rPr lang="en-US" dirty="0" smtClean="0"/>
              <a:t>Scriber?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88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Sampling: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70C0"/>
                    </a:solidFill>
                    <a:sym typeface="Symbol" panose="05050102010706020507" pitchFamily="18" charset="2"/>
                  </a:rPr>
                  <a:t>Precision Sampling Lemma</a:t>
                </a:r>
                <a:r>
                  <a:rPr lang="en-US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: </a:t>
                </a:r>
                <a:r>
                  <a:rPr lang="en-US" dirty="0">
                    <a:sym typeface="Symbol" panose="05050102010706020507" pitchFamily="18" charset="2"/>
                  </a:rPr>
                  <a:t>can </a:t>
                </a:r>
                <a:r>
                  <a:rPr lang="en-US" dirty="0" smtClean="0">
                    <a:sym typeface="Symbol" panose="05050102010706020507" pitchFamily="18" charset="2"/>
                  </a:rPr>
                  <a:t>get </a:t>
                </a:r>
                <a:r>
                  <a:rPr lang="en-US" dirty="0">
                    <a:sym typeface="Symbol" panose="05050102010706020507" pitchFamily="18" charset="2"/>
                  </a:rPr>
                  <a:t>with 90% </a:t>
                </a:r>
                <a:r>
                  <a:rPr 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success: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2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O(1) additive error and 1.5  multiplicative error: </a:t>
                </a:r>
              </a:p>
              <a:p>
                <a:pPr marL="593725" lvl="2" indent="0" eaLnBrk="1" hangingPunct="1">
                  <a:lnSpc>
                    <a:spcPct val="90000"/>
                  </a:lnSpc>
                  <a:buFont typeface="Wingdings 3" panose="05040102010807070707" pitchFamily="18" charset="2"/>
                  <a:buNone/>
                </a:pPr>
                <a:r>
                  <a:rPr lang="en-US" sz="19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sz="1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/1.5</m:t>
                    </m:r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d>
                      <m:dPr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e>
                    </m:d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acc>
                      <m:accPr>
                        <m:chr m:val="̃"/>
                        <m:ctrlP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1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</m:acc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&lt;1.5⋅</m:t>
                    </m:r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sz="1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(1)</m:t>
                    </m:r>
                  </m:oMath>
                </a14:m>
                <a:endParaRPr lang="en-US" sz="1900" dirty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200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with average cost equal to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𝑂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log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⁡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endParaRPr lang="en-US" dirty="0">
                  <a:solidFill>
                    <a:schemeClr val="tx1"/>
                  </a:solidFill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dirty="0">
                    <a:solidFill>
                      <a:schemeClr val="tx1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Algorithm: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200" dirty="0">
                    <a:solidFill>
                      <a:schemeClr val="tx1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Choose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𝑢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𝐸𝑥𝑝</m:t>
                    </m:r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(1)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i.i.d</a:t>
                </a:r>
                <a:r>
                  <a:rPr lang="en-US" sz="2200" dirty="0">
                    <a:solidFill>
                      <a:schemeClr val="tx1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200" dirty="0">
                    <a:solidFill>
                      <a:schemeClr val="tx1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Estimator: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𝑆</m:t>
                        </m:r>
                      </m:e>
                    </m:acc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=</m:t>
                    </m:r>
                    <m:limLow>
                      <m:limLow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max</m:t>
                        </m:r>
                      </m:e>
                      <m:li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𝑖</m:t>
                        </m:r>
                      </m:lim>
                    </m:limLow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/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𝑢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. </a:t>
                </a:r>
                <a:endParaRPr lang="en-US" sz="2200" dirty="0">
                  <a:solidFill>
                    <a:schemeClr val="tx1"/>
                  </a:solidFill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Proof of correctness: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Claim 1: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∼∑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Hence,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𝐸𝑥𝑝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Claim 2: </a:t>
                </a:r>
                <a:r>
                  <a:rPr lang="en-US" dirty="0" err="1" smtClean="0"/>
                  <a:t>Avg</a:t>
                </a:r>
                <a:r>
                  <a:rPr lang="en-US" dirty="0" smtClean="0"/>
                  <a:t> cost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3360" b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6253005" y="2140633"/>
            <a:ext cx="2855536" cy="2507567"/>
            <a:chOff x="6253005" y="2140633"/>
            <a:chExt cx="2855536" cy="25075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3005" y="2363771"/>
              <a:ext cx="2855536" cy="228442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876605" y="2140633"/>
                  <a:ext cx="2021066" cy="4462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𝐸𝑥𝑝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(1)∼</m:t>
                        </m:r>
                        <m:sSup>
                          <m:sSup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sz="23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605" y="2140633"/>
                  <a:ext cx="2021066" cy="44627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19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526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-moments via Prec. Sampling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904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Theorem: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linear sketch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-moment </a:t>
                </a:r>
                <a:r>
                  <a:rPr lang="en-US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approximation,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2/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space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(with 90</a:t>
                </a:r>
                <a:r>
                  <a:rPr lang="en-US" dirty="0">
                    <a:solidFill>
                      <a:schemeClr val="tx1"/>
                    </a:solidFill>
                  </a:rPr>
                  <a:t>%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succ</a:t>
                </a:r>
                <a:r>
                  <a:rPr lang="en-US" dirty="0" smtClean="0"/>
                  <a:t>ess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probability).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Sketch: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Pick random </a:t>
                </a:r>
                <a14:m>
                  <m:oMath xmlns:m="http://schemas.openxmlformats.org/officeDocument/2006/math"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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{±1}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𝐸𝑥𝑝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endParaRPr lang="en-US" baseline="300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Hash into a hash </a:t>
                </a:r>
                <a:r>
                  <a:rPr lang="en-US" dirty="0">
                    <a:solidFill>
                      <a:schemeClr val="tx1"/>
                    </a:solidFill>
                  </a:rPr>
                  <a:t>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sup>
                    </m:sSup>
                    <m:func>
                      <m:func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cells</a:t>
                </a:r>
              </a:p>
              <a:p>
                <a:r>
                  <a:rPr lang="en-US" dirty="0">
                    <a:solidFill>
                      <a:srgbClr val="406AA5"/>
                    </a:solidFill>
                  </a:rPr>
                  <a:t>Estimator: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func>
                  </m:oMath>
                </a14:m>
                <a:endParaRPr lang="en-US" baseline="30000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Sketch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dirty="0" smtClean="0"/>
                  <a:t>li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near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81" t="-3129" b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181600" y="4470400"/>
              <a:ext cx="3886200" cy="396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/>
                    <a:gridCol w="647700"/>
                    <a:gridCol w="647700"/>
                    <a:gridCol w="647700"/>
                    <a:gridCol w="647700"/>
                    <a:gridCol w="647700"/>
                  </a:tblGrid>
                  <a:tr h="3968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3798473"/>
                  </p:ext>
                </p:extLst>
              </p:nvPr>
            </p:nvGraphicFramePr>
            <p:xfrm>
              <a:off x="5181600" y="4470400"/>
              <a:ext cx="3886200" cy="396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/>
                    <a:gridCol w="647700"/>
                    <a:gridCol w="647700"/>
                    <a:gridCol w="647700"/>
                    <a:gridCol w="647700"/>
                    <a:gridCol w="64770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1887" t="-1515" r="-50566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100935" t="-1515" r="-400935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202830" t="-1515" r="-304717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302830" t="-1515" r="-204717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399065" t="-1515" r="-102804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503774" t="-1515" r="-3774" b="-151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867400" y="5546725"/>
              <a:ext cx="1828800" cy="1006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</a:tblGrid>
                  <a:tr h="10064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49" marB="45749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49" marB="45749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49" marB="45749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3479738"/>
                  </p:ext>
                </p:extLst>
              </p:nvPr>
            </p:nvGraphicFramePr>
            <p:xfrm>
              <a:off x="5867400" y="5546725"/>
              <a:ext cx="1828800" cy="1006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</a:tblGrid>
                  <a:tr h="10064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1000" t="-602" r="-205000" b="-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100000" t="-602" r="-102970" b="-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202000" t="-602" r="-4000" b="-30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562600" y="48514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72200" y="48514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0" y="48514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315200" y="48514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620000" y="48514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781800" y="48514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4648200" y="4470400"/>
                <a:ext cx="6673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4470400"/>
                <a:ext cx="667362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>
                <a:off x="5155154" y="5765800"/>
                <a:ext cx="66005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5154" y="5765800"/>
                <a:ext cx="66005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20000" y="2906524"/>
                <a:ext cx="1291892" cy="4462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906524"/>
                <a:ext cx="1291892" cy="4462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0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of </a:t>
            </a:r>
            <a:r>
              <a:rPr lang="en-US" dirty="0" smtClean="0"/>
              <a:t>estimation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2578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</a:t>
                </a:r>
                <a:r>
                  <a:rPr lang="en-US" dirty="0">
                    <a:solidFill>
                      <a:srgbClr val="0070C0"/>
                    </a:solidFill>
                  </a:rPr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i="1" dirty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6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600" i="1" dirty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600" i="1" dirty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600" i="1" dirty="0">
                                <a:solidFill>
                                  <a:srgbClr val="A5002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approximation with 90%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probability, with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1−2/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cells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 smtClean="0"/>
                  <a:t>Use Precision Sampling </a:t>
                </a:r>
                <a:r>
                  <a:rPr lang="en-US" dirty="0" err="1" smtClean="0"/>
                  <a:t>Lem</a:t>
                </a:r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/>
                  <a:t>Need to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/>
                  <a:t> small</a:t>
                </a:r>
              </a:p>
              <a:p>
                <a:pPr lvl="2"/>
                <a:r>
                  <a:rPr lang="en-US" dirty="0"/>
                  <a:t>m</a:t>
                </a:r>
                <a:r>
                  <a:rPr lang="en-US" dirty="0" smtClean="0"/>
                  <a:t>ore precisely: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257800" cy="5257800"/>
              </a:xfrm>
              <a:blipFill rotWithShape="0">
                <a:blip r:embed="rId2"/>
                <a:stretch>
                  <a:fillRect l="-2317" t="-3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5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562600" y="826532"/>
                <a:ext cx="3429000" cy="328826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Algorithm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PrecisionSamplingFp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Initialize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(w):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array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S[w]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hash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func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h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into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[w]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hash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func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𝑟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into {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±1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}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reals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,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𝐸𝑥𝑝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distribution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Process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(vector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∈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ℜ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):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for(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=0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;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&lt;n; </a:t>
                </a:r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i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++)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 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S[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h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]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+=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  <m:t>𝑖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nsolas" pitchFamily="49" charset="0"/>
                      </a:rPr>
                      <m:t>⋅</m:t>
                    </m:r>
                    <m:f>
                      <m:fPr>
                        <m:ctrlP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</m:ctrlPr>
                          </m:sSubSup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1/</m:t>
                            </m:r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𝑝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;</a:t>
                </a:r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  <a:p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 smtClean="0">
                    <a:solidFill>
                      <a:schemeClr val="tx1"/>
                    </a:solidFill>
                    <a:cs typeface="Consolas" pitchFamily="49" charset="0"/>
                  </a:rPr>
                  <a:t>Estimator:</a:t>
                </a:r>
                <a:endParaRPr lang="en-US" sz="1400" dirty="0">
                  <a:solidFill>
                    <a:schemeClr val="tx1"/>
                  </a:solidFill>
                  <a:cs typeface="Consolas" pitchFamily="49" charset="0"/>
                </a:endParaRP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Consolas" pitchFamily="49" charset="0"/>
                    <a:cs typeface="Consolas" pitchFamily="49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nsolas" pitchFamily="4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nsolas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nsolas" pitchFamily="49" charset="0"/>
                                  </a:rPr>
                                  <m:t>𝑆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nsolas" pitchFamily="49" charset="0"/>
                                  </a:rPr>
                                  <m:t>[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nsolas" pitchFamily="49" charset="0"/>
                                  </a:rPr>
                                  <m:t>𝑗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onsolas" pitchFamily="49" charset="0"/>
                                  </a:rPr>
                                  <m:t>]</m:t>
                                </m:r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onsolas" pitchFamily="49" charset="0"/>
                              </a:rPr>
                              <m:t>𝑝</m:t>
                            </m:r>
                          </m:sup>
                        </m:sSup>
                      </m:e>
                    </m:func>
                  </m:oMath>
                </a14:m>
                <a:endParaRPr lang="en-US" sz="1400" dirty="0">
                  <a:solidFill>
                    <a:schemeClr val="tx1"/>
                  </a:solidFill>
                  <a:latin typeface="Consolas" pitchFamily="49" charset="0"/>
                  <a:cs typeface="Consolas" pitchFamily="49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826532"/>
                <a:ext cx="3429000" cy="3288268"/>
              </a:xfrm>
              <a:prstGeom prst="rect">
                <a:avLst/>
              </a:prstGeom>
              <a:blipFill rotWithShape="0">
                <a:blip r:embed="rId3"/>
                <a:stretch>
                  <a:fillRect l="-177" t="-552" b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1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endParaRPr lang="en-US" dirty="0" smtClean="0">
                  <a:solidFill>
                    <a:srgbClr val="000099"/>
                  </a:solidFill>
                </a:endParaRPr>
              </a:p>
              <a:p>
                <a:r>
                  <a:rPr lang="en-US" dirty="0" smtClean="0">
                    <a:solidFill>
                      <a:srgbClr val="000099"/>
                    </a:solidFill>
                  </a:rPr>
                  <a:t>Claim:</a:t>
                </a:r>
                <a:r>
                  <a:rPr lang="en-US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Consider cell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-25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How </a:t>
                </a:r>
                <a:r>
                  <a:rPr lang="en-US" dirty="0">
                    <a:solidFill>
                      <a:schemeClr val="tx1"/>
                    </a:solidFill>
                  </a:rPr>
                  <a:t>much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chaff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dirty="0">
                    <a:solidFill>
                      <a:schemeClr val="tx1"/>
                    </a:solidFill>
                  </a:rPr>
                  <a:t>there?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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h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𝑧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…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≤ 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𝑤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Symbol"/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 ? </a:t>
                </a:r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𝑢</m:t>
                        </m:r>
                      </m:sub>
                    </m:sSub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≤ 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2/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𝑝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= 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aseline="300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≤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1−2/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sup>
                    </m:sSup>
                    <m:r>
                      <m:rPr>
                        <m:lit/>
                      </m:rP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m:rPr>
                        <m:lit/>
                      </m:rP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bSup>
                      <m:sSub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bSup>
                  </m:oMath>
                </a14:m>
                <a:endParaRPr lang="en-US" baseline="30000" dirty="0">
                  <a:solidFill>
                    <a:schemeClr val="tx1"/>
                  </a:solidFill>
                  <a:sym typeface="Symbol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By Markov’s: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𝐶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≤ 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m:rPr>
                        <m:lit/>
                      </m:rP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p>
                    </m:sSub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1−2/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sup>
                    </m:sSup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func>
                      <m:func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)/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probability &gt;90%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1−2/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𝑝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  <a:sym typeface="Symbol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𝑛</m:t>
                        </m:r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then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20195" y="2465425"/>
                <a:ext cx="2219005" cy="1095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</m:oMath>
                  </m:oMathPara>
                </a14:m>
                <a:endParaRPr lang="en-US" sz="2000" baseline="30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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{±1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exponential </a:t>
                </a:r>
                <a:r>
                  <a:rPr lang="en-US" sz="2000" dirty="0" err="1" smtClean="0"/>
                  <a:t>r.v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195" y="2465425"/>
                <a:ext cx="2219005" cy="1095300"/>
              </a:xfrm>
              <a:prstGeom prst="rect">
                <a:avLst/>
              </a:prstGeom>
              <a:blipFill rotWithShape="0">
                <a:blip r:embed="rId3"/>
                <a:stretch>
                  <a:fillRect l="-2732" r="-820" b="-82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810000" y="4419600"/>
            <a:ext cx="2057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257800" y="50800"/>
              <a:ext cx="3886200" cy="396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/>
                    <a:gridCol w="647700"/>
                    <a:gridCol w="647700"/>
                    <a:gridCol w="647700"/>
                    <a:gridCol w="647700"/>
                    <a:gridCol w="647700"/>
                  </a:tblGrid>
                  <a:tr h="3968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93" marB="45793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4930160"/>
                  </p:ext>
                </p:extLst>
              </p:nvPr>
            </p:nvGraphicFramePr>
            <p:xfrm>
              <a:off x="5257800" y="50800"/>
              <a:ext cx="3886200" cy="3968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/>
                    <a:gridCol w="647700"/>
                    <a:gridCol w="647700"/>
                    <a:gridCol w="647700"/>
                    <a:gridCol w="647700"/>
                    <a:gridCol w="647700"/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943" t="-1515" r="-506604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100000" t="-1515" r="-401869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201887" t="-1515" r="-30566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301887" t="-1515" r="-20566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398131" t="-1515" r="-103738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93" marB="45793">
                        <a:blipFill rotWithShape="0">
                          <a:blip r:embed="rId4"/>
                          <a:stretch>
                            <a:fillRect l="-502830" t="-1515" r="-4717" b="-151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114963"/>
                  </p:ext>
                </p:extLst>
              </p:nvPr>
            </p:nvGraphicFramePr>
            <p:xfrm>
              <a:off x="6019800" y="1127125"/>
              <a:ext cx="1828800" cy="1006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</a:tblGrid>
                  <a:tr h="10064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49" marB="45749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T="45749" marB="45749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sz="2000" i="1" dirty="0" smtClean="0">
                                    <a:solidFill>
                                      <a:srgbClr val="A5002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1" i="1" dirty="0" smtClean="0">
                                        <a:solidFill>
                                          <a:srgbClr val="A5002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aseline="-25000" dirty="0">
                            <a:solidFill>
                              <a:srgbClr val="A50021"/>
                            </a:solidFill>
                          </a:endParaRPr>
                        </a:p>
                      </a:txBody>
                      <a:tcPr marT="45749" marB="45749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114963"/>
                  </p:ext>
                </p:extLst>
              </p:nvPr>
            </p:nvGraphicFramePr>
            <p:xfrm>
              <a:off x="6019800" y="1127125"/>
              <a:ext cx="1828800" cy="10064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9600"/>
                    <a:gridCol w="609600"/>
                    <a:gridCol w="609600"/>
                  </a:tblGrid>
                  <a:tr h="10064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1000" t="-602" r="-205000" b="-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100000" t="-602" r="-102970" b="-3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49" marB="45749">
                        <a:blipFill rotWithShape="0">
                          <a:blip r:embed="rId5"/>
                          <a:stretch>
                            <a:fillRect l="-202000" t="-602" r="-4000" b="-30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5638800" y="4318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248400" y="431800"/>
            <a:ext cx="533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72200" y="4318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391400" y="4318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96200" y="4318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858000" y="4318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5383754" y="1346200"/>
                <a:ext cx="66005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3754" y="1346200"/>
                <a:ext cx="66005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7162800" y="1447800"/>
            <a:ext cx="762000" cy="685800"/>
          </a:xfrm>
          <a:prstGeom prst="ellipse">
            <a:avLst/>
          </a:prstGeom>
          <a:noFill/>
          <a:ln w="50800" cmpd="sng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(final)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000099"/>
                    </a:solidFill>
                  </a:rPr>
                  <a:t>Claim:</a:t>
                </a:r>
                <a:r>
                  <a:rPr lang="en-US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𝑖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∗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 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h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Proved: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his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with 90% for fixed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But need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!</a:t>
                </a:r>
              </a:p>
              <a:p>
                <a:r>
                  <a:rPr lang="en-US" dirty="0" smtClean="0"/>
                  <a:t>Want: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with high probability for some smallish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indeed prove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strong concentration inequality (Bernstein).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433" b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13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frequency moments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-moment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Via Precision Sampling</a:t>
                </a:r>
              </a:p>
              <a:p>
                <a:pPr lvl="2"/>
                <a:r>
                  <a:rPr lang="en-US" dirty="0" smtClean="0"/>
                  <a:t>Estimate of sum from poor </a:t>
                </a:r>
                <a:r>
                  <a:rPr lang="en-US" dirty="0" smtClean="0"/>
                  <a:t>estimates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8</a:t>
            </a:fld>
            <a:endParaRPr lang="en-US" alt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4543911"/>
            <a:ext cx="76962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0" y="4050268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4050268"/>
                <a:ext cx="44435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9774" y="4005176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74" y="4005176"/>
                <a:ext cx="377026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838200" y="4391511"/>
            <a:ext cx="0" cy="3048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34400" y="4392265"/>
            <a:ext cx="0" cy="3048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4391511"/>
            <a:ext cx="0" cy="3048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09800" y="4391511"/>
            <a:ext cx="0" cy="3048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35487" y="400232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487" y="4002327"/>
                <a:ext cx="37702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21287" y="400232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287" y="4002327"/>
                <a:ext cx="37702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25" idx="0"/>
          </p:cNvCxnSpPr>
          <p:nvPr/>
        </p:nvCxnSpPr>
        <p:spPr>
          <a:xfrm flipH="1" flipV="1">
            <a:off x="838200" y="4874423"/>
            <a:ext cx="53145" cy="74435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0"/>
          </p:cNvCxnSpPr>
          <p:nvPr/>
        </p:nvCxnSpPr>
        <p:spPr>
          <a:xfrm flipH="1" flipV="1">
            <a:off x="2259425" y="4791951"/>
            <a:ext cx="1671956" cy="91127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229600" y="4791951"/>
            <a:ext cx="304800" cy="61824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6515" y="561878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Distinct count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740446" y="5703225"/>
            <a:ext cx="238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[AMS’96] Tug-Of-War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266817" y="4784179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Precision Sampling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50349" y="5257800"/>
            <a:ext cx="2210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possible</a:t>
            </a:r>
          </a:p>
          <a:p>
            <a:r>
              <a:rPr lang="en-US" dirty="0" smtClean="0"/>
              <a:t>Proxy: heavy hitters</a:t>
            </a:r>
          </a:p>
          <a:p>
            <a:r>
              <a:rPr lang="en-US" dirty="0" err="1" smtClean="0"/>
              <a:t>CountSketch</a:t>
            </a:r>
            <a:endParaRPr lang="en-US" dirty="0"/>
          </a:p>
        </p:txBody>
      </p:sp>
      <p:sp>
        <p:nvSpPr>
          <p:cNvPr id="32" name="Left Brace 31"/>
          <p:cNvSpPr/>
          <p:nvPr/>
        </p:nvSpPr>
        <p:spPr>
          <a:xfrm rot="16200000">
            <a:off x="1395752" y="4176997"/>
            <a:ext cx="283067" cy="1345032"/>
          </a:xfrm>
          <a:prstGeom prst="leftBrac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05983" y="504086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ater in class</a:t>
            </a:r>
            <a:endParaRPr lang="en-US" dirty="0"/>
          </a:p>
        </p:txBody>
      </p:sp>
      <p:sp>
        <p:nvSpPr>
          <p:cNvPr id="36" name="Left Brace 35"/>
          <p:cNvSpPr/>
          <p:nvPr/>
        </p:nvSpPr>
        <p:spPr>
          <a:xfrm rot="16200000">
            <a:off x="5255379" y="1595401"/>
            <a:ext cx="283067" cy="6274977"/>
          </a:xfrm>
          <a:prstGeom prst="leftBrac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32920" y="3162359"/>
            <a:ext cx="5280" cy="87624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5566" y="317755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cxnSp>
        <p:nvCxnSpPr>
          <p:cNvPr id="23" name="Straight Connector 22"/>
          <p:cNvCxnSpPr>
            <a:stCxn id="9" idx="0"/>
            <a:endCxn id="16" idx="0"/>
          </p:cNvCxnSpPr>
          <p:nvPr/>
        </p:nvCxnSpPr>
        <p:spPr>
          <a:xfrm flipV="1">
            <a:off x="878287" y="4002327"/>
            <a:ext cx="1331513" cy="2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6" idx="0"/>
          </p:cNvCxnSpPr>
          <p:nvPr/>
        </p:nvCxnSpPr>
        <p:spPr>
          <a:xfrm flipV="1">
            <a:off x="2209800" y="3246134"/>
            <a:ext cx="6324600" cy="756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62217" y="3590902"/>
                <a:ext cx="1153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17" y="3590902"/>
                <a:ext cx="1153073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105400" y="3524529"/>
                <a:ext cx="1856790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1−2/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524529"/>
                <a:ext cx="1856790" cy="404983"/>
              </a:xfrm>
              <a:prstGeom prst="rect">
                <a:avLst/>
              </a:prstGeom>
              <a:blipFill rotWithShape="0">
                <a:blip r:embed="rId8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1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  <p:bldP spid="25" grpId="0"/>
      <p:bldP spid="26" grpId="0"/>
      <p:bldP spid="27" grpId="0"/>
      <p:bldP spid="28" grpId="0"/>
      <p:bldP spid="32" grpId="0" animBg="1"/>
      <p:bldP spid="33" grpId="0"/>
      <p:bldP spid="36" grpId="0" animBg="1"/>
      <p:bldP spid="20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6934200" cy="8604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Streaming for Graphs</a:t>
            </a:r>
            <a:endParaRPr lang="en-US" altLang="en-US" sz="3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546</Words>
  <Application>Microsoft Office PowerPoint</Application>
  <PresentationFormat>On-screen Show (4:3)</PresentationFormat>
  <Paragraphs>228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Cambria Math</vt:lpstr>
      <vt:lpstr>Consolas</vt:lpstr>
      <vt:lpstr>Symbol</vt:lpstr>
      <vt:lpstr>Trebuchet MS</vt:lpstr>
      <vt:lpstr>Wingdings</vt:lpstr>
      <vt:lpstr>Wingdings 3</vt:lpstr>
      <vt:lpstr>Office Theme</vt:lpstr>
      <vt:lpstr>Lecture 5: Precision Sampling (cont), Streaming for Graphs</vt:lpstr>
      <vt:lpstr>Plan</vt:lpstr>
      <vt:lpstr>Precision Sampling: Algorithm</vt:lpstr>
      <vt:lpstr>p-moments via Prec. Sampling</vt:lpstr>
      <vt:lpstr>Correctness of estimation</vt:lpstr>
      <vt:lpstr>Correctness 2</vt:lpstr>
      <vt:lpstr>Correctness (final)</vt:lpstr>
      <vt:lpstr>Recap: frequency moments</vt:lpstr>
      <vt:lpstr>Streaming for Graphs</vt:lpstr>
      <vt:lpstr>Streaming for Graphs</vt:lpstr>
      <vt:lpstr>Graphs</vt:lpstr>
      <vt:lpstr>Why streaming for graphs?</vt:lpstr>
      <vt:lpstr>For which problems?</vt:lpstr>
      <vt:lpstr>Parameters for graph algorithms</vt:lpstr>
      <vt:lpstr>Problem 1: connectivity</vt:lpstr>
      <vt:lpstr>Problem 2: distance</vt:lpstr>
      <vt:lpstr>Detour: Bollobas Theorem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andoni@mit.edu</cp:lastModifiedBy>
  <cp:revision>131</cp:revision>
  <dcterms:created xsi:type="dcterms:W3CDTF">2010-07-22T19:31:42Z</dcterms:created>
  <dcterms:modified xsi:type="dcterms:W3CDTF">2015-09-22T18:49:11Z</dcterms:modified>
</cp:coreProperties>
</file>