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0" r:id="rId2"/>
    <p:sldId id="295" r:id="rId3"/>
    <p:sldId id="297" r:id="rId4"/>
    <p:sldId id="318" r:id="rId5"/>
    <p:sldId id="321" r:id="rId6"/>
    <p:sldId id="298" r:id="rId7"/>
    <p:sldId id="299" r:id="rId8"/>
    <p:sldId id="302" r:id="rId9"/>
    <p:sldId id="303" r:id="rId10"/>
    <p:sldId id="315" r:id="rId11"/>
    <p:sldId id="316" r:id="rId12"/>
    <p:sldId id="317" r:id="rId13"/>
    <p:sldId id="319" r:id="rId14"/>
    <p:sldId id="320" r:id="rId15"/>
    <p:sldId id="304" r:id="rId16"/>
    <p:sldId id="305" r:id="rId17"/>
    <p:sldId id="306" r:id="rId18"/>
    <p:sldId id="307" r:id="rId19"/>
    <p:sldId id="308" r:id="rId20"/>
    <p:sldId id="309" r:id="rId21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3A6F"/>
    <a:srgbClr val="894B09"/>
    <a:srgbClr val="B0AFB1"/>
    <a:srgbClr val="406AA5"/>
    <a:srgbClr val="192D4B"/>
    <a:srgbClr val="A1B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540" y="144"/>
      </p:cViewPr>
      <p:guideLst>
        <p:guide orient="horz" pos="2160"/>
        <p:guide pos="2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6C9D1C5-8829-4D0F-A873-0B0436F4B918}" type="datetime1">
              <a:rPr lang="en-US" altLang="en-US"/>
              <a:pPr/>
              <a:t>10/15/2015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F1D9AAE-B02A-43ED-962A-8683393E61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1237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15F818D-1F53-4138-9F8B-2F84C6F9EEE2}" type="datetime1">
              <a:rPr lang="en-US" altLang="en-US"/>
              <a:pPr/>
              <a:t>10/15/2015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86263"/>
            <a:ext cx="5546725" cy="4154487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A95909B-B1A0-4F4B-94E5-6BCC24C34F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418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Left to the title, a presenter can insert his/her own image pertinent to the presentation.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C9774C-D88E-4AC3-AFC4-975543D60DC4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81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5909B-B1A0-4F4B-94E5-6BCC24C34F94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68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D02FFC-286B-4043-B72A-43B13F8D7F4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33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  </a:t>
            </a:r>
            <a:r>
              <a:rPr lang="en-US" dirty="0" err="1" smtClean="0"/>
              <a:t>Voronoi</a:t>
            </a:r>
            <a:r>
              <a:rPr lang="en-US" dirty="0" smtClean="0"/>
              <a:t> diagram</a:t>
            </a:r>
          </a:p>
          <a:p>
            <a:pPr lvl="1"/>
            <a:r>
              <a:rPr lang="en-US" dirty="0" smtClean="0"/>
              <a:t>but expensive to compute the hash function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D02FFC-286B-4043-B72A-43B13F8D7F4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3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98EC3D4-206F-4E18-B96D-07879A35A183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‹#›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 descr="PPTCoverTITLEv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7"/>
          <a:stretch>
            <a:fillRect/>
          </a:stretch>
        </p:blipFill>
        <p:spPr bwMode="auto">
          <a:xfrm>
            <a:off x="0" y="3962400"/>
            <a:ext cx="914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649748" y="1447800"/>
            <a:ext cx="6477000" cy="860425"/>
          </a:xfrm>
        </p:spPr>
        <p:txBody>
          <a:bodyPr/>
          <a:lstStyle/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623870" y="2564922"/>
            <a:ext cx="5715000" cy="914400"/>
          </a:xfrm>
        </p:spPr>
        <p:txBody>
          <a:bodyPr>
            <a:normAutofit fontScale="92500" lnSpcReduction="20000"/>
          </a:bodyPr>
          <a:lstStyle>
            <a:lvl1pPr>
              <a:buNone/>
              <a:defRPr/>
            </a:lvl1pPr>
          </a:lstStyle>
          <a:p>
            <a:r>
              <a:rPr lang="en-US" dirty="0" smtClean="0"/>
              <a:t>By Name of Presenter</a:t>
            </a:r>
          </a:p>
          <a:p>
            <a:r>
              <a:rPr lang="en-US" dirty="0" smtClean="0"/>
              <a:t>Titles Can be Quite Long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447800"/>
            <a:ext cx="2438400" cy="1981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79335-BDC9-48D5-AA23-F008F43D35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48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51537-C962-4A2A-90B9-438ECD1481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92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629400" y="6324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1AB1FB4-A518-4287-9BB3-7B729E3FF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75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FBDDCE-4D8D-423C-A088-1F87228B47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5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2822D6-165D-44BD-B9A6-C993DF7F5A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491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6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" y="10668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57200" y="36576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724400" y="36576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38400" y="10668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724400" y="10668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2438400" y="36576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705600" y="36576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6705600" y="10668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47F1D4EB-181C-47C4-A9A8-54E50CFC0E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35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5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57200" y="1066800"/>
            <a:ext cx="8229600" cy="25908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57200" y="3657600"/>
            <a:ext cx="39624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4724400" y="3657600"/>
            <a:ext cx="39624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40F76B1B-B310-4A08-BA21-43E44C9B58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46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6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914400" y="1600200"/>
            <a:ext cx="7315200" cy="37338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A48A1157-A475-465F-A207-A9FF5BB7D1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389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ptfoote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7763"/>
            <a:ext cx="6096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99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19088" y="0"/>
            <a:ext cx="836771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87F39E2-663C-47E3-9CFB-5F182624FFB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3.xml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3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148415-6358-46F5-BC46-2AF05DA572E9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3" name="Title 2"/>
          <p:cNvSpPr>
            <a:spLocks noGrp="1"/>
          </p:cNvSpPr>
          <p:nvPr>
            <p:ph type="ctrTitle"/>
          </p:nvPr>
        </p:nvSpPr>
        <p:spPr>
          <a:xfrm>
            <a:off x="1524000" y="1447800"/>
            <a:ext cx="6934200" cy="8604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Lecture 12: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More LSH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Data-dependent </a:t>
            </a:r>
            <a:r>
              <a:rPr lang="en-US" altLang="en-US" dirty="0">
                <a:solidFill>
                  <a:schemeClr val="tx1"/>
                </a:solidFill>
              </a:rPr>
              <a:t>h</a:t>
            </a:r>
            <a:r>
              <a:rPr lang="en-US" altLang="en-US" dirty="0" smtClean="0">
                <a:solidFill>
                  <a:schemeClr val="tx1"/>
                </a:solidFill>
              </a:rPr>
              <a:t>ashing</a:t>
            </a:r>
            <a:endParaRPr lang="en-US" altLang="en-US" sz="3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</a:t>
            </a:r>
            <a:r>
              <a:rPr lang="en-US" dirty="0" smtClean="0"/>
              <a:t> 1: Hyperplanes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914400"/>
                <a:ext cx="5864141" cy="5257800"/>
              </a:xfrm>
            </p:spPr>
            <p:txBody>
              <a:bodyPr/>
              <a:lstStyle/>
              <a:p>
                <a:endParaRPr lang="en-US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en-US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Sample </a:t>
                </a:r>
                <a:r>
                  <a:rPr lang="en-US" i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unit</a:t>
                </a:r>
                <a:r>
                  <a:rPr lang="en-US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𝑟</m:t>
                    </m:r>
                  </m:oMath>
                </a14:m>
                <a:r>
                  <a:rPr lang="en-US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uniformly, hash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𝑝</m:t>
                    </m:r>
                  </m:oMath>
                </a14:m>
                <a:r>
                  <a:rPr lang="en-US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into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𝑠𝑔𝑛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〈</m:t>
                    </m:r>
                    <m:r>
                      <a:rPr lang="en-US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〉</m:t>
                    </m:r>
                  </m:oMath>
                </a14:m>
                <a:endPara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Pr</m:t>
                    </m:r>
                    <m:r>
                      <a:rPr lang="en-US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⁡[</m:t>
                    </m:r>
                    <m:r>
                      <a:rPr lang="en-US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) = </m:t>
                    </m:r>
                    <m:r>
                      <a:rPr lang="en-US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𝑞</m:t>
                    </m:r>
                    <m:r>
                      <a:rPr lang="en-US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)] = 1 – </m:t>
                    </m:r>
                    <m:r>
                      <a:rPr lang="el-GR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𝛼</m:t>
                    </m:r>
                    <m:r>
                      <a:rPr lang="en-US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/ </m:t>
                    </m:r>
                    <m:r>
                      <a:rPr lang="el-GR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𝜋</m:t>
                    </m:r>
                  </m:oMath>
                </a14:m>
                <a:r>
                  <a:rPr lang="en-US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:endParaRPr lang="en-US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lvl="1"/>
                <a:r>
                  <a:rPr lang="en-US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𝛼</m:t>
                    </m:r>
                  </m:oMath>
                </a14:m>
                <a:r>
                  <a:rPr lang="en-US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is </a:t>
                </a:r>
                <a:r>
                  <a:rPr lang="en-US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the angle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𝑝</m:t>
                    </m:r>
                  </m:oMath>
                </a14:m>
                <a:r>
                  <a:rPr lang="en-US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𝑞</m:t>
                    </m:r>
                  </m:oMath>
                </a14:m>
                <a:endPara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=3/4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≈0.42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914400"/>
                <a:ext cx="5864141" cy="5257800"/>
              </a:xfrm>
              <a:blipFill rotWithShape="0">
                <a:blip r:embed="rId2"/>
                <a:stretch>
                  <a:fillRect l="-2391" r="-3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10" y="1107043"/>
            <a:ext cx="2134550" cy="2136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188" y="909868"/>
            <a:ext cx="2144472" cy="23402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95129"/>
            <a:ext cx="2958071" cy="2958071"/>
          </a:xfrm>
          <a:prstGeom prst="rect">
            <a:avLst/>
          </a:prstGeom>
        </p:spPr>
      </p:pic>
      <p:sp>
        <p:nvSpPr>
          <p:cNvPr id="9" name="Text Box 119"/>
          <p:cNvSpPr txBox="1">
            <a:spLocks noChangeArrowheads="1"/>
          </p:cNvSpPr>
          <p:nvPr/>
        </p:nvSpPr>
        <p:spPr bwMode="auto">
          <a:xfrm>
            <a:off x="319088" y="762000"/>
            <a:ext cx="15462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 smtClean="0">
                <a:solidFill>
                  <a:srgbClr val="0000CC"/>
                </a:solidFill>
                <a:latin typeface="+mn-lt"/>
              </a:rPr>
              <a:t>[Charikar’02]</a:t>
            </a:r>
          </a:p>
        </p:txBody>
      </p:sp>
    </p:spTree>
    <p:extLst>
      <p:ext uri="{BB962C8B-B14F-4D97-AF65-F5344CB8AC3E}">
        <p14:creationId xmlns:p14="http://schemas.microsoft.com/office/powerpoint/2010/main" val="278455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</a:t>
            </a:r>
            <a:r>
              <a:rPr lang="en-US" dirty="0" smtClean="0"/>
              <a:t> 2: </a:t>
            </a:r>
            <a:r>
              <a:rPr lang="en-US" dirty="0" err="1" smtClean="0"/>
              <a:t>Voronoi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4953000" cy="5257800"/>
              </a:xfrm>
            </p:spPr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r>
                  <a:rPr lang="en-US" sz="26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Sample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𝑇</m:t>
                    </m:r>
                  </m:oMath>
                </a14:m>
                <a:r>
                  <a:rPr lang="en-US" sz="26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26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i.i.d</a:t>
                </a:r>
                <a:r>
                  <a:rPr lang="en-US" sz="26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standard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𝑑</m:t>
                    </m:r>
                  </m:oMath>
                </a14:m>
                <a:r>
                  <a:rPr lang="en-US" sz="26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-dimensional Gaussians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dirty="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lang="en-US" sz="2600" i="1" dirty="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600" i="1" dirty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sz="2600" b="0" i="1" dirty="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lang="en-US" sz="2600" i="1" dirty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600" i="1" dirty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, …, </m:t>
                      </m:r>
                      <m:sSub>
                        <m:sSubPr>
                          <m:ctrlPr>
                            <a:rPr lang="en-US" sz="2600" b="0" i="1" dirty="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lang="en-US" sz="2600" i="1" dirty="0" err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2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en-US" sz="26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Hash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𝑝</m:t>
                    </m:r>
                  </m:oMath>
                </a14:m>
                <a:r>
                  <a:rPr lang="en-US" sz="26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into </a:t>
                </a:r>
                <a:endParaRPr lang="en-US" sz="26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0" indent="0">
                  <a:buNone/>
                </a:pPr>
                <a:r>
                  <a:rPr lang="en-US" sz="26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h</m:t>
                    </m:r>
                    <m:d>
                      <m:dPr>
                        <m:ctrlPr>
                          <a:rPr lang="en-US" sz="2600" i="1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dPr>
                      <m:e>
                        <m:r>
                          <a:rPr lang="en-US" sz="2600" i="1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𝑝</m:t>
                        </m:r>
                      </m:e>
                    </m:d>
                    <m:r>
                      <a:rPr lang="en-US" sz="2600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= </m:t>
                    </m:r>
                    <m:r>
                      <a:rPr lang="en-US" sz="2600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𝑎𝑟𝑔𝑚𝑎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1≤</m:t>
                        </m:r>
                        <m:r>
                          <a:rPr lang="en-US" sz="2600" b="0" i="1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𝑖</m:t>
                        </m:r>
                        <m:r>
                          <a:rPr lang="en-US" sz="2600" b="0" i="1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≤</m:t>
                        </m:r>
                        <m:r>
                          <a:rPr lang="en-US" sz="2600" b="0" i="1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𝑇</m:t>
                        </m:r>
                      </m:sub>
                    </m:sSub>
                    <m:r>
                      <a:rPr lang="en-US" sz="2600" b="0" i="1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〈</m:t>
                    </m:r>
                    <m:r>
                      <a:rPr lang="en-US" sz="2600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𝑝</m:t>
                    </m:r>
                    <m:r>
                      <a:rPr lang="en-US" sz="2600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600" i="1" dirty="0" err="1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𝑖</m:t>
                        </m:r>
                      </m:sub>
                    </m:sSub>
                    <m:r>
                      <a:rPr lang="en-US" sz="2600" b="0" i="1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〉</m:t>
                    </m:r>
                  </m:oMath>
                </a14:m>
                <a:endParaRPr lang="en-US" sz="2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en-US" sz="26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𝑇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=2</m:t>
                    </m:r>
                  </m:oMath>
                </a14:m>
                <a:r>
                  <a:rPr lang="en-US" sz="26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26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is simply Hyperplane LSH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4953000" cy="5257800"/>
              </a:xfrm>
              <a:blipFill rotWithShape="0">
                <a:blip r:embed="rId2"/>
                <a:stretch>
                  <a:fillRect l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101" y="1905002"/>
            <a:ext cx="3465147" cy="3469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101" y="1905001"/>
            <a:ext cx="3465147" cy="34690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905000"/>
            <a:ext cx="3472848" cy="3469006"/>
          </a:xfrm>
          <a:prstGeom prst="rect">
            <a:avLst/>
          </a:prstGeom>
        </p:spPr>
      </p:pic>
      <p:sp>
        <p:nvSpPr>
          <p:cNvPr id="8" name="Text Box 119"/>
          <p:cNvSpPr txBox="1">
            <a:spLocks noChangeArrowheads="1"/>
          </p:cNvSpPr>
          <p:nvPr/>
        </p:nvSpPr>
        <p:spPr bwMode="auto">
          <a:xfrm>
            <a:off x="457200" y="836681"/>
            <a:ext cx="77527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 smtClean="0">
                <a:solidFill>
                  <a:srgbClr val="0000CC"/>
                </a:solidFill>
                <a:latin typeface="+mn-lt"/>
              </a:rPr>
              <a:t>[A.-Indyk-Nguyen-Razenshteyn’14]</a:t>
            </a:r>
            <a:r>
              <a:rPr lang="en-US" sz="2000" dirty="0" smtClean="0">
                <a:latin typeface="+mn-lt"/>
              </a:rPr>
              <a:t> based on </a:t>
            </a:r>
            <a:r>
              <a:rPr lang="en-US" sz="2000" dirty="0" smtClean="0">
                <a:solidFill>
                  <a:srgbClr val="0000CC"/>
                </a:solidFill>
                <a:latin typeface="+mn-lt"/>
              </a:rPr>
              <a:t>[Karger-Motwani-Sudan’94]</a:t>
            </a:r>
          </a:p>
        </p:txBody>
      </p:sp>
    </p:spTree>
    <p:extLst>
      <p:ext uri="{BB962C8B-B14F-4D97-AF65-F5344CB8AC3E}">
        <p14:creationId xmlns:p14="http://schemas.microsoft.com/office/powerpoint/2010/main" val="140149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Hyperplane vs </a:t>
            </a:r>
            <a:r>
              <a:rPr lang="en-US" dirty="0" err="1"/>
              <a:t>Voronoi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Hyperplane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dirty="0" smtClean="0"/>
                  <a:t> hyperplanes</a:t>
                </a:r>
              </a:p>
              <a:p>
                <a:pPr lvl="1"/>
                <a:r>
                  <a:rPr lang="en-US" dirty="0" smtClean="0"/>
                  <a:t>Means we partition space into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=64</m:t>
                    </m:r>
                  </m:oMath>
                </a14:m>
                <a:r>
                  <a:rPr lang="en-US" dirty="0" smtClean="0"/>
                  <a:t> pieces</a:t>
                </a:r>
              </a:p>
              <a:p>
                <a:r>
                  <a:rPr lang="en-US" dirty="0" err="1" smtClean="0"/>
                  <a:t>Voronoi</a:t>
                </a:r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=64</m:t>
                    </m:r>
                  </m:oMath>
                </a14:m>
                <a:r>
                  <a:rPr lang="en-US" dirty="0" smtClean="0"/>
                  <a:t> vectors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=0.18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grids </a:t>
                </a:r>
                <a:r>
                  <a:rPr lang="en-US" dirty="0"/>
                  <a:t>vs spheres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506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559837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9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NNS: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r>
              <a:rPr lang="en-US" dirty="0" smtClean="0"/>
              <a:t>1. Via sketches</a:t>
            </a:r>
          </a:p>
          <a:p>
            <a:r>
              <a:rPr lang="en-US" dirty="0" smtClean="0"/>
              <a:t>2. Locality Sensitive Hashing</a:t>
            </a:r>
          </a:p>
          <a:p>
            <a:pPr lvl="1"/>
            <a:r>
              <a:rPr lang="en-US" dirty="0" smtClean="0"/>
              <a:t>Random space partitions</a:t>
            </a:r>
          </a:p>
          <a:p>
            <a:pPr lvl="1"/>
            <a:r>
              <a:rPr lang="en-US" dirty="0" smtClean="0"/>
              <a:t>Better space bound</a:t>
            </a:r>
          </a:p>
          <a:p>
            <a:pPr lvl="2"/>
            <a:r>
              <a:rPr lang="en-US" dirty="0" smtClean="0"/>
              <a:t>Even near-linear!</a:t>
            </a:r>
          </a:p>
          <a:p>
            <a:pPr lvl="1"/>
            <a:r>
              <a:rPr lang="en-US" dirty="0" smtClean="0"/>
              <a:t>Data-dependent hashing even better</a:t>
            </a:r>
          </a:p>
          <a:p>
            <a:pPr lvl="2"/>
            <a:r>
              <a:rPr lang="en-US" dirty="0" smtClean="0"/>
              <a:t>Used in practice a lot these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36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r>
              <a:rPr lang="en-US" dirty="0" smtClean="0"/>
              <a:t>The following was not presented in the lecture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865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to nice structure (HL)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4640787" cy="493776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Idea: </a:t>
            </a:r>
          </a:p>
          <a:p>
            <a:pPr marL="274320" lvl="1" indent="0">
              <a:buNone/>
            </a:pPr>
            <a:r>
              <a:rPr lang="en-US" dirty="0" smtClean="0"/>
              <a:t>iteratively decrease the radius of minimum enclosing ball</a:t>
            </a:r>
          </a:p>
          <a:p>
            <a:endParaRPr lang="en-US" dirty="0" smtClean="0"/>
          </a:p>
          <a:p>
            <a:r>
              <a:rPr lang="en-US" dirty="0" smtClean="0"/>
              <a:t>Algorithm: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ind </a:t>
            </a:r>
            <a:r>
              <a:rPr lang="en-US" dirty="0" smtClean="0">
                <a:solidFill>
                  <a:srgbClr val="7030A0"/>
                </a:solidFill>
              </a:rPr>
              <a:t>dense clusters</a:t>
            </a:r>
          </a:p>
          <a:p>
            <a:pPr lvl="2"/>
            <a:r>
              <a:rPr lang="en-US" dirty="0"/>
              <a:t>w</a:t>
            </a:r>
            <a:r>
              <a:rPr lang="en-US" dirty="0" smtClean="0"/>
              <a:t>ith smaller radius</a:t>
            </a:r>
          </a:p>
          <a:p>
            <a:pPr lvl="2"/>
            <a:r>
              <a:rPr lang="en-US" dirty="0" smtClean="0"/>
              <a:t>large fraction of points</a:t>
            </a:r>
          </a:p>
          <a:p>
            <a:pPr lvl="1"/>
            <a:r>
              <a:rPr lang="en-US" dirty="0" err="1"/>
              <a:t>r</a:t>
            </a:r>
            <a:r>
              <a:rPr lang="en-US" dirty="0" err="1" smtClean="0"/>
              <a:t>ecurse</a:t>
            </a:r>
            <a:r>
              <a:rPr lang="en-US" dirty="0" smtClean="0"/>
              <a:t> on dense clusters</a:t>
            </a:r>
          </a:p>
          <a:p>
            <a:pPr lvl="1"/>
            <a:r>
              <a:rPr lang="en-US" dirty="0" smtClean="0"/>
              <a:t>apply </a:t>
            </a:r>
            <a:r>
              <a:rPr lang="en-US" dirty="0" err="1" smtClean="0"/>
              <a:t>VoronoiLSH</a:t>
            </a:r>
            <a:r>
              <a:rPr lang="en-US" dirty="0" smtClean="0"/>
              <a:t> on the rest</a:t>
            </a:r>
          </a:p>
          <a:p>
            <a:pPr lvl="2"/>
            <a:r>
              <a:rPr lang="en-US" dirty="0" err="1"/>
              <a:t>recurse</a:t>
            </a:r>
            <a:r>
              <a:rPr lang="en-US" dirty="0"/>
              <a:t> on each “cap”</a:t>
            </a:r>
          </a:p>
          <a:p>
            <a:pPr lvl="2"/>
            <a:r>
              <a:rPr lang="en-US" dirty="0" err="1"/>
              <a:t>e</a:t>
            </a:r>
            <a:r>
              <a:rPr lang="en-US" dirty="0" err="1" smtClean="0"/>
              <a:t>g</a:t>
            </a:r>
            <a:r>
              <a:rPr lang="en-US" dirty="0" smtClean="0"/>
              <a:t>, dense clusters might reappear</a:t>
            </a:r>
          </a:p>
        </p:txBody>
      </p:sp>
      <p:sp>
        <p:nvSpPr>
          <p:cNvPr id="32" name="Oval 31"/>
          <p:cNvSpPr/>
          <p:nvPr/>
        </p:nvSpPr>
        <p:spPr>
          <a:xfrm>
            <a:off x="6569060" y="2353660"/>
            <a:ext cx="1716924" cy="1651415"/>
          </a:xfrm>
          <a:prstGeom prst="ellipse">
            <a:avLst/>
          </a:prstGeom>
          <a:solidFill>
            <a:srgbClr val="7030A0">
              <a:alpha val="25000"/>
            </a:srgbClr>
          </a:solidFill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814512" y="1508750"/>
            <a:ext cx="3226020" cy="3166655"/>
          </a:xfrm>
          <a:prstGeom prst="ellipse">
            <a:avLst/>
          </a:prstGeom>
          <a:noFill/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7641370" y="1461590"/>
            <a:ext cx="947765" cy="3633393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hord 51"/>
          <p:cNvSpPr/>
          <p:nvPr/>
        </p:nvSpPr>
        <p:spPr>
          <a:xfrm>
            <a:off x="5814512" y="1508862"/>
            <a:ext cx="3226020" cy="3166654"/>
          </a:xfrm>
          <a:prstGeom prst="chord">
            <a:avLst>
              <a:gd name="adj1" fmla="val 18714120"/>
              <a:gd name="adj2" fmla="val 464225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6608867" y="2488065"/>
            <a:ext cx="1677117" cy="1281300"/>
            <a:chOff x="6608867" y="2488065"/>
            <a:chExt cx="1677117" cy="1281300"/>
          </a:xfrm>
        </p:grpSpPr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8133584" y="322566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7488970" y="354076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7051994" y="248806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16"/>
            <p:cNvSpPr>
              <a:spLocks noChangeArrowheads="1"/>
            </p:cNvSpPr>
            <p:nvPr/>
          </p:nvSpPr>
          <p:spPr bwMode="auto">
            <a:xfrm>
              <a:off x="7128194" y="291516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16"/>
            <p:cNvSpPr>
              <a:spLocks noChangeArrowheads="1"/>
            </p:cNvSpPr>
            <p:nvPr/>
          </p:nvSpPr>
          <p:spPr bwMode="auto">
            <a:xfrm>
              <a:off x="6823394" y="316571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16"/>
            <p:cNvSpPr>
              <a:spLocks noChangeArrowheads="1"/>
            </p:cNvSpPr>
            <p:nvPr/>
          </p:nvSpPr>
          <p:spPr bwMode="auto">
            <a:xfrm>
              <a:off x="7628679" y="291516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16"/>
            <p:cNvSpPr>
              <a:spLocks noChangeArrowheads="1"/>
            </p:cNvSpPr>
            <p:nvPr/>
          </p:nvSpPr>
          <p:spPr bwMode="auto">
            <a:xfrm>
              <a:off x="7045621" y="361696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16"/>
            <p:cNvSpPr>
              <a:spLocks noChangeArrowheads="1"/>
            </p:cNvSpPr>
            <p:nvPr/>
          </p:nvSpPr>
          <p:spPr bwMode="auto">
            <a:xfrm>
              <a:off x="6608867" y="2833884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16"/>
            <p:cNvSpPr>
              <a:spLocks noChangeArrowheads="1"/>
            </p:cNvSpPr>
            <p:nvPr/>
          </p:nvSpPr>
          <p:spPr bwMode="auto">
            <a:xfrm>
              <a:off x="7726850" y="323960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53" name="Straight Connector 52"/>
          <p:cNvCxnSpPr/>
          <p:nvPr/>
        </p:nvCxnSpPr>
        <p:spPr>
          <a:xfrm>
            <a:off x="6285676" y="2640465"/>
            <a:ext cx="766318" cy="2253425"/>
          </a:xfrm>
          <a:prstGeom prst="line">
            <a:avLst/>
          </a:prstGeom>
          <a:ln w="508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hord 58"/>
          <p:cNvSpPr/>
          <p:nvPr/>
        </p:nvSpPr>
        <p:spPr>
          <a:xfrm>
            <a:off x="5819878" y="1509804"/>
            <a:ext cx="3226020" cy="3166654"/>
          </a:xfrm>
          <a:prstGeom prst="chord">
            <a:avLst>
              <a:gd name="adj1" fmla="val 6450474"/>
              <a:gd name="adj2" fmla="val 12948091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hord 44"/>
          <p:cNvSpPr/>
          <p:nvPr/>
        </p:nvSpPr>
        <p:spPr>
          <a:xfrm>
            <a:off x="5814512" y="1508751"/>
            <a:ext cx="3226020" cy="3166654"/>
          </a:xfrm>
          <a:prstGeom prst="chord">
            <a:avLst>
              <a:gd name="adj1" fmla="val 11125143"/>
              <a:gd name="adj2" fmla="val 175313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16"/>
          <p:cNvSpPr>
            <a:spLocks noChangeArrowheads="1"/>
          </p:cNvSpPr>
          <p:nvPr/>
        </p:nvSpPr>
        <p:spPr bwMode="auto">
          <a:xfrm>
            <a:off x="7101733" y="156521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8743774" y="322566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16"/>
          <p:cNvSpPr>
            <a:spLocks noChangeArrowheads="1"/>
          </p:cNvSpPr>
          <p:nvPr/>
        </p:nvSpPr>
        <p:spPr bwMode="auto">
          <a:xfrm>
            <a:off x="8090480" y="429135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16"/>
          <p:cNvSpPr>
            <a:spLocks noChangeArrowheads="1"/>
          </p:cNvSpPr>
          <p:nvPr/>
        </p:nvSpPr>
        <p:spPr bwMode="auto">
          <a:xfrm>
            <a:off x="8512935" y="21406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5366945" y="1219343"/>
            <a:ext cx="3326456" cy="200283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6492860" y="417736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16"/>
          <p:cNvSpPr>
            <a:spLocks noChangeArrowheads="1"/>
          </p:cNvSpPr>
          <p:nvPr/>
        </p:nvSpPr>
        <p:spPr bwMode="auto">
          <a:xfrm>
            <a:off x="6162326" y="3146149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314726" y="193120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6035070" y="239840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877770" y="1885240"/>
            <a:ext cx="746116" cy="737255"/>
          </a:xfrm>
          <a:prstGeom prst="ellipse">
            <a:avLst/>
          </a:prstGeom>
          <a:solidFill>
            <a:srgbClr val="7030A0">
              <a:alpha val="25000"/>
            </a:srgbClr>
          </a:solidFill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16"/>
          <p:cNvSpPr>
            <a:spLocks noChangeArrowheads="1"/>
          </p:cNvSpPr>
          <p:nvPr/>
        </p:nvSpPr>
        <p:spPr bwMode="auto">
          <a:xfrm>
            <a:off x="6314726" y="219901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742686" y="5876317"/>
                <a:ext cx="16314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radius =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𝑐𝑟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686" y="5876317"/>
                <a:ext cx="1631409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3731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5800960" y="6456576"/>
            <a:ext cx="3328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*picture not to scale &amp; dimension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360080" y="4709224"/>
                <a:ext cx="17740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radius =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𝑐𝑟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080" y="4709224"/>
                <a:ext cx="1774075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3436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/>
          <p:cNvSpPr/>
          <p:nvPr/>
        </p:nvSpPr>
        <p:spPr>
          <a:xfrm>
            <a:off x="1270389" y="4118532"/>
            <a:ext cx="3648476" cy="4224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/>
          <p:nvPr/>
        </p:nvCxnSpPr>
        <p:spPr>
          <a:xfrm flipH="1">
            <a:off x="4631726" y="3684255"/>
            <a:ext cx="464836" cy="4172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/>
          <p:cNvSpPr/>
          <p:nvPr/>
        </p:nvSpPr>
        <p:spPr>
          <a:xfrm>
            <a:off x="5071265" y="2782029"/>
            <a:ext cx="3596839" cy="26389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dirty="0" smtClean="0">
                <a:solidFill>
                  <a:schemeClr val="tx1"/>
                </a:solidFill>
              </a:rPr>
              <a:t>Why ok?</a:t>
            </a:r>
          </a:p>
          <a:p>
            <a:endParaRPr lang="en-US" sz="2300" dirty="0">
              <a:solidFill>
                <a:schemeClr val="tx1"/>
              </a:solidFill>
            </a:endParaRPr>
          </a:p>
          <a:p>
            <a:endParaRPr lang="en-US" sz="2300" dirty="0" smtClean="0">
              <a:solidFill>
                <a:schemeClr val="tx1"/>
              </a:solidFill>
            </a:endParaRPr>
          </a:p>
          <a:p>
            <a:endParaRPr lang="en-US" sz="2300" dirty="0">
              <a:solidFill>
                <a:schemeClr val="tx1"/>
              </a:solidFill>
            </a:endParaRPr>
          </a:p>
          <a:p>
            <a:endParaRPr lang="en-US" sz="2300" dirty="0" smtClean="0">
              <a:solidFill>
                <a:schemeClr val="tx1"/>
              </a:solidFill>
            </a:endParaRPr>
          </a:p>
          <a:p>
            <a:endParaRPr lang="en-US" sz="2300" dirty="0">
              <a:solidFill>
                <a:schemeClr val="tx1"/>
              </a:solidFill>
            </a:endParaRPr>
          </a:p>
          <a:p>
            <a:endParaRPr lang="en-US" sz="23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ounded Rectangle 47"/>
              <p:cNvSpPr/>
              <p:nvPr/>
            </p:nvSpPr>
            <p:spPr>
              <a:xfrm>
                <a:off x="5071265" y="2782029"/>
                <a:ext cx="3596839" cy="2638912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300" dirty="0" smtClean="0">
                    <a:solidFill>
                      <a:schemeClr val="tx1"/>
                    </a:solidFill>
                  </a:rPr>
                  <a:t>Why ok?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300" dirty="0">
                    <a:solidFill>
                      <a:schemeClr val="tx1"/>
                    </a:solidFill>
                  </a:rPr>
                  <a:t>n</a:t>
                </a:r>
                <a:r>
                  <a:rPr lang="en-US" sz="2300" dirty="0" smtClean="0">
                    <a:solidFill>
                      <a:schemeClr val="tx1"/>
                    </a:solidFill>
                  </a:rPr>
                  <a:t>o dense clusters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3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300" dirty="0">
                    <a:solidFill>
                      <a:schemeClr val="tx1"/>
                    </a:solidFill>
                  </a:rPr>
                  <a:t>l</a:t>
                </a:r>
                <a:r>
                  <a:rPr lang="en-US" sz="2300" dirty="0" smtClean="0">
                    <a:solidFill>
                      <a:schemeClr val="tx1"/>
                    </a:solidFill>
                  </a:rPr>
                  <a:t>ike “random dataset” with radius=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23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𝑐𝑟</m:t>
                    </m:r>
                  </m:oMath>
                </a14:m>
                <a:endParaRPr lang="en-US" sz="23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3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300" dirty="0">
                    <a:solidFill>
                      <a:schemeClr val="tx1"/>
                    </a:solidFill>
                  </a:rPr>
                  <a:t>e</a:t>
                </a:r>
                <a:r>
                  <a:rPr lang="en-US" sz="2300" dirty="0" smtClean="0">
                    <a:solidFill>
                      <a:schemeClr val="tx1"/>
                    </a:solidFill>
                  </a:rPr>
                  <a:t>ven better!</a:t>
                </a:r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ounded 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265" y="2782029"/>
                <a:ext cx="3596839" cy="2638912"/>
              </a:xfrm>
              <a:prstGeom prst="roundRect">
                <a:avLst/>
              </a:prstGeom>
              <a:blipFill rotWithShape="0">
                <a:blip r:embed="rId4"/>
                <a:stretch>
                  <a:fillRect b="-2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own Arrow 4"/>
          <p:cNvSpPr/>
          <p:nvPr/>
        </p:nvSpPr>
        <p:spPr>
          <a:xfrm>
            <a:off x="6467126" y="3597611"/>
            <a:ext cx="270409" cy="3638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>
            <a:off x="6495880" y="4639770"/>
            <a:ext cx="270409" cy="3638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-0.15417 0.3592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1796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-0.15625 0.36875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3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52" grpId="0" animBg="1"/>
      <p:bldP spid="59" grpId="0" animBg="1"/>
      <p:bldP spid="45" grpId="0" animBg="1"/>
      <p:bldP spid="60" grpId="0" animBg="1"/>
      <p:bldP spid="63" grpId="0"/>
      <p:bldP spid="64" grpId="0"/>
      <p:bldP spid="42" grpId="0"/>
      <p:bldP spid="62" grpId="0" animBg="1"/>
      <p:bldP spid="69" grpId="0" animBg="1"/>
      <p:bldP spid="48" grpId="0" animBg="1"/>
      <p:bldP spid="5" grpId="0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function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Described by a tree (like a hash table)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569060" y="2353660"/>
            <a:ext cx="1716924" cy="1651415"/>
          </a:xfrm>
          <a:prstGeom prst="ellipse">
            <a:avLst/>
          </a:prstGeom>
          <a:solidFill>
            <a:srgbClr val="7030A0">
              <a:alpha val="25000"/>
            </a:srgbClr>
          </a:solidFill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814512" y="1508750"/>
            <a:ext cx="3226020" cy="3166655"/>
          </a:xfrm>
          <a:prstGeom prst="ellipse">
            <a:avLst/>
          </a:prstGeom>
          <a:noFill/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360080" y="4709224"/>
                <a:ext cx="16131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prstClr val="black"/>
                    </a:solidFill>
                  </a:rPr>
                  <a:t>radius =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𝑐𝑟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080" y="4709224"/>
                <a:ext cx="1613199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301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H="1">
            <a:off x="7641370" y="1461590"/>
            <a:ext cx="947765" cy="3633393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hord 8"/>
          <p:cNvSpPr/>
          <p:nvPr/>
        </p:nvSpPr>
        <p:spPr>
          <a:xfrm>
            <a:off x="5814512" y="1508862"/>
            <a:ext cx="3226020" cy="3166654"/>
          </a:xfrm>
          <a:prstGeom prst="chord">
            <a:avLst>
              <a:gd name="adj1" fmla="val 18714120"/>
              <a:gd name="adj2" fmla="val 464225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608867" y="2488065"/>
            <a:ext cx="1677117" cy="1281300"/>
            <a:chOff x="6608867" y="2488065"/>
            <a:chExt cx="1677117" cy="1281300"/>
          </a:xfrm>
        </p:grpSpPr>
        <p:sp>
          <p:nvSpPr>
            <p:cNvPr id="11" name="Oval 16"/>
            <p:cNvSpPr>
              <a:spLocks noChangeArrowheads="1"/>
            </p:cNvSpPr>
            <p:nvPr/>
          </p:nvSpPr>
          <p:spPr bwMode="auto">
            <a:xfrm>
              <a:off x="8133584" y="322566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Oval 16"/>
            <p:cNvSpPr>
              <a:spLocks noChangeArrowheads="1"/>
            </p:cNvSpPr>
            <p:nvPr/>
          </p:nvSpPr>
          <p:spPr bwMode="auto">
            <a:xfrm>
              <a:off x="7488970" y="354076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7051994" y="248806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7128194" y="291516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6823394" y="316571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7628679" y="291516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7045621" y="361696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6608867" y="2833884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7726850" y="323960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6285676" y="2640465"/>
            <a:ext cx="766318" cy="2253425"/>
          </a:xfrm>
          <a:prstGeom prst="line">
            <a:avLst/>
          </a:prstGeom>
          <a:ln w="508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hord 20"/>
          <p:cNvSpPr/>
          <p:nvPr/>
        </p:nvSpPr>
        <p:spPr>
          <a:xfrm>
            <a:off x="5819878" y="1509804"/>
            <a:ext cx="3226020" cy="3166654"/>
          </a:xfrm>
          <a:prstGeom prst="chord">
            <a:avLst>
              <a:gd name="adj1" fmla="val 6450474"/>
              <a:gd name="adj2" fmla="val 12948091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Chord 21"/>
          <p:cNvSpPr/>
          <p:nvPr/>
        </p:nvSpPr>
        <p:spPr>
          <a:xfrm>
            <a:off x="5814512" y="1508751"/>
            <a:ext cx="3226020" cy="3166654"/>
          </a:xfrm>
          <a:prstGeom prst="chord">
            <a:avLst>
              <a:gd name="adj1" fmla="val 11125143"/>
              <a:gd name="adj2" fmla="val 175313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16"/>
          <p:cNvSpPr>
            <a:spLocks noChangeArrowheads="1"/>
          </p:cNvSpPr>
          <p:nvPr/>
        </p:nvSpPr>
        <p:spPr bwMode="auto">
          <a:xfrm>
            <a:off x="7101733" y="156521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Oval 16"/>
          <p:cNvSpPr>
            <a:spLocks noChangeArrowheads="1"/>
          </p:cNvSpPr>
          <p:nvPr/>
        </p:nvSpPr>
        <p:spPr bwMode="auto">
          <a:xfrm>
            <a:off x="8743774" y="322566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" name="Oval 16"/>
          <p:cNvSpPr>
            <a:spLocks noChangeArrowheads="1"/>
          </p:cNvSpPr>
          <p:nvPr/>
        </p:nvSpPr>
        <p:spPr bwMode="auto">
          <a:xfrm>
            <a:off x="8090480" y="429135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" name="Oval 16"/>
          <p:cNvSpPr>
            <a:spLocks noChangeArrowheads="1"/>
          </p:cNvSpPr>
          <p:nvPr/>
        </p:nvSpPr>
        <p:spPr bwMode="auto">
          <a:xfrm>
            <a:off x="8512935" y="21406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5366945" y="1219343"/>
            <a:ext cx="3326456" cy="200283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16"/>
          <p:cNvSpPr>
            <a:spLocks noChangeArrowheads="1"/>
          </p:cNvSpPr>
          <p:nvPr/>
        </p:nvSpPr>
        <p:spPr bwMode="auto">
          <a:xfrm>
            <a:off x="6492860" y="417736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Oval 16"/>
          <p:cNvSpPr>
            <a:spLocks noChangeArrowheads="1"/>
          </p:cNvSpPr>
          <p:nvPr/>
        </p:nvSpPr>
        <p:spPr bwMode="auto">
          <a:xfrm>
            <a:off x="6162326" y="3146149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6314726" y="193120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" name="Oval 16"/>
          <p:cNvSpPr>
            <a:spLocks noChangeArrowheads="1"/>
          </p:cNvSpPr>
          <p:nvPr/>
        </p:nvSpPr>
        <p:spPr bwMode="auto">
          <a:xfrm>
            <a:off x="6035070" y="239840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877770" y="1885240"/>
            <a:ext cx="746116" cy="737255"/>
          </a:xfrm>
          <a:prstGeom prst="ellipse">
            <a:avLst/>
          </a:prstGeom>
          <a:solidFill>
            <a:srgbClr val="7030A0">
              <a:alpha val="25000"/>
            </a:srgbClr>
          </a:solidFill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16"/>
          <p:cNvSpPr>
            <a:spLocks noChangeArrowheads="1"/>
          </p:cNvSpPr>
          <p:nvPr/>
        </p:nvSpPr>
        <p:spPr bwMode="auto">
          <a:xfrm>
            <a:off x="6314726" y="219901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35" name="Straight Arrow Connector 34"/>
          <p:cNvCxnSpPr>
            <a:stCxn id="58" idx="4"/>
            <a:endCxn id="59" idx="0"/>
          </p:cNvCxnSpPr>
          <p:nvPr/>
        </p:nvCxnSpPr>
        <p:spPr>
          <a:xfrm>
            <a:off x="2317614" y="2547915"/>
            <a:ext cx="1341481" cy="37817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8" idx="4"/>
            <a:endCxn id="63" idx="0"/>
          </p:cNvCxnSpPr>
          <p:nvPr/>
        </p:nvCxnSpPr>
        <p:spPr>
          <a:xfrm flipH="1">
            <a:off x="1003177" y="2547915"/>
            <a:ext cx="1314437" cy="1423427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59" idx="4"/>
          </p:cNvCxnSpPr>
          <p:nvPr/>
        </p:nvCxnSpPr>
        <p:spPr>
          <a:xfrm flipH="1">
            <a:off x="2531202" y="3566116"/>
            <a:ext cx="1127893" cy="687444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59" idx="4"/>
          </p:cNvCxnSpPr>
          <p:nvPr/>
        </p:nvCxnSpPr>
        <p:spPr>
          <a:xfrm flipH="1">
            <a:off x="3571325" y="3566116"/>
            <a:ext cx="87770" cy="72523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9" idx="4"/>
          </p:cNvCxnSpPr>
          <p:nvPr/>
        </p:nvCxnSpPr>
        <p:spPr>
          <a:xfrm>
            <a:off x="3659095" y="3566116"/>
            <a:ext cx="1170871" cy="640026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1960460" y="1907889"/>
            <a:ext cx="714308" cy="64002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301941" y="2926090"/>
            <a:ext cx="714308" cy="640026"/>
          </a:xfrm>
          <a:prstGeom prst="ellipse">
            <a:avLst/>
          </a:prstGeom>
          <a:pattFill prst="lgConfetti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Chord 59"/>
          <p:cNvSpPr/>
          <p:nvPr/>
        </p:nvSpPr>
        <p:spPr>
          <a:xfrm>
            <a:off x="2072557" y="4254805"/>
            <a:ext cx="714172" cy="672093"/>
          </a:xfrm>
          <a:prstGeom prst="chord">
            <a:avLst>
              <a:gd name="adj1" fmla="val 10546095"/>
              <a:gd name="adj2" fmla="val 19725567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Chord 60"/>
          <p:cNvSpPr/>
          <p:nvPr/>
        </p:nvSpPr>
        <p:spPr>
          <a:xfrm>
            <a:off x="3333052" y="4250113"/>
            <a:ext cx="714172" cy="672093"/>
          </a:xfrm>
          <a:prstGeom prst="chord">
            <a:avLst>
              <a:gd name="adj1" fmla="val 10546095"/>
              <a:gd name="adj2" fmla="val 19725567"/>
            </a:avLst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Chord 61"/>
          <p:cNvSpPr/>
          <p:nvPr/>
        </p:nvSpPr>
        <p:spPr>
          <a:xfrm>
            <a:off x="4552538" y="4221797"/>
            <a:ext cx="714172" cy="672093"/>
          </a:xfrm>
          <a:prstGeom prst="chord">
            <a:avLst>
              <a:gd name="adj1" fmla="val 10546095"/>
              <a:gd name="adj2" fmla="val 19725567"/>
            </a:avLst>
          </a:prstGeom>
          <a:solidFill>
            <a:srgbClr val="008000"/>
          </a:solidFill>
          <a:ln>
            <a:solidFill>
              <a:srgbClr val="008000"/>
            </a:solidFill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646023" y="3971342"/>
            <a:ext cx="714308" cy="640026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5" name="Straight Arrow Connector 84"/>
          <p:cNvCxnSpPr>
            <a:stCxn id="60" idx="2"/>
            <a:endCxn id="95" idx="0"/>
          </p:cNvCxnSpPr>
          <p:nvPr/>
        </p:nvCxnSpPr>
        <p:spPr>
          <a:xfrm flipH="1">
            <a:off x="1803680" y="4512991"/>
            <a:ext cx="598039" cy="114664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60" idx="2"/>
            <a:endCxn id="91" idx="0"/>
          </p:cNvCxnSpPr>
          <p:nvPr/>
        </p:nvCxnSpPr>
        <p:spPr>
          <a:xfrm>
            <a:off x="2401719" y="4512991"/>
            <a:ext cx="879830" cy="50661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2924395" y="5019610"/>
            <a:ext cx="714308" cy="640026"/>
          </a:xfrm>
          <a:prstGeom prst="ellipse">
            <a:avLst/>
          </a:prstGeom>
          <a:pattFill prst="lgConfetti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1446526" y="5659636"/>
            <a:ext cx="714308" cy="640026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877770" y="6431660"/>
            <a:ext cx="3200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*picture not to </a:t>
            </a:r>
            <a:r>
              <a:rPr lang="en-US" dirty="0" err="1">
                <a:solidFill>
                  <a:prstClr val="black"/>
                </a:solidFill>
              </a:rPr>
              <a:t>scale&amp;dimension</a:t>
            </a: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53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-0.15417 0.359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1796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-0.15625 0.368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3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21" grpId="0" animBg="1"/>
      <p:bldP spid="22" grpId="0" animBg="1"/>
      <p:bldP spid="32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91" grpId="0" animBg="1"/>
      <p:bldP spid="9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Dense clusters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914400"/>
                <a:ext cx="7838539" cy="5257800"/>
              </a:xfrm>
            </p:spPr>
            <p:txBody>
              <a:bodyPr>
                <a:normAutofit fontScale="77500" lnSpcReduction="20000"/>
              </a:bodyPr>
              <a:lstStyle/>
              <a:p>
                <a:endParaRPr lang="en-US" dirty="0" smtClean="0"/>
              </a:p>
              <a:p>
                <a:r>
                  <a:rPr lang="en-US" dirty="0" smtClean="0"/>
                  <a:t>Current dataset: radius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 dense cluster:</a:t>
                </a:r>
              </a:p>
              <a:p>
                <a:pPr lvl="1"/>
                <a:r>
                  <a:rPr lang="en-US" dirty="0" smtClean="0"/>
                  <a:t>Contains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dirty="0" smtClean="0"/>
                  <a:t> points</a:t>
                </a:r>
              </a:p>
              <a:p>
                <a:pPr lvl="1"/>
                <a:r>
                  <a:rPr lang="en-US" dirty="0"/>
                  <a:t>S</a:t>
                </a:r>
                <a:r>
                  <a:rPr lang="en-US" dirty="0" smtClean="0"/>
                  <a:t>maller radius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>
                  <a:solidFill>
                    <a:schemeClr val="accent4"/>
                  </a:solidFill>
                </a:endParaRPr>
              </a:p>
              <a:p>
                <a:r>
                  <a:rPr lang="en-US" dirty="0" smtClean="0"/>
                  <a:t>After we remove all clusters:</a:t>
                </a:r>
              </a:p>
              <a:p>
                <a:pPr lvl="1"/>
                <a:r>
                  <a:rPr lang="en-US" dirty="0" smtClean="0"/>
                  <a:t>For any point on the surface, there are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dirty="0" smtClean="0"/>
                  <a:t> points within distance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 smtClean="0"/>
                  <a:t>The other points are essentially orthogonal !</a:t>
                </a:r>
              </a:p>
              <a:p>
                <a:r>
                  <a:rPr lang="en-US" dirty="0" smtClean="0"/>
                  <a:t>When applying Cap Carving with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Empirical number of far pts colliding with query: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As long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dirty="0" smtClean="0"/>
                  <a:t>, the “impurity” doesn’t matter!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914400"/>
                <a:ext cx="7838539" cy="5257800"/>
              </a:xfrm>
              <a:blipFill rotWithShape="0">
                <a:blip r:embed="rId2"/>
                <a:stretch>
                  <a:fillRect l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5911880" y="601083"/>
            <a:ext cx="2649945" cy="2516058"/>
          </a:xfrm>
          <a:prstGeom prst="ellipse">
            <a:avLst/>
          </a:prstGeom>
          <a:solidFill>
            <a:srgbClr val="7030A0">
              <a:alpha val="25000"/>
            </a:srgbClr>
          </a:solidFill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655419" y="339169"/>
                <a:ext cx="1280607" cy="424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5419" y="339169"/>
                <a:ext cx="1280607" cy="42421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/>
          <p:cNvSpPr/>
          <p:nvPr/>
        </p:nvSpPr>
        <p:spPr>
          <a:xfrm>
            <a:off x="5335805" y="526036"/>
            <a:ext cx="2880375" cy="2688350"/>
          </a:xfrm>
          <a:prstGeom prst="ellipse">
            <a:avLst/>
          </a:prstGeom>
          <a:noFill/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756790" y="1868448"/>
            <a:ext cx="1800005" cy="176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756790" y="103581"/>
            <a:ext cx="0" cy="176663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33" idx="1"/>
          </p:cNvCxnSpPr>
          <p:nvPr/>
        </p:nvCxnSpPr>
        <p:spPr>
          <a:xfrm>
            <a:off x="7255445" y="667171"/>
            <a:ext cx="888043" cy="1149158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16"/>
          <p:cNvSpPr>
            <a:spLocks noChangeArrowheads="1"/>
          </p:cNvSpPr>
          <p:nvPr/>
        </p:nvSpPr>
        <p:spPr bwMode="auto">
          <a:xfrm>
            <a:off x="8121170" y="1794011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>
              <a:xfrm>
                <a:off x="5744182" y="3461615"/>
                <a:ext cx="1575214" cy="416541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300" dirty="0" smtClean="0">
                    <a:solidFill>
                      <a:schemeClr val="tx1"/>
                    </a:solidFill>
                  </a:rPr>
                  <a:t> trade-off</a:t>
                </a:r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182" y="3461615"/>
                <a:ext cx="1575214" cy="416541"/>
              </a:xfrm>
              <a:prstGeom prst="roundRect">
                <a:avLst/>
              </a:prstGeom>
              <a:blipFill rotWithShape="0">
                <a:blip r:embed="rId4"/>
                <a:stretch>
                  <a:fillRect t="-11111" b="-31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>
            <a:stCxn id="37" idx="1"/>
          </p:cNvCxnSpPr>
          <p:nvPr/>
        </p:nvCxnSpPr>
        <p:spPr>
          <a:xfrm flipH="1" flipV="1">
            <a:off x="4567705" y="2819400"/>
            <a:ext cx="1176477" cy="8504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1"/>
          </p:cNvCxnSpPr>
          <p:nvPr/>
        </p:nvCxnSpPr>
        <p:spPr>
          <a:xfrm flipH="1">
            <a:off x="5486400" y="3669886"/>
            <a:ext cx="257782" cy="2082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/>
              <p:cNvSpPr/>
              <p:nvPr/>
            </p:nvSpPr>
            <p:spPr>
              <a:xfrm>
                <a:off x="7010400" y="4459248"/>
                <a:ext cx="1575214" cy="416541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300" dirty="0" smtClean="0">
                    <a:solidFill>
                      <a:schemeClr val="tx1"/>
                    </a:solidFill>
                  </a:rPr>
                  <a:t> trade-off</a:t>
                </a:r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ounded 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4459248"/>
                <a:ext cx="1575214" cy="416541"/>
              </a:xfrm>
              <a:prstGeom prst="roundRect">
                <a:avLst/>
              </a:prstGeom>
              <a:blipFill rotWithShape="0">
                <a:blip r:embed="rId5"/>
                <a:stretch>
                  <a:fillRect t="-11111" r="-382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>
            <a:stCxn id="44" idx="1"/>
          </p:cNvCxnSpPr>
          <p:nvPr/>
        </p:nvCxnSpPr>
        <p:spPr>
          <a:xfrm flipH="1">
            <a:off x="4114800" y="4667519"/>
            <a:ext cx="2895600" cy="8598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4" idx="1"/>
          </p:cNvCxnSpPr>
          <p:nvPr/>
        </p:nvCxnSpPr>
        <p:spPr>
          <a:xfrm>
            <a:off x="7010400" y="4667519"/>
            <a:ext cx="1411099" cy="8598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8419255" y="54605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?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53" name="Straight Arrow Connector 52"/>
          <p:cNvCxnSpPr>
            <a:stCxn id="5" idx="4"/>
            <a:endCxn id="33" idx="3"/>
          </p:cNvCxnSpPr>
          <p:nvPr/>
        </p:nvCxnSpPr>
        <p:spPr>
          <a:xfrm flipV="1">
            <a:off x="7236853" y="1924093"/>
            <a:ext cx="906635" cy="1193048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6603170" y="255438"/>
            <a:ext cx="3302830" cy="3249762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/>
      <p:bldP spid="28" grpId="0" animBg="1"/>
      <p:bldP spid="33" grpId="0" animBg="1"/>
      <p:bldP spid="37" grpId="0" animBg="1"/>
      <p:bldP spid="44" grpId="0" animBg="1"/>
      <p:bldP spid="52" grpId="0"/>
      <p:bldP spid="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recap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During query:</a:t>
                </a:r>
              </a:p>
              <a:p>
                <a:pPr lvl="1"/>
                <a:r>
                  <a:rPr lang="en-US" dirty="0" err="1" smtClean="0"/>
                  <a:t>Recurse</a:t>
                </a:r>
                <a:r>
                  <a:rPr lang="en-US" dirty="0" smtClean="0"/>
                  <a:t> in all clusters</a:t>
                </a:r>
              </a:p>
              <a:p>
                <a:pPr lvl="1"/>
                <a:r>
                  <a:rPr lang="en-US" dirty="0" smtClean="0"/>
                  <a:t>Just in one bucket in </a:t>
                </a:r>
                <a:r>
                  <a:rPr lang="en-US" dirty="0" err="1" smtClean="0"/>
                  <a:t>VoronoiLSH</a:t>
                </a:r>
                <a:endParaRPr lang="en-US" dirty="0" smtClean="0"/>
              </a:p>
              <a:p>
                <a:r>
                  <a:rPr lang="en-US" dirty="0" smtClean="0"/>
                  <a:t>Will look in &gt;1 leaf!</a:t>
                </a:r>
              </a:p>
              <a:p>
                <a:r>
                  <a:rPr lang="en-US" dirty="0" smtClean="0"/>
                  <a:t>How much branching?</a:t>
                </a:r>
              </a:p>
              <a:p>
                <a:pPr lvl="1"/>
                <a:r>
                  <a:rPr lang="en-US" dirty="0" smtClean="0">
                    <a:solidFill>
                      <a:srgbClr val="0000CC"/>
                    </a:solidFill>
                  </a:rPr>
                  <a:t>Claim: </a:t>
                </a:r>
                <a:r>
                  <a:rPr lang="en-US" dirty="0" smtClean="0"/>
                  <a:t>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(1/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Each time we branch</a:t>
                </a:r>
              </a:p>
              <a:p>
                <a:pPr lvl="2"/>
                <a:r>
                  <a:rPr lang="en-US" dirty="0" smtClean="0"/>
                  <a:t>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dirty="0" smtClean="0"/>
                  <a:t> clusters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2"/>
                <a:r>
                  <a:rPr lang="en-US" dirty="0"/>
                  <a:t>a</a:t>
                </a:r>
                <a:r>
                  <a:rPr lang="en-US" dirty="0" smtClean="0"/>
                  <a:t> cluster reduces radius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cluster-depth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100/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Progress in 2 ways:</a:t>
                </a:r>
              </a:p>
              <a:p>
                <a:pPr lvl="1"/>
                <a:r>
                  <a:rPr lang="en-US" dirty="0" smtClean="0"/>
                  <a:t>Clusters reduce radius</a:t>
                </a:r>
              </a:p>
              <a:p>
                <a:pPr lvl="1"/>
                <a:r>
                  <a:rPr lang="en-US" dirty="0" err="1" smtClean="0"/>
                  <a:t>CapCarving</a:t>
                </a:r>
                <a:r>
                  <a:rPr lang="en-US" dirty="0" smtClean="0"/>
                  <a:t> nodes reduce the # of far points (empirical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A tree succeeds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815" t="-2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4572000" y="228600"/>
            <a:ext cx="4620687" cy="4391773"/>
            <a:chOff x="4559913" y="535022"/>
            <a:chExt cx="4620687" cy="4391773"/>
          </a:xfrm>
        </p:grpSpPr>
        <p:cxnSp>
          <p:nvCxnSpPr>
            <p:cNvPr id="5" name="Straight Arrow Connector 4"/>
            <p:cNvCxnSpPr>
              <a:stCxn id="10" idx="4"/>
              <a:endCxn id="11" idx="0"/>
            </p:cNvCxnSpPr>
            <p:nvPr/>
          </p:nvCxnSpPr>
          <p:spPr>
            <a:xfrm>
              <a:off x="6231504" y="1175048"/>
              <a:ext cx="1341481" cy="378175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>
              <a:stCxn id="10" idx="4"/>
              <a:endCxn id="15" idx="0"/>
            </p:cNvCxnSpPr>
            <p:nvPr/>
          </p:nvCxnSpPr>
          <p:spPr>
            <a:xfrm flipH="1">
              <a:off x="4917067" y="1175048"/>
              <a:ext cx="1314437" cy="1423427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11" idx="4"/>
            </p:cNvCxnSpPr>
            <p:nvPr/>
          </p:nvCxnSpPr>
          <p:spPr>
            <a:xfrm flipH="1">
              <a:off x="6445092" y="2193249"/>
              <a:ext cx="1127893" cy="687444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11" idx="4"/>
            </p:cNvCxnSpPr>
            <p:nvPr/>
          </p:nvCxnSpPr>
          <p:spPr>
            <a:xfrm flipH="1">
              <a:off x="7485215" y="2193249"/>
              <a:ext cx="87770" cy="725239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11" idx="4"/>
            </p:cNvCxnSpPr>
            <p:nvPr/>
          </p:nvCxnSpPr>
          <p:spPr>
            <a:xfrm>
              <a:off x="7572985" y="2193249"/>
              <a:ext cx="1170871" cy="640026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5874350" y="535022"/>
              <a:ext cx="714308" cy="6400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215831" y="1553223"/>
              <a:ext cx="714308" cy="640026"/>
            </a:xfrm>
            <a:prstGeom prst="ellipse">
              <a:avLst/>
            </a:prstGeom>
            <a:pattFill prst="lgConfetti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Chord 11"/>
            <p:cNvSpPr/>
            <p:nvPr/>
          </p:nvSpPr>
          <p:spPr>
            <a:xfrm>
              <a:off x="5986447" y="2881938"/>
              <a:ext cx="714172" cy="672093"/>
            </a:xfrm>
            <a:prstGeom prst="chord">
              <a:avLst>
                <a:gd name="adj1" fmla="val 10546095"/>
                <a:gd name="adj2" fmla="val 1972556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Chord 12"/>
            <p:cNvSpPr/>
            <p:nvPr/>
          </p:nvSpPr>
          <p:spPr>
            <a:xfrm>
              <a:off x="7246942" y="2877246"/>
              <a:ext cx="714172" cy="672093"/>
            </a:xfrm>
            <a:prstGeom prst="chord">
              <a:avLst>
                <a:gd name="adj1" fmla="val 10546095"/>
                <a:gd name="adj2" fmla="val 19725567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Chord 13"/>
            <p:cNvSpPr/>
            <p:nvPr/>
          </p:nvSpPr>
          <p:spPr>
            <a:xfrm>
              <a:off x="8466428" y="2848930"/>
              <a:ext cx="714172" cy="672093"/>
            </a:xfrm>
            <a:prstGeom prst="chord">
              <a:avLst>
                <a:gd name="adj1" fmla="val 10546095"/>
                <a:gd name="adj2" fmla="val 19725567"/>
              </a:avLst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559913" y="2598475"/>
              <a:ext cx="714308" cy="64002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6" name="Straight Arrow Connector 15"/>
            <p:cNvCxnSpPr>
              <a:stCxn id="12" idx="2"/>
              <a:endCxn id="19" idx="0"/>
            </p:cNvCxnSpPr>
            <p:nvPr/>
          </p:nvCxnSpPr>
          <p:spPr>
            <a:xfrm flipH="1">
              <a:off x="5717570" y="3140124"/>
              <a:ext cx="598039" cy="1146645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2" idx="2"/>
              <a:endCxn id="18" idx="0"/>
            </p:cNvCxnSpPr>
            <p:nvPr/>
          </p:nvCxnSpPr>
          <p:spPr>
            <a:xfrm>
              <a:off x="6315609" y="3140124"/>
              <a:ext cx="879830" cy="506619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6838285" y="3646743"/>
              <a:ext cx="714308" cy="640026"/>
            </a:xfrm>
            <a:prstGeom prst="ellipse">
              <a:avLst/>
            </a:prstGeom>
            <a:pattFill prst="lgConfetti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60416" y="4286769"/>
              <a:ext cx="714308" cy="64002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H="1">
            <a:off x="4929732" y="892646"/>
            <a:ext cx="1314437" cy="14234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243013" y="856683"/>
            <a:ext cx="1341481" cy="3781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7514556" y="1874884"/>
            <a:ext cx="87770" cy="7252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7227918" y="4573071"/>
                <a:ext cx="1575214" cy="416541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300" dirty="0" smtClean="0">
                    <a:solidFill>
                      <a:schemeClr val="tx1"/>
                    </a:solidFill>
                  </a:rPr>
                  <a:t> trade-off</a:t>
                </a:r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918" y="4573071"/>
                <a:ext cx="1575214" cy="416541"/>
              </a:xfrm>
              <a:prstGeom prst="roundRect">
                <a:avLst/>
              </a:prstGeom>
              <a:blipFill rotWithShape="0">
                <a:blip r:embed="rId3"/>
                <a:stretch>
                  <a:fillRect t="-12500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>
            <a:stCxn id="24" idx="1"/>
          </p:cNvCxnSpPr>
          <p:nvPr/>
        </p:nvCxnSpPr>
        <p:spPr>
          <a:xfrm flipH="1" flipV="1">
            <a:off x="4038600" y="2971800"/>
            <a:ext cx="3189318" cy="18095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50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preprocessing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 to find the dense clusters fast?</a:t>
                </a:r>
              </a:p>
              <a:p>
                <a:endParaRPr lang="en-US" dirty="0"/>
              </a:p>
              <a:p>
                <a:r>
                  <a:rPr lang="en-US" dirty="0" smtClean="0"/>
                  <a:t>Step 1: reduce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time.</a:t>
                </a:r>
              </a:p>
              <a:p>
                <a:pPr lvl="1"/>
                <a:r>
                  <a:rPr lang="en-US" dirty="0" smtClean="0"/>
                  <a:t>Enough to consider centers that </a:t>
                </a:r>
              </a:p>
              <a:p>
                <a:pPr marL="274320" lvl="1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are data points</a:t>
                </a:r>
              </a:p>
              <a:p>
                <a:r>
                  <a:rPr lang="en-US" dirty="0" smtClean="0"/>
                  <a:t>Step 2: reduce to near-linear time.</a:t>
                </a:r>
              </a:p>
              <a:p>
                <a:pPr lvl="1"/>
                <a:r>
                  <a:rPr lang="en-US" dirty="0" smtClean="0"/>
                  <a:t>Down-sample!</a:t>
                </a:r>
              </a:p>
              <a:p>
                <a:pPr lvl="1"/>
                <a:r>
                  <a:rPr lang="en-US" dirty="0" smtClean="0"/>
                  <a:t>Ok because we want clusters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After </a:t>
                </a:r>
                <a:r>
                  <a:rPr lang="en-US" dirty="0" err="1" smtClean="0"/>
                  <a:t>downsampling</a:t>
                </a:r>
                <a:r>
                  <a:rPr lang="en-US" dirty="0" smtClean="0"/>
                  <a:t> by a factor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dirty="0" smtClean="0"/>
                  <a:t>, a cluster is still somewhat heavy.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6084435" y="720917"/>
            <a:ext cx="2649945" cy="2516058"/>
          </a:xfrm>
          <a:prstGeom prst="ellipse">
            <a:avLst/>
          </a:prstGeom>
          <a:solidFill>
            <a:srgbClr val="7030A0">
              <a:alpha val="25000"/>
            </a:srgbClr>
          </a:solidFill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811165" y="425793"/>
                <a:ext cx="1280607" cy="424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165" y="425793"/>
                <a:ext cx="1280607" cy="42421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/>
          <p:cNvSpPr/>
          <p:nvPr/>
        </p:nvSpPr>
        <p:spPr>
          <a:xfrm>
            <a:off x="5508360" y="625435"/>
            <a:ext cx="2880375" cy="2688350"/>
          </a:xfrm>
          <a:prstGeom prst="ellipse">
            <a:avLst/>
          </a:prstGeom>
          <a:noFill/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929345" y="1967847"/>
            <a:ext cx="1800005" cy="176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929345" y="202980"/>
            <a:ext cx="0" cy="176663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31" idx="1"/>
          </p:cNvCxnSpPr>
          <p:nvPr/>
        </p:nvCxnSpPr>
        <p:spPr>
          <a:xfrm>
            <a:off x="7428000" y="766570"/>
            <a:ext cx="888043" cy="1149158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16"/>
          <p:cNvSpPr>
            <a:spLocks noChangeArrowheads="1"/>
          </p:cNvSpPr>
          <p:nvPr/>
        </p:nvSpPr>
        <p:spPr bwMode="auto">
          <a:xfrm>
            <a:off x="8293725" y="189341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16"/>
          <p:cNvSpPr>
            <a:spLocks noChangeArrowheads="1"/>
          </p:cNvSpPr>
          <p:nvPr/>
        </p:nvSpPr>
        <p:spPr bwMode="auto">
          <a:xfrm>
            <a:off x="6853145" y="55188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722680" y="395005"/>
            <a:ext cx="3302830" cy="3249762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7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 &amp;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PS3:</a:t>
            </a:r>
          </a:p>
          <a:p>
            <a:pPr lvl="1"/>
            <a:r>
              <a:rPr lang="en-US" dirty="0" smtClean="0"/>
              <a:t>Released tonight, due next Fri 7pm</a:t>
            </a:r>
          </a:p>
          <a:p>
            <a:r>
              <a:rPr lang="en-US" dirty="0" smtClean="0"/>
              <a:t>Class projects: think of teams!</a:t>
            </a:r>
          </a:p>
          <a:p>
            <a:r>
              <a:rPr lang="en-US" dirty="0" smtClean="0"/>
              <a:t>I’m away until Wed</a:t>
            </a:r>
          </a:p>
          <a:p>
            <a:pPr lvl="1"/>
            <a:r>
              <a:rPr lang="en-US" dirty="0" smtClean="0"/>
              <a:t>Office hours on Thu after class</a:t>
            </a:r>
          </a:p>
          <a:p>
            <a:r>
              <a:rPr lang="en-US" dirty="0" smtClean="0"/>
              <a:t>Kevin will teach on Tue</a:t>
            </a:r>
          </a:p>
          <a:p>
            <a:r>
              <a:rPr lang="en-US" dirty="0" smtClean="0"/>
              <a:t>Evaluation on </a:t>
            </a:r>
            <a:r>
              <a:rPr lang="en-US" dirty="0" err="1" smtClean="0"/>
              <a:t>courseworks</a:t>
            </a:r>
            <a:r>
              <a:rPr lang="en-US" dirty="0" smtClean="0"/>
              <a:t> next week</a:t>
            </a:r>
          </a:p>
          <a:p>
            <a:endParaRPr lang="en-US" dirty="0"/>
          </a:p>
          <a:p>
            <a:r>
              <a:rPr lang="en-US" dirty="0" smtClean="0"/>
              <a:t>LSH: better space</a:t>
            </a:r>
          </a:p>
          <a:p>
            <a:r>
              <a:rPr lang="en-US" dirty="0" smtClean="0"/>
              <a:t>Data-dependent hashing</a:t>
            </a:r>
          </a:p>
          <a:p>
            <a:pPr lvl="1"/>
            <a:r>
              <a:rPr lang="en-US" dirty="0" smtClean="0"/>
              <a:t>Scriber?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10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details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In the analysis,</a:t>
                </a:r>
              </a:p>
              <a:p>
                <a:pPr lvl="1"/>
                <a:r>
                  <a:rPr lang="en-US" dirty="0" smtClean="0"/>
                  <a:t>Instead of working with “probability of collision with far point”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work with “empirical estimate” (the actual number)</a:t>
                </a:r>
              </a:p>
              <a:p>
                <a:pPr lvl="1"/>
                <a:r>
                  <a:rPr lang="en-US" dirty="0" smtClean="0"/>
                  <a:t>A little delicate: interplay with “probability of collision with close point”,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The empirical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important only for the bucket where the query falls into</a:t>
                </a:r>
              </a:p>
              <a:p>
                <a:pPr lvl="2"/>
                <a:r>
                  <a:rPr lang="en-US" dirty="0" smtClean="0"/>
                  <a:t>Need to condition on collision with close point in the above empirical estimate</a:t>
                </a:r>
              </a:p>
              <a:p>
                <a:pPr lvl="1"/>
                <a:r>
                  <a:rPr lang="en-US" dirty="0" smtClean="0"/>
                  <a:t>In dense clusters, points may appear </a:t>
                </a:r>
                <a:r>
                  <a:rPr lang="en-US" i="1" dirty="0" smtClean="0"/>
                  <a:t>inside</a:t>
                </a:r>
                <a:r>
                  <a:rPr lang="en-US" dirty="0" smtClean="0"/>
                  <a:t> the balls</a:t>
                </a:r>
              </a:p>
              <a:p>
                <a:pPr lvl="2"/>
                <a:r>
                  <a:rPr lang="en-US" dirty="0"/>
                  <a:t>w</a:t>
                </a:r>
                <a:r>
                  <a:rPr lang="en-US" dirty="0" smtClean="0"/>
                  <a:t>hereas </a:t>
                </a:r>
                <a:r>
                  <a:rPr lang="en-US" dirty="0" err="1" smtClean="0"/>
                  <a:t>VoronoiLSH</a:t>
                </a:r>
                <a:r>
                  <a:rPr lang="en-US" dirty="0" smtClean="0"/>
                  <a:t> works for points on the sphere</a:t>
                </a:r>
              </a:p>
              <a:p>
                <a:pPr lvl="2"/>
                <a:r>
                  <a:rPr lang="en-US" dirty="0"/>
                  <a:t>n</a:t>
                </a:r>
                <a:r>
                  <a:rPr lang="en-US" dirty="0" smtClean="0"/>
                  <a:t>eed to partition balls into thin shells (introduces more branching)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1481" t="-3129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08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Time-Space Trade-offs (Euclidean)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7345" name="Group 36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72542" y="2536535"/>
              <a:ext cx="6716033" cy="396875"/>
            </p:xfrm>
            <a:graphic>
              <a:graphicData uri="http://schemas.openxmlformats.org/drawingml/2006/table">
                <a:tbl>
                  <a:tblPr/>
                  <a:tblGrid>
                    <a:gridCol w="1108903"/>
                    <a:gridCol w="1344175"/>
                    <a:gridCol w="1651415"/>
                    <a:gridCol w="2611540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hlink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smtClean="0">
                            <a:ln>
                              <a:noFill/>
                            </a:ln>
                            <a:solidFill>
                              <a:schemeClr val="hlink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𝜎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𝑂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(1/</m:t>
                                </m:r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[AI’06]</a:t>
                          </a: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7345" name="Group 36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72542" y="2536535"/>
              <a:ext cx="6716033" cy="396875"/>
            </p:xfrm>
            <a:graphic>
              <a:graphicData uri="http://schemas.openxmlformats.org/drawingml/2006/table">
                <a:tbl>
                  <a:tblPr/>
                  <a:tblGrid>
                    <a:gridCol w="1108903"/>
                    <a:gridCol w="1344175"/>
                    <a:gridCol w="1651415"/>
                    <a:gridCol w="2611540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hlink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smtClean="0">
                            <a:ln>
                              <a:noFill/>
                            </a:ln>
                            <a:solidFill>
                              <a:schemeClr val="hlink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49446" t="-7576" r="-160148" b="-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[AI’06]</a:t>
                          </a: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7339" name="Group 36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56544" y="5357140"/>
              <a:ext cx="6732030" cy="438296"/>
            </p:xfrm>
            <a:graphic>
              <a:graphicData uri="http://schemas.openxmlformats.org/drawingml/2006/table">
                <a:tbl>
                  <a:tblPr/>
                  <a:tblGrid>
                    <a:gridCol w="1098942"/>
                    <a:gridCol w="1370134"/>
                    <a:gridCol w="1588806"/>
                    <a:gridCol w="2674148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4/</m:t>
                                    </m:r>
                                    <m:sSup>
                                      <m:sSup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  <m:t>𝜖</m:t>
                                        </m:r>
                                      </m:e>
                                      <m:sup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𝑂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(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𝑑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log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 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𝑛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) 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𝑐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=1+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[KOR’98, IM’98, Pan’06]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7339" name="Group 36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56544" y="5357140"/>
              <a:ext cx="6732030" cy="438296"/>
            </p:xfrm>
            <a:graphic>
              <a:graphicData uri="http://schemas.openxmlformats.org/drawingml/2006/table">
                <a:tbl>
                  <a:tblPr/>
                  <a:tblGrid>
                    <a:gridCol w="1098942"/>
                    <a:gridCol w="1370134"/>
                    <a:gridCol w="1588806"/>
                    <a:gridCol w="2674148"/>
                  </a:tblGrid>
                  <a:tr h="4382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667" t="-6849" r="-516667" b="-68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81333" t="-6849" r="-313333" b="-68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56322" t="-6849" r="-170115" b="-68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[KOR’98, IM’98, Pan’06]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7341" name="Group 36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67700" y="2161635"/>
              <a:ext cx="6720875" cy="396875"/>
            </p:xfrm>
            <a:graphic>
              <a:graphicData uri="http://schemas.openxmlformats.org/drawingml/2006/table">
                <a:tbl>
                  <a:tblPr/>
                  <a:tblGrid>
                    <a:gridCol w="1113745"/>
                    <a:gridCol w="1344175"/>
                    <a:gridCol w="1651415"/>
                    <a:gridCol w="2611540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≈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l-GR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𝜎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=2.09/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[Ind’01, Pan’06]</a:t>
                          </a: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7341" name="Group 36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67700" y="2161635"/>
              <a:ext cx="6720875" cy="396875"/>
            </p:xfrm>
            <a:graphic>
              <a:graphicData uri="http://schemas.openxmlformats.org/drawingml/2006/table">
                <a:tbl>
                  <a:tblPr/>
                  <a:tblGrid>
                    <a:gridCol w="1113745"/>
                    <a:gridCol w="1344175"/>
                    <a:gridCol w="1651415"/>
                    <a:gridCol w="2611540"/>
                  </a:tblGrid>
                  <a:tr h="396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1093" t="-7576" r="-506011" b="-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83710" t="-7576" r="-319005" b="-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149815" t="-7576" r="-160148" b="-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[Ind’01, Pan’06]</a:t>
                          </a: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127338" name="Group 362"/>
          <p:cNvGraphicFramePr>
            <a:graphicFrameLocks noGrp="1"/>
          </p:cNvGraphicFramePr>
          <p:nvPr>
            <p:extLst/>
          </p:nvPr>
        </p:nvGraphicFramePr>
        <p:xfrm>
          <a:off x="2266950" y="1649545"/>
          <a:ext cx="6721625" cy="396875"/>
        </p:xfrm>
        <a:graphic>
          <a:graphicData uri="http://schemas.openxmlformats.org/drawingml/2006/table">
            <a:tbl>
              <a:tblPr/>
              <a:tblGrid>
                <a:gridCol w="1114495"/>
                <a:gridCol w="1344175"/>
                <a:gridCol w="1651415"/>
                <a:gridCol w="261154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Space</a:t>
                      </a:r>
                    </a:p>
                  </a:txBody>
                  <a:tcPr marL="91450" marR="91450"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</a:t>
                      </a:r>
                    </a:p>
                  </a:txBody>
                  <a:tcPr marL="91450" marR="91450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Comment</a:t>
                      </a:r>
                    </a:p>
                  </a:txBody>
                  <a:tcPr marL="91450" marR="91450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Reference</a:t>
                      </a:r>
                    </a:p>
                  </a:txBody>
                  <a:tcPr marL="91450" marR="91450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7362" name="Group 38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67700" y="3605072"/>
              <a:ext cx="6720875" cy="396875"/>
            </p:xfrm>
            <a:graphic>
              <a:graphicData uri="http://schemas.openxmlformats.org/drawingml/2006/table">
                <a:tbl>
                  <a:tblPr/>
                  <a:tblGrid>
                    <a:gridCol w="1113745"/>
                    <a:gridCol w="1344175"/>
                    <a:gridCol w="1651415"/>
                    <a:gridCol w="2611540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hlink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hlink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1/</m:t>
                                </m:r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[AI’06]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7362" name="Group 38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8354393"/>
                  </p:ext>
                </p:extLst>
              </p:nvPr>
            </p:nvGraphicFramePr>
            <p:xfrm>
              <a:off x="2267700" y="3605072"/>
              <a:ext cx="6720875" cy="396875"/>
            </p:xfrm>
            <a:graphic>
              <a:graphicData uri="http://schemas.openxmlformats.org/drawingml/2006/table">
                <a:tbl>
                  <a:tblPr/>
                  <a:tblGrid>
                    <a:gridCol w="1113745"/>
                    <a:gridCol w="1344175"/>
                    <a:gridCol w="1651415"/>
                    <a:gridCol w="2611540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hlink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hlink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5"/>
                          <a:stretch>
                            <a:fillRect l="-149815" t="-7576" r="-160148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[AI’06</a:t>
                          </a: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]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7363" name="Group 38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64086" y="3221022"/>
              <a:ext cx="6724489" cy="396875"/>
            </p:xfrm>
            <a:graphic>
              <a:graphicData uri="http://schemas.openxmlformats.org/drawingml/2006/table">
                <a:tbl>
                  <a:tblPr/>
                  <a:tblGrid>
                    <a:gridCol w="1117359"/>
                    <a:gridCol w="1344175"/>
                    <a:gridCol w="1651415"/>
                    <a:gridCol w="2611540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1+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1/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[IM’98, DIIM’04]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7363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2636489"/>
                  </p:ext>
                </p:extLst>
              </p:nvPr>
            </p:nvGraphicFramePr>
            <p:xfrm>
              <a:off x="2264086" y="3221022"/>
              <a:ext cx="6724489" cy="396875"/>
            </p:xfrm>
            <a:graphic>
              <a:graphicData uri="http://schemas.openxmlformats.org/drawingml/2006/table">
                <a:tbl>
                  <a:tblPr/>
                  <a:tblGrid>
                    <a:gridCol w="1117359"/>
                    <a:gridCol w="1344175"/>
                    <a:gridCol w="1651415"/>
                    <a:gridCol w="2611540"/>
                  </a:tblGrid>
                  <a:tr h="396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6"/>
                          <a:stretch>
                            <a:fillRect l="-1093" t="-7576" r="-506011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6"/>
                          <a:stretch>
                            <a:fillRect l="-83710" t="-7576" r="-319005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6"/>
                          <a:stretch>
                            <a:fillRect l="-149815" t="-7576" r="-160148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</a:t>
                          </a: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IM’98, DIIM’04]</a:t>
                          </a: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Up-Down Arrow 1"/>
          <p:cNvSpPr/>
          <p:nvPr/>
        </p:nvSpPr>
        <p:spPr bwMode="auto">
          <a:xfrm>
            <a:off x="1036248" y="1262394"/>
            <a:ext cx="188705" cy="5162196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5980" y="1393535"/>
            <a:ext cx="8835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query</a:t>
            </a:r>
          </a:p>
          <a:p>
            <a:r>
              <a:rPr lang="en-US" sz="2000" b="1" dirty="0"/>
              <a:t>t</a:t>
            </a:r>
            <a:r>
              <a:rPr lang="en-US" sz="2000" b="1" dirty="0" smtClean="0"/>
              <a:t>ime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478360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space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0210" y="3665212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medium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159771" y="3658658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medium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422663" y="5540847"/>
            <a:ext cx="570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low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026" y="5519307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high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45980" y="2469506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high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0719" y="2468265"/>
            <a:ext cx="570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low</a:t>
            </a:r>
            <a:endParaRPr lang="en-US" sz="2000" dirty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Group 9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47375" y="5758880"/>
              <a:ext cx="6741200" cy="438296"/>
            </p:xfrm>
            <a:graphic>
              <a:graphicData uri="http://schemas.openxmlformats.org/drawingml/2006/table">
                <a:tbl>
                  <a:tblPr/>
                  <a:tblGrid>
                    <a:gridCol w="1100439"/>
                    <a:gridCol w="2964670"/>
                    <a:gridCol w="2676091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(1</m:t>
                                    </m:r>
                                    <m:sSup>
                                      <m:sSup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p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l-GR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ω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(1) memory lookups</a:t>
                          </a: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[AIP’06]</a:t>
                          </a: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Group 9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47375" y="5758880"/>
              <a:ext cx="6741200" cy="438296"/>
            </p:xfrm>
            <a:graphic>
              <a:graphicData uri="http://schemas.openxmlformats.org/drawingml/2006/table">
                <a:tbl>
                  <a:tblPr/>
                  <a:tblGrid>
                    <a:gridCol w="1100439"/>
                    <a:gridCol w="2964670"/>
                    <a:gridCol w="2676091"/>
                  </a:tblGrid>
                  <a:tr h="4382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7"/>
                          <a:stretch>
                            <a:fillRect l="-1105" t="-6849" r="-514365" b="-16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l-GR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ω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(1) memory lookups</a:t>
                          </a: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[AIP’06]</a:t>
                          </a: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Group 12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66950" y="4373172"/>
              <a:ext cx="6721626" cy="438408"/>
            </p:xfrm>
            <a:graphic>
              <a:graphicData uri="http://schemas.openxmlformats.org/drawingml/2006/table">
                <a:tbl>
                  <a:tblPr/>
                  <a:tblGrid>
                    <a:gridCol w="1112318"/>
                    <a:gridCol w="2997767"/>
                    <a:gridCol w="2611541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1/</m:t>
                                        </m:r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450" marR="91450" marT="45849" marB="4584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l-GR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ω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(1) memory lookups</a:t>
                          </a:r>
                        </a:p>
                      </a:txBody>
                      <a:tcPr marL="91450" marR="91450" marT="45849" marB="4584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[PTW’08, PTW’10]</a:t>
                          </a:r>
                        </a:p>
                      </a:txBody>
                      <a:tcPr marL="91450" marR="91450" marT="45849" marB="4584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Group 12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66950" y="4373172"/>
              <a:ext cx="6721626" cy="438408"/>
            </p:xfrm>
            <a:graphic>
              <a:graphicData uri="http://schemas.openxmlformats.org/drawingml/2006/table">
                <a:tbl>
                  <a:tblPr/>
                  <a:tblGrid>
                    <a:gridCol w="1112318"/>
                    <a:gridCol w="2997767"/>
                    <a:gridCol w="2611541"/>
                  </a:tblGrid>
                  <a:tr h="4384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849" marB="4584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8"/>
                          <a:stretch>
                            <a:fillRect l="-1093" t="-6849" r="-506011" b="-150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l-GR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ω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(1) memory lookups</a:t>
                          </a:r>
                        </a:p>
                      </a:txBody>
                      <a:tcPr marL="91450" marR="91450" marT="45849" marB="4584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[PTW’08, PTW’10]</a:t>
                          </a:r>
                        </a:p>
                      </a:txBody>
                      <a:tcPr marL="91450" marR="91450" marT="45849" marB="4584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3581400" y="5411582"/>
            <a:ext cx="990600" cy="2286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Group 12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66950" y="3989122"/>
              <a:ext cx="6721625" cy="396875"/>
            </p:xfrm>
            <a:graphic>
              <a:graphicData uri="http://schemas.openxmlformats.org/drawingml/2006/table">
                <a:tbl>
                  <a:tblPr/>
                  <a:tblGrid>
                    <a:gridCol w="1114495"/>
                    <a:gridCol w="1340276"/>
                    <a:gridCol w="1655314"/>
                    <a:gridCol w="2611540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hlink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≥1/</m:t>
                                </m:r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[MNP’06, OWZ’11]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Group 12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66950" y="3989122"/>
              <a:ext cx="6721625" cy="396875"/>
            </p:xfrm>
            <a:graphic>
              <a:graphicData uri="http://schemas.openxmlformats.org/drawingml/2006/table">
                <a:tbl>
                  <a:tblPr/>
                  <a:tblGrid>
                    <a:gridCol w="1114495"/>
                    <a:gridCol w="1340276"/>
                    <a:gridCol w="1655314"/>
                    <a:gridCol w="2611540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hlink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9"/>
                          <a:stretch>
                            <a:fillRect l="-148897" t="-7576" r="-159559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[MNP’06, OWZ’11]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6" name="TextBox 25"/>
          <p:cNvSpPr txBox="1">
            <a:spLocks noChangeArrowheads="1"/>
          </p:cNvSpPr>
          <p:nvPr/>
        </p:nvSpPr>
        <p:spPr bwMode="auto">
          <a:xfrm rot="20859994">
            <a:off x="3123406" y="4903812"/>
            <a:ext cx="1906587" cy="400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rgbClr val="FF0000"/>
                </a:solidFill>
              </a:rPr>
              <a:t>1 mem lookup</a:t>
            </a:r>
          </a:p>
        </p:txBody>
      </p:sp>
    </p:spTree>
    <p:extLst>
      <p:ext uri="{BB962C8B-B14F-4D97-AF65-F5344CB8AC3E}">
        <p14:creationId xmlns:p14="http://schemas.microsoft.com/office/powerpoint/2010/main" val="143190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Near-linear Space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913" t="-17143" b="-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endParaRPr lang="en-US" dirty="0" smtClean="0"/>
              </a:p>
              <a:p>
                <a:pPr marL="57150" indent="0">
                  <a:buNone/>
                </a:pPr>
                <a:endParaRPr lang="en-US" dirty="0" smtClean="0"/>
              </a:p>
              <a:p>
                <a:pPr marL="5715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Setting:</a:t>
                </a:r>
                <a:endParaRPr lang="en-US" dirty="0" smtClean="0"/>
              </a:p>
              <a:p>
                <a:pPr lvl="1"/>
                <a:r>
                  <a:rPr lang="en-US" b="0" dirty="0" smtClean="0"/>
                  <a:t>Close: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Far: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Algorithm:</a:t>
                </a:r>
              </a:p>
              <a:p>
                <a:pPr lvl="1"/>
                <a:r>
                  <a:rPr lang="en-US" dirty="0" smtClean="0"/>
                  <a:t>Use </a:t>
                </a:r>
                <a:r>
                  <a:rPr lang="en-US" dirty="0" smtClean="0"/>
                  <a:t>one hash table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func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On </a:t>
                </a:r>
                <a:r>
                  <a:rPr lang="en-US" dirty="0" smtClean="0"/>
                  <a:t>query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2"/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2"/>
                <a:r>
                  <a:rPr lang="en-US" dirty="0"/>
                  <a:t>Repeat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times:</a:t>
                </a:r>
                <a:endParaRPr lang="en-US" dirty="0" smtClean="0"/>
              </a:p>
              <a:p>
                <a:pPr lvl="3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/>
                  <a:t> flip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3"/>
                <a:r>
                  <a:rPr lang="en-US" dirty="0"/>
                  <a:t>l</a:t>
                </a:r>
                <a:r>
                  <a:rPr lang="en-US" dirty="0" smtClean="0"/>
                  <a:t>ook </a:t>
                </a:r>
                <a:r>
                  <a:rPr lang="en-US" dirty="0" smtClean="0"/>
                  <a:t>up bucket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compute distance to all points there</a:t>
                </a:r>
              </a:p>
              <a:p>
                <a:pPr lvl="2"/>
                <a:r>
                  <a:rPr lang="en-US" dirty="0" smtClean="0"/>
                  <a:t>If found an approximate near neighbor, stop</a:t>
                </a:r>
                <a:endParaRPr lang="en-US" dirty="0" smtClean="0"/>
              </a:p>
              <a:p>
                <a:pPr lvl="2"/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5" name="Text Box 119"/>
          <p:cNvSpPr txBox="1">
            <a:spLocks noChangeArrowheads="1"/>
          </p:cNvSpPr>
          <p:nvPr/>
        </p:nvSpPr>
        <p:spPr bwMode="auto">
          <a:xfrm>
            <a:off x="319088" y="762000"/>
            <a:ext cx="27032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 smtClean="0">
                <a:solidFill>
                  <a:srgbClr val="0000CC"/>
                </a:solidFill>
                <a:latin typeface="+mn-lt"/>
              </a:rPr>
              <a:t>[Indyk’01, Panigrahy’06]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037270" y="1143000"/>
            <a:ext cx="4705678" cy="921720"/>
          </a:xfrm>
          <a:prstGeom prst="roundRect">
            <a:avLst/>
          </a:prstGeom>
          <a:solidFill>
            <a:schemeClr val="bg2"/>
          </a:solidFill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Sample a few buckets in the same hash table!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4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Near-linear Space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Theorem: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func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, we have:</a:t>
                </a:r>
              </a:p>
              <a:p>
                <a:pPr lvl="1"/>
                <a:r>
                  <a:rPr lang="en-US" dirty="0" err="1" smtClean="0"/>
                  <a:t>Pr</a:t>
                </a:r>
                <a:r>
                  <a:rPr lang="en-US" dirty="0" smtClean="0"/>
                  <a:t>[find an </a:t>
                </a:r>
                <a:r>
                  <a:rPr lang="en-US" dirty="0" err="1" smtClean="0"/>
                  <a:t>approx</a:t>
                </a:r>
                <a:r>
                  <a:rPr lang="en-US" dirty="0" smtClean="0"/>
                  <a:t> near neighbor]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Expected runtime: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Proof:</a:t>
                </a: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be the near neighbor: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Claim 1: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Claim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sepChr m:val="∣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lit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fun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Claim 3: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𝐶𝑙𝑎𝑖𝑚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1]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at least for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, we are guaranteed to output either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or an approx. </a:t>
                </a:r>
                <a:r>
                  <a:rPr lang="en-US" smtClean="0"/>
                  <a:t>near neighbor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59" t="-232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77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Beyond LSH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7338" name="Group 36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14813" y="1892800"/>
              <a:ext cx="6452040" cy="396875"/>
            </p:xfrm>
            <a:graphic>
              <a:graphicData uri="http://schemas.openxmlformats.org/drawingml/2006/table">
                <a:tbl>
                  <a:tblPr/>
                  <a:tblGrid>
                    <a:gridCol w="921719"/>
                    <a:gridCol w="844910"/>
                    <a:gridCol w="1497795"/>
                    <a:gridCol w="1113745"/>
                    <a:gridCol w="2073871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Space</a:t>
                          </a: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Time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Exponent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kumimoji="0" lang="en-US" sz="2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0" lang="en-US" sz="2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Reference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7338" name="Group 36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215082"/>
                  </p:ext>
                </p:extLst>
              </p:nvPr>
            </p:nvGraphicFramePr>
            <p:xfrm>
              <a:off x="1614813" y="1892800"/>
              <a:ext cx="6452040" cy="396875"/>
            </p:xfrm>
            <a:graphic>
              <a:graphicData uri="http://schemas.openxmlformats.org/drawingml/2006/table">
                <a:tbl>
                  <a:tblPr/>
                  <a:tblGrid>
                    <a:gridCol w="921719"/>
                    <a:gridCol w="844910"/>
                    <a:gridCol w="1497795"/>
                    <a:gridCol w="1113745"/>
                    <a:gridCol w="2073871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Space</a:t>
                          </a: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Time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Exponent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98361" t="-7576" r="-188525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Reference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7363" name="Group 38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14813" y="2470933"/>
              <a:ext cx="6452041" cy="396875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06422"/>
                    <a:gridCol w="2081194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1+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kumimoji="0" lang="en-US" sz="20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𝟏</m:t>
                                </m:r>
                                <m:r>
                                  <a:rPr kumimoji="0" lang="en-US" sz="20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/</m:t>
                                </m:r>
                                <m:r>
                                  <a:rPr kumimoji="0" lang="en-US" sz="20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[IM’98]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7363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0200223"/>
                  </p:ext>
                </p:extLst>
              </p:nvPr>
            </p:nvGraphicFramePr>
            <p:xfrm>
              <a:off x="1614813" y="2470933"/>
              <a:ext cx="6452041" cy="396875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06422"/>
                    <a:gridCol w="2081194"/>
                  </a:tblGrid>
                  <a:tr h="396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1325" t="-7576" r="-604636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110072" t="-7576" r="-556835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118699" t="-7576" r="-214634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295604" t="-7576" r="-190110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[IM’98]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Group 38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14813" y="4443596"/>
              <a:ext cx="6452040" cy="396875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13745"/>
                    <a:gridCol w="2073870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1+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≈1/</m:t>
                                </m:r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kumimoji="0" lang="en-US" sz="20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𝟏</m:t>
                                </m:r>
                                <m:r>
                                  <a:rPr kumimoji="0" lang="en-US" sz="20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/</m:t>
                                </m:r>
                                <m:r>
                                  <a:rPr kumimoji="0" lang="en-US" sz="20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[AI’06]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3042882"/>
                  </p:ext>
                </p:extLst>
              </p:nvPr>
            </p:nvGraphicFramePr>
            <p:xfrm>
              <a:off x="1614813" y="4443596"/>
              <a:ext cx="6452040" cy="396875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13745"/>
                    <a:gridCol w="2073870"/>
                  </a:tblGrid>
                  <a:tr h="396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5"/>
                          <a:stretch>
                            <a:fillRect l="-1325" t="-7463" r="-604636" b="-14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5"/>
                          <a:stretch>
                            <a:fillRect l="-110072" t="-7463" r="-556835" b="-14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5"/>
                          <a:stretch>
                            <a:fillRect l="-118699" t="-7463" r="-214634" b="-14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5"/>
                          <a:stretch>
                            <a:fillRect l="-293989" t="-7463" r="-188525" b="-14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[AI’06]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6" name="TextBox 25"/>
          <p:cNvSpPr txBox="1"/>
          <p:nvPr/>
        </p:nvSpPr>
        <p:spPr>
          <a:xfrm>
            <a:off x="155425" y="2482358"/>
            <a:ext cx="1367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Hamming</a:t>
            </a:r>
          </a:p>
          <a:p>
            <a:r>
              <a:rPr lang="en-US" sz="2400" dirty="0" smtClean="0">
                <a:latin typeface="+mn-lt"/>
              </a:rPr>
              <a:t>space</a:t>
            </a:r>
            <a:endParaRPr lang="en-US" sz="2400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1455" y="4423326"/>
            <a:ext cx="1351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Euclidean</a:t>
            </a:r>
          </a:p>
          <a:p>
            <a:r>
              <a:rPr lang="en-US" sz="2400" dirty="0" smtClean="0">
                <a:latin typeface="+mn-lt"/>
              </a:rPr>
              <a:t>space</a:t>
            </a:r>
            <a:endParaRPr lang="en-US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Group 38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14813" y="2867538"/>
              <a:ext cx="6452041" cy="396386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06422"/>
                    <a:gridCol w="2081194"/>
                  </a:tblGrid>
                  <a:tr h="3840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≥1/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[MNP’06, OWZ’11]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049678"/>
                  </p:ext>
                </p:extLst>
              </p:nvPr>
            </p:nvGraphicFramePr>
            <p:xfrm>
              <a:off x="1614813" y="2867538"/>
              <a:ext cx="6452041" cy="396386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06422"/>
                    <a:gridCol w="2081194"/>
                  </a:tblGrid>
                  <a:tr h="39638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6"/>
                          <a:stretch>
                            <a:fillRect l="-118699" t="-7576" r="-214634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[MNP’06, OWZ’11]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Group 38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14814" y="4837649"/>
              <a:ext cx="6452041" cy="396386"/>
            </p:xfrm>
            <a:graphic>
              <a:graphicData uri="http://schemas.openxmlformats.org/drawingml/2006/table">
                <a:tbl>
                  <a:tblPr/>
                  <a:tblGrid>
                    <a:gridCol w="921719"/>
                    <a:gridCol w="844910"/>
                    <a:gridCol w="1489871"/>
                    <a:gridCol w="1121669"/>
                    <a:gridCol w="2073872"/>
                  </a:tblGrid>
                  <a:tr h="3341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≥1/</m:t>
                                </m:r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[MNP’06, OWZ’11]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2550924"/>
                  </p:ext>
                </p:extLst>
              </p:nvPr>
            </p:nvGraphicFramePr>
            <p:xfrm>
              <a:off x="1614814" y="4837649"/>
              <a:ext cx="6452041" cy="396386"/>
            </p:xfrm>
            <a:graphic>
              <a:graphicData uri="http://schemas.openxmlformats.org/drawingml/2006/table">
                <a:tbl>
                  <a:tblPr/>
                  <a:tblGrid>
                    <a:gridCol w="921719"/>
                    <a:gridCol w="844910"/>
                    <a:gridCol w="1489871"/>
                    <a:gridCol w="1121669"/>
                    <a:gridCol w="2073872"/>
                  </a:tblGrid>
                  <a:tr h="39638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7"/>
                          <a:stretch>
                            <a:fillRect l="-119184" t="-7576" r="-215918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[MNP’06, OWZ’11]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Group 38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14813" y="3340719"/>
              <a:ext cx="6452039" cy="664356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13745"/>
                    <a:gridCol w="2073869"/>
                  </a:tblGrid>
                  <a:tr h="6528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1+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≈</m:t>
                                </m:r>
                                <m:f>
                                  <m:f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𝑐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−1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kumimoji="0" lang="en-US" sz="20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𝟏</m:t>
                                </m:r>
                                <m:r>
                                  <a:rPr kumimoji="0" lang="en-US" sz="20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/</m:t>
                                </m:r>
                                <m:r>
                                  <a:rPr kumimoji="0" lang="en-US" sz="20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[AINR’14,  AR’15]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8011716"/>
                  </p:ext>
                </p:extLst>
              </p:nvPr>
            </p:nvGraphicFramePr>
            <p:xfrm>
              <a:off x="1614813" y="3340719"/>
              <a:ext cx="6452039" cy="664356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13745"/>
                    <a:gridCol w="2073869"/>
                  </a:tblGrid>
                  <a:tr h="6643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8"/>
                          <a:stretch>
                            <a:fillRect l="-1325" t="-4545" r="-604636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8"/>
                          <a:stretch>
                            <a:fillRect l="-110072" t="-4545" r="-556835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8"/>
                          <a:stretch>
                            <a:fillRect l="-118699" t="-4545" r="-214634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8"/>
                          <a:stretch>
                            <a:fillRect l="-293989" t="-4545" r="-188525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[AINR’14,  AR’15</a:t>
                          </a: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Group 38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14813" y="5337779"/>
              <a:ext cx="6452040" cy="664356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13745"/>
                    <a:gridCol w="2073870"/>
                  </a:tblGrid>
                  <a:tr h="6528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1+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≈</m:t>
                                </m:r>
                                <m:f>
                                  <m:f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−1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kumimoji="0" lang="en-US" sz="20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𝟏</m:t>
                                </m:r>
                                <m:r>
                                  <a:rPr kumimoji="0" lang="en-US" sz="20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/</m:t>
                                </m:r>
                                <m:r>
                                  <a:rPr kumimoji="0" lang="en-US" sz="20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[AINR’14, AR’15]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2194234"/>
                  </p:ext>
                </p:extLst>
              </p:nvPr>
            </p:nvGraphicFramePr>
            <p:xfrm>
              <a:off x="1614813" y="5337779"/>
              <a:ext cx="6452040" cy="664356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13745"/>
                    <a:gridCol w="2073870"/>
                  </a:tblGrid>
                  <a:tr h="6643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9"/>
                          <a:stretch>
                            <a:fillRect l="-1325" t="-4545" r="-604636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9"/>
                          <a:stretch>
                            <a:fillRect l="-110072" t="-4545" r="-556835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9"/>
                          <a:stretch>
                            <a:fillRect l="-118699" t="-4545" r="-214634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9"/>
                          <a:stretch>
                            <a:fillRect l="-293989" t="-4545" r="-188525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</a:t>
                          </a: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AINR’14, AR’15</a:t>
                          </a: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Right Brace 1"/>
          <p:cNvSpPr/>
          <p:nvPr/>
        </p:nvSpPr>
        <p:spPr>
          <a:xfrm>
            <a:off x="8182071" y="2464564"/>
            <a:ext cx="230430" cy="772411"/>
          </a:xfrm>
          <a:prstGeom prst="rightBrace">
            <a:avLst>
              <a:gd name="adj1" fmla="val 31251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>
            <a:off x="8182071" y="4475267"/>
            <a:ext cx="217815" cy="779056"/>
          </a:xfrm>
          <a:prstGeom prst="rightBrace">
            <a:avLst>
              <a:gd name="adj1" fmla="val 31251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99886" y="2603217"/>
            <a:ext cx="70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LSH</a:t>
            </a:r>
            <a:endParaRPr lang="en-US" sz="24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12501" y="4619555"/>
            <a:ext cx="70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LSH</a:t>
            </a:r>
            <a:endParaRPr lang="en-US" sz="2400" dirty="0">
              <a:latin typeface="+mn-lt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70548" y="5414589"/>
            <a:ext cx="537027" cy="384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3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" grpId="0" animBg="1"/>
      <p:bldP spid="15" grpId="0" animBg="1"/>
      <p:bldP spid="3" grpId="0"/>
      <p:bldP spid="17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approach?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422040" cy="4937760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 random hash function, chosen after seeing the given dataset</a:t>
            </a:r>
          </a:p>
          <a:p>
            <a:r>
              <a:rPr lang="en-US" dirty="0" smtClean="0"/>
              <a:t>Efficiently computable</a:t>
            </a:r>
          </a:p>
          <a:p>
            <a:pPr lvl="1"/>
            <a:endParaRPr lang="en-US" dirty="0"/>
          </a:p>
        </p:txBody>
      </p:sp>
      <p:pic>
        <p:nvPicPr>
          <p:cNvPr id="5" name="Picture 6" descr="vo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25" y="1809249"/>
            <a:ext cx="4303568" cy="500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037270" y="1348389"/>
            <a:ext cx="4705678" cy="921720"/>
          </a:xfrm>
          <a:prstGeom prst="roundRect">
            <a:avLst/>
          </a:prstGeom>
          <a:solidFill>
            <a:schemeClr val="bg2"/>
          </a:solidFill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Data-dependent hashing</a:t>
            </a:r>
            <a:endParaRPr lang="en-US" sz="3000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956050" y="2622496"/>
            <a:ext cx="3955715" cy="399532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79240" y="2622495"/>
            <a:ext cx="3955715" cy="399532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08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of hash function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r>
              <a:rPr lang="en-US" dirty="0" smtClean="0"/>
              <a:t>Warning: hot off the press!</a:t>
            </a:r>
          </a:p>
          <a:p>
            <a:endParaRPr lang="en-US" dirty="0" smtClean="0"/>
          </a:p>
          <a:p>
            <a:r>
              <a:rPr lang="en-US" dirty="0" smtClean="0"/>
              <a:t>Two components: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Nice geometric structure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Reduction</a:t>
            </a:r>
            <a:r>
              <a:rPr lang="en-US" dirty="0" smtClean="0"/>
              <a:t> to such structure</a:t>
            </a:r>
          </a:p>
          <a:p>
            <a:endParaRPr lang="en-US" dirty="0" smtClean="0"/>
          </a:p>
        </p:txBody>
      </p:sp>
      <p:sp>
        <p:nvSpPr>
          <p:cNvPr id="28" name="Left Arrow 27"/>
          <p:cNvSpPr/>
          <p:nvPr/>
        </p:nvSpPr>
        <p:spPr>
          <a:xfrm>
            <a:off x="5947927" y="3162934"/>
            <a:ext cx="768100" cy="2304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869647" y="3012576"/>
            <a:ext cx="197201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latin typeface="+mn-lt"/>
              </a:rPr>
              <a:t>h</a:t>
            </a:r>
            <a:r>
              <a:rPr lang="en-US" sz="2300" dirty="0" smtClean="0">
                <a:latin typeface="+mn-lt"/>
              </a:rPr>
              <a:t>as better LSH</a:t>
            </a:r>
            <a:endParaRPr lang="en-US" sz="2300" dirty="0">
              <a:latin typeface="+mn-lt"/>
            </a:endParaRPr>
          </a:p>
        </p:txBody>
      </p:sp>
      <p:sp>
        <p:nvSpPr>
          <p:cNvPr id="30" name="Left Arrow 29"/>
          <p:cNvSpPr/>
          <p:nvPr/>
        </p:nvSpPr>
        <p:spPr>
          <a:xfrm>
            <a:off x="5947927" y="3590282"/>
            <a:ext cx="768100" cy="2304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869647" y="3439924"/>
            <a:ext cx="20457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latin typeface="+mn-lt"/>
              </a:rPr>
              <a:t>d</a:t>
            </a:r>
            <a:r>
              <a:rPr lang="en-US" sz="2300" dirty="0" smtClean="0">
                <a:latin typeface="+mn-lt"/>
              </a:rPr>
              <a:t>ata-dependent</a:t>
            </a:r>
            <a:endParaRPr lang="en-US" sz="2300" dirty="0">
              <a:latin typeface="+mn-lt"/>
            </a:endParaRPr>
          </a:p>
        </p:txBody>
      </p:sp>
      <p:sp>
        <p:nvSpPr>
          <p:cNvPr id="9" name="Text Box 119"/>
          <p:cNvSpPr txBox="1">
            <a:spLocks noChangeArrowheads="1"/>
          </p:cNvSpPr>
          <p:nvPr/>
        </p:nvSpPr>
        <p:spPr bwMode="auto">
          <a:xfrm>
            <a:off x="457200" y="836681"/>
            <a:ext cx="58014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 smtClean="0">
                <a:solidFill>
                  <a:srgbClr val="0000CC"/>
                </a:solidFill>
                <a:latin typeface="+mn-lt"/>
              </a:rPr>
              <a:t>[A.-Indyk-Nguyen-Razenshteyn’14, A.-Razenshteyn’15]</a:t>
            </a:r>
          </a:p>
        </p:txBody>
      </p:sp>
    </p:spTree>
    <p:extLst>
      <p:ext uri="{BB962C8B-B14F-4D97-AF65-F5344CB8AC3E}">
        <p14:creationId xmlns:p14="http://schemas.microsoft.com/office/powerpoint/2010/main" val="333171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Nice geometric structure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</p:spPr>
            <p:txBody>
              <a:bodyPr/>
              <a:lstStyle/>
              <a:p>
                <a:r>
                  <a:rPr lang="en-US" dirty="0" smtClean="0"/>
                  <a:t>Like a random dataset on a sphere</a:t>
                </a:r>
              </a:p>
              <a:p>
                <a:pPr lvl="1"/>
                <a:r>
                  <a:rPr lang="en-US" dirty="0" err="1"/>
                  <a:t>s</a:t>
                </a:r>
                <a:r>
                  <a:rPr lang="en-US" dirty="0" err="1" smtClean="0"/>
                  <a:t>.t.</a:t>
                </a:r>
                <a:r>
                  <a:rPr lang="en-US" dirty="0" smtClean="0"/>
                  <a:t> random points at distance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𝑐𝑟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Query:</a:t>
                </a:r>
              </a:p>
              <a:p>
                <a:pPr lvl="1"/>
                <a:r>
                  <a:rPr lang="en-US" dirty="0" smtClean="0"/>
                  <a:t>At angle 45’ from near-neighbor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  <a:blipFill rotWithShape="0">
                <a:blip r:embed="rId2"/>
                <a:stretch>
                  <a:fillRect l="-1704" t="-1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5690775" y="3483850"/>
            <a:ext cx="2880375" cy="2688350"/>
          </a:xfrm>
          <a:prstGeom prst="ellipse">
            <a:avLst/>
          </a:prstGeom>
          <a:noFill/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111760" y="4826262"/>
            <a:ext cx="1800005" cy="176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111760" y="3061395"/>
            <a:ext cx="0" cy="176663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9" idx="5"/>
            <a:endCxn id="20" idx="1"/>
          </p:cNvCxnSpPr>
          <p:nvPr/>
        </p:nvCxnSpPr>
        <p:spPr>
          <a:xfrm>
            <a:off x="7165642" y="3540384"/>
            <a:ext cx="1332816" cy="123375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696200" y="3790890"/>
                <a:ext cx="5012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𝑐𝑟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3790890"/>
                <a:ext cx="501291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192528" y="4826262"/>
                <a:ext cx="937436" cy="436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𝑐𝑟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528" y="4826262"/>
                <a:ext cx="937436" cy="436402"/>
              </a:xfrm>
              <a:prstGeom prst="rect">
                <a:avLst/>
              </a:prstGeom>
              <a:blipFill rotWithShape="0">
                <a:blip r:embed="rId4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6"/>
          <p:cNvSpPr>
            <a:spLocks noChangeArrowheads="1"/>
          </p:cNvSpPr>
          <p:nvPr/>
        </p:nvSpPr>
        <p:spPr bwMode="auto">
          <a:xfrm>
            <a:off x="8476140" y="47518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7035560" y="3410302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449" y="3525618"/>
            <a:ext cx="2685203" cy="2685203"/>
          </a:xfrm>
          <a:prstGeom prst="rect">
            <a:avLst/>
          </a:prstGeom>
        </p:spPr>
      </p:pic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8033974" y="571932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119"/>
          <p:cNvSpPr txBox="1">
            <a:spLocks noChangeArrowheads="1"/>
          </p:cNvSpPr>
          <p:nvPr/>
        </p:nvSpPr>
        <p:spPr bwMode="auto">
          <a:xfrm>
            <a:off x="4724400" y="6356350"/>
            <a:ext cx="40543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 smtClean="0">
                <a:solidFill>
                  <a:srgbClr val="0000CC"/>
                </a:solidFill>
                <a:latin typeface="+mn-lt"/>
              </a:rPr>
              <a:t>[Pictures curtesy of Ilya </a:t>
            </a:r>
            <a:r>
              <a:rPr lang="en-US" sz="2000" dirty="0" err="1" smtClean="0">
                <a:solidFill>
                  <a:srgbClr val="0000CC"/>
                </a:solidFill>
                <a:latin typeface="+mn-lt"/>
              </a:rPr>
              <a:t>Razenshteyn</a:t>
            </a:r>
            <a:r>
              <a:rPr lang="en-US" sz="2000" dirty="0" smtClean="0">
                <a:solidFill>
                  <a:srgbClr val="0000CC"/>
                </a:solidFill>
                <a:latin typeface="+mn-lt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73787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/>
      <p:bldP spid="25" grpId="0"/>
      <p:bldP spid="20" grpId="0" animBg="1"/>
      <p:bldP spid="19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3926</TotalTime>
  <Words>738</Words>
  <Application>Microsoft Office PowerPoint</Application>
  <PresentationFormat>On-screen Show (4:3)</PresentationFormat>
  <Paragraphs>280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ＭＳ Ｐゴシック</vt:lpstr>
      <vt:lpstr>Arial</vt:lpstr>
      <vt:lpstr>Calibri</vt:lpstr>
      <vt:lpstr>Cambria Math</vt:lpstr>
      <vt:lpstr>Open Sans</vt:lpstr>
      <vt:lpstr>Trebuchet MS</vt:lpstr>
      <vt:lpstr>Wingdings</vt:lpstr>
      <vt:lpstr>Office Theme</vt:lpstr>
      <vt:lpstr>Lecture 12:  More LSH Data-dependent hashing</vt:lpstr>
      <vt:lpstr>Announcements &amp; Plan</vt:lpstr>
      <vt:lpstr>Time-Space Trade-offs (Euclidean)</vt:lpstr>
      <vt:lpstr>Near-linear Space for {0,1}^d</vt:lpstr>
      <vt:lpstr>Near-linear Space </vt:lpstr>
      <vt:lpstr>Beyond LSH</vt:lpstr>
      <vt:lpstr>New approach?</vt:lpstr>
      <vt:lpstr>Construction of hash function</vt:lpstr>
      <vt:lpstr>Nice geometric structure</vt:lpstr>
      <vt:lpstr>Alg 1: Hyperplanes</vt:lpstr>
      <vt:lpstr>Alg 2: Voronoi</vt:lpstr>
      <vt:lpstr>Hyperplane vs Voronoi</vt:lpstr>
      <vt:lpstr>NNS: conclusion</vt:lpstr>
      <vt:lpstr>PowerPoint Presentation</vt:lpstr>
      <vt:lpstr>Reduction to nice structure (HL)</vt:lpstr>
      <vt:lpstr>Hash function</vt:lpstr>
      <vt:lpstr>Dense clusters</vt:lpstr>
      <vt:lpstr>Tree recap</vt:lpstr>
      <vt:lpstr>Fast preprocessing</vt:lpstr>
      <vt:lpstr>Other details</vt:lpstr>
    </vt:vector>
  </TitlesOfParts>
  <Company>Columbia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</dc:creator>
  <cp:lastModifiedBy>andoni@mit.edu</cp:lastModifiedBy>
  <cp:revision>133</cp:revision>
  <dcterms:created xsi:type="dcterms:W3CDTF">2010-07-22T19:31:42Z</dcterms:created>
  <dcterms:modified xsi:type="dcterms:W3CDTF">2015-10-16T01:27:30Z</dcterms:modified>
</cp:coreProperties>
</file>