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5"/>
  </p:notesMasterIdLst>
  <p:sldIdLst>
    <p:sldId id="297" r:id="rId3"/>
    <p:sldId id="258" r:id="rId4"/>
    <p:sldId id="259" r:id="rId5"/>
    <p:sldId id="260" r:id="rId6"/>
    <p:sldId id="261" r:id="rId7"/>
    <p:sldId id="266" r:id="rId8"/>
    <p:sldId id="303" r:id="rId9"/>
    <p:sldId id="262" r:id="rId10"/>
    <p:sldId id="263" r:id="rId11"/>
    <p:sldId id="264" r:id="rId12"/>
    <p:sldId id="267" r:id="rId13"/>
    <p:sldId id="275" r:id="rId14"/>
    <p:sldId id="265" r:id="rId15"/>
    <p:sldId id="268" r:id="rId16"/>
    <p:sldId id="301" r:id="rId17"/>
    <p:sldId id="298" r:id="rId18"/>
    <p:sldId id="269" r:id="rId19"/>
    <p:sldId id="270" r:id="rId20"/>
    <p:sldId id="271" r:id="rId21"/>
    <p:sldId id="272" r:id="rId22"/>
    <p:sldId id="273" r:id="rId23"/>
    <p:sldId id="274" r:id="rId24"/>
    <p:sldId id="302" r:id="rId25"/>
    <p:sldId id="277" r:id="rId26"/>
    <p:sldId id="278" r:id="rId27"/>
    <p:sldId id="279" r:id="rId28"/>
    <p:sldId id="280" r:id="rId29"/>
    <p:sldId id="300" r:id="rId30"/>
    <p:sldId id="283" r:id="rId31"/>
    <p:sldId id="284" r:id="rId32"/>
    <p:sldId id="285" r:id="rId33"/>
    <p:sldId id="305" r:id="rId34"/>
    <p:sldId id="287" r:id="rId35"/>
    <p:sldId id="288" r:id="rId36"/>
    <p:sldId id="289" r:id="rId37"/>
    <p:sldId id="290" r:id="rId38"/>
    <p:sldId id="291" r:id="rId39"/>
    <p:sldId id="292" r:id="rId40"/>
    <p:sldId id="306" r:id="rId41"/>
    <p:sldId id="299" r:id="rId42"/>
    <p:sldId id="293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BEDCC-FBF1-4073-AFBA-800FE5AA6801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48C62-71CD-4027-BD3E-8338D2CE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1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6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0EC00-B3F3-4B0C-9992-D4BEE170643D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866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2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ways to use</a:t>
            </a:r>
            <a:r>
              <a:rPr lang="en-US" baseline="0" dirty="0" smtClean="0"/>
              <a:t> LSH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4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 err="1" smtClean="0"/>
              <a:t>Voronoi</a:t>
            </a:r>
            <a:r>
              <a:rPr lang="en-US" dirty="0" smtClean="0"/>
              <a:t> diagram</a:t>
            </a:r>
          </a:p>
          <a:p>
            <a:pPr lvl="1"/>
            <a:r>
              <a:rPr lang="en-US" dirty="0" smtClean="0"/>
              <a:t>but expensive to compute the hash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4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9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5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3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964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67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629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4000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56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27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808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7948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19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23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8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278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152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2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7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147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3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E669E-0104-41B0-BCEC-770DD1C82B00}" type="slidenum">
              <a:rPr lang="en-US" smtClean="0">
                <a:solidFill>
                  <a:srgbClr val="464653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1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E669E-0104-41B0-BCEC-770DD1C82B00}" type="slidenum">
              <a:rPr lang="en-US" smtClean="0">
                <a:solidFill>
                  <a:srgbClr val="464653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8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2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3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90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../clipboard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falcon-lib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8320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Data-dependent Hashing for</a:t>
            </a:r>
            <a:br>
              <a:rPr lang="en-US" sz="4400" dirty="0" smtClean="0"/>
            </a:br>
            <a:r>
              <a:rPr lang="en-US" sz="4400" dirty="0" smtClean="0"/>
              <a:t>Similarity Search</a:t>
            </a:r>
            <a:endParaRPr lang="en-US" sz="4400" i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Alex </a:t>
            </a:r>
            <a:r>
              <a:rPr lang="en-US" sz="4000" dirty="0"/>
              <a:t>Andoni</a:t>
            </a:r>
          </a:p>
          <a:p>
            <a:pPr algn="ctr"/>
            <a:r>
              <a:rPr lang="en-US" sz="2600" dirty="0" smtClean="0"/>
              <a:t>(Columbia University)</a:t>
            </a:r>
          </a:p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382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igh-dimensional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Locality-Sensitive Hashing (LSH)</a:t>
                </a:r>
              </a:p>
              <a:p>
                <a:r>
                  <a:rPr lang="en-US" dirty="0" smtClean="0"/>
                  <a:t>Space partitions: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fully random</a:t>
                </a:r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</a:rPr>
                  <a:t>Johnson-</a:t>
                </a:r>
                <a:r>
                  <a:rPr lang="en-US" dirty="0" err="1" smtClean="0">
                    <a:solidFill>
                      <a:srgbClr val="0000CC"/>
                    </a:solidFill>
                  </a:rPr>
                  <a:t>Lindenstrauss</a:t>
                </a:r>
                <a:r>
                  <a:rPr lang="en-US" dirty="0" smtClean="0"/>
                  <a:t> Lemma: project to random subspace </a:t>
                </a:r>
              </a:p>
              <a:p>
                <a:r>
                  <a:rPr lang="en-US" dirty="0" smtClean="0"/>
                  <a:t>LSH runtime: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approximation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94755"/>
            <a:ext cx="1981200" cy="365760"/>
          </a:xfr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1077145" y="45427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727090" y="37746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499600" y="5733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3535065" y="508041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93095" y="550287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4226355" y="41971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2805370" y="45427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846715" y="60405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843775" y="52724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57200" y="4925575"/>
            <a:ext cx="4114800" cy="15484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42555" y="3352190"/>
            <a:ext cx="844911" cy="322602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iamond 24"/>
          <p:cNvSpPr/>
          <p:nvPr/>
        </p:nvSpPr>
        <p:spPr>
          <a:xfrm>
            <a:off x="6837895" y="3352190"/>
            <a:ext cx="921721" cy="46086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5647340" y="4427530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Arrow Connector 30"/>
          <p:cNvCxnSpPr>
            <a:stCxn id="25" idx="2"/>
            <a:endCxn id="27" idx="0"/>
          </p:cNvCxnSpPr>
          <p:nvPr/>
        </p:nvCxnSpPr>
        <p:spPr>
          <a:xfrm flipH="1">
            <a:off x="6127403" y="3813050"/>
            <a:ext cx="1171353" cy="614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2"/>
            <a:endCxn id="49" idx="0"/>
          </p:cNvCxnSpPr>
          <p:nvPr/>
        </p:nvCxnSpPr>
        <p:spPr>
          <a:xfrm>
            <a:off x="7298756" y="3813050"/>
            <a:ext cx="979327" cy="576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Diamond 48"/>
          <p:cNvSpPr/>
          <p:nvPr/>
        </p:nvSpPr>
        <p:spPr>
          <a:xfrm>
            <a:off x="7798020" y="4389125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Diamond 51"/>
          <p:cNvSpPr/>
          <p:nvPr/>
        </p:nvSpPr>
        <p:spPr>
          <a:xfrm>
            <a:off x="5148075" y="538765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/>
        </p:nvSpPr>
        <p:spPr>
          <a:xfrm>
            <a:off x="6185010" y="538765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/>
        </p:nvSpPr>
        <p:spPr>
          <a:xfrm>
            <a:off x="7298755" y="538765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Diamond 54"/>
          <p:cNvSpPr/>
          <p:nvPr/>
        </p:nvSpPr>
        <p:spPr>
          <a:xfrm>
            <a:off x="8335690" y="538765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Arrow Connector 59"/>
          <p:cNvCxnSpPr>
            <a:stCxn id="27" idx="2"/>
            <a:endCxn id="52" idx="0"/>
          </p:cNvCxnSpPr>
          <p:nvPr/>
        </p:nvCxnSpPr>
        <p:spPr>
          <a:xfrm flipH="1">
            <a:off x="5628138" y="4888390"/>
            <a:ext cx="499265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7" idx="2"/>
            <a:endCxn id="53" idx="0"/>
          </p:cNvCxnSpPr>
          <p:nvPr/>
        </p:nvCxnSpPr>
        <p:spPr>
          <a:xfrm>
            <a:off x="6127403" y="4888390"/>
            <a:ext cx="537670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9" idx="2"/>
            <a:endCxn id="54" idx="0"/>
          </p:cNvCxnSpPr>
          <p:nvPr/>
        </p:nvCxnSpPr>
        <p:spPr>
          <a:xfrm flipH="1">
            <a:off x="7778818" y="4849985"/>
            <a:ext cx="499265" cy="537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9" idx="2"/>
            <a:endCxn id="55" idx="0"/>
          </p:cNvCxnSpPr>
          <p:nvPr/>
        </p:nvCxnSpPr>
        <p:spPr>
          <a:xfrm>
            <a:off x="8278083" y="4849985"/>
            <a:ext cx="537670" cy="537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1691625" y="4773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15550" y="4158695"/>
            <a:ext cx="2573135" cy="1958655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4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49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9"/>
          <p:cNvSpPr>
            <a:spLocks/>
          </p:cNvSpPr>
          <p:nvPr/>
        </p:nvSpPr>
        <p:spPr bwMode="auto">
          <a:xfrm>
            <a:off x="5953125" y="701675"/>
            <a:ext cx="3140075" cy="2052638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Locality-Sensitive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/>
                  <a:t>Random hash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satisfying:</a:t>
                </a:r>
              </a:p>
              <a:p>
                <a:pPr lvl="1" eaLnBrk="1" hangingPunct="1"/>
                <a:r>
                  <a:rPr lang="en-US" dirty="0"/>
                  <a:t>f</a:t>
                </a:r>
                <a:r>
                  <a:rPr lang="en-US" dirty="0" smtClean="0"/>
                  <a:t>or</a:t>
                </a:r>
                <a:r>
                  <a:rPr lang="en-US" i="1" dirty="0" smtClean="0"/>
                  <a:t> </a:t>
                </a:r>
                <a:r>
                  <a:rPr lang="en-US" i="1" dirty="0" smtClean="0">
                    <a:solidFill>
                      <a:srgbClr val="008000"/>
                    </a:solidFill>
                  </a:rPr>
                  <a:t>close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i="1" dirty="0" smtClean="0"/>
                  <a:t>pair</a:t>
                </a:r>
                <a:r>
                  <a:rPr lang="en-US" dirty="0" smtClean="0"/>
                  <a:t>: 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𝑟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cs typeface="Arial" charset="0"/>
                  </a:rPr>
                  <a:t>is “high” </a:t>
                </a:r>
              </a:p>
              <a:p>
                <a:pPr lvl="1" eaLnBrk="1" hangingPunct="1"/>
                <a:r>
                  <a:rPr lang="en-US" dirty="0">
                    <a:cs typeface="Arial" charset="0"/>
                  </a:rPr>
                  <a:t>f</a:t>
                </a:r>
                <a:r>
                  <a:rPr lang="en-US" dirty="0" smtClean="0">
                    <a:cs typeface="Arial" charset="0"/>
                  </a:rPr>
                  <a:t>or</a:t>
                </a:r>
                <a:r>
                  <a:rPr lang="en-US" i="1" dirty="0" smtClean="0"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  <a:cs typeface="Arial" charset="0"/>
                  </a:rPr>
                  <a:t>far</a:t>
                </a:r>
                <a:r>
                  <a:rPr lang="en-US" dirty="0" smtClean="0">
                    <a:cs typeface="Arial" charset="0"/>
                  </a:rPr>
                  <a:t> </a:t>
                </a:r>
                <a:r>
                  <a:rPr lang="en-US" i="1" dirty="0" smtClean="0">
                    <a:cs typeface="Arial" charset="0"/>
                  </a:rPr>
                  <a:t>pair</a:t>
                </a:r>
                <a:r>
                  <a:rPr lang="en-US" dirty="0" smtClean="0">
                    <a:cs typeface="Arial" charset="0"/>
                  </a:rPr>
                  <a:t>: 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𝑐𝑟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′)]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Arial" charset="0"/>
                  </a:rPr>
                  <a:t> is “small”</a:t>
                </a:r>
              </a:p>
              <a:p>
                <a:pPr marL="548640" lvl="2" indent="0">
                  <a:buNone/>
                </a:pPr>
                <a:endParaRPr lang="en-US" dirty="0" smtClean="0"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cs typeface="Arial" charset="0"/>
                  </a:rPr>
                  <a:t>Use several hash tables:</a:t>
                </a:r>
                <a:endParaRPr lang="en-US" baseline="30000" dirty="0" smtClean="0">
                  <a:solidFill>
                    <a:srgbClr val="A50021"/>
                  </a:solidFill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  <a:blipFill rotWithShape="0">
                <a:blip r:embed="rId3"/>
                <a:stretch>
                  <a:fillRect l="-1889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6629400" y="3135313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83500" y="19573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4008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8580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3152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7724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82296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6477000" y="29829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7467600" y="3059113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8305800" y="30591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64008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8580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73152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77724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82296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7607300" y="35448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7375525" y="3505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7991475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6648450" y="427355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64008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68580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73152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77724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82296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6477000" y="41973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8222422" y="427355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7567590" y="42735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6629400" y="39655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64008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68580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73152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7724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82296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7339013" y="3813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7572375" y="38242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7443788" y="3965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96050" y="1239838"/>
            <a:ext cx="533400" cy="457200"/>
            <a:chOff x="6400800" y="1306513"/>
            <a:chExt cx="533400" cy="457200"/>
          </a:xfrm>
        </p:grpSpPr>
        <p:sp>
          <p:nvSpPr>
            <p:cNvPr id="25680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8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81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611938" y="1957388"/>
            <a:ext cx="533400" cy="396875"/>
            <a:chOff x="6611938" y="1957388"/>
            <a:chExt cx="533400" cy="396875"/>
          </a:xfrm>
        </p:grpSpPr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45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3615403" y="3135313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0" name="Freeform 50"/>
          <p:cNvSpPr>
            <a:spLocks/>
          </p:cNvSpPr>
          <p:nvPr/>
        </p:nvSpPr>
        <p:spPr bwMode="auto">
          <a:xfrm>
            <a:off x="6981825" y="925513"/>
            <a:ext cx="238125" cy="1790700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1" name="Freeform 51"/>
          <p:cNvSpPr>
            <a:spLocks/>
          </p:cNvSpPr>
          <p:nvPr/>
        </p:nvSpPr>
        <p:spPr bwMode="auto">
          <a:xfrm>
            <a:off x="7000875" y="714375"/>
            <a:ext cx="1038225" cy="1154113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2" name="Freeform 52"/>
          <p:cNvSpPr>
            <a:spLocks/>
          </p:cNvSpPr>
          <p:nvPr/>
        </p:nvSpPr>
        <p:spPr bwMode="auto">
          <a:xfrm>
            <a:off x="7724775" y="1544638"/>
            <a:ext cx="393700" cy="1152525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8020050" y="1277938"/>
            <a:ext cx="962025" cy="552450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4" name="Freeform 54"/>
          <p:cNvSpPr>
            <a:spLocks/>
          </p:cNvSpPr>
          <p:nvPr/>
        </p:nvSpPr>
        <p:spPr bwMode="auto">
          <a:xfrm>
            <a:off x="6000750" y="1325563"/>
            <a:ext cx="3000375" cy="619125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5" name="Freeform 55"/>
          <p:cNvSpPr>
            <a:spLocks/>
          </p:cNvSpPr>
          <p:nvPr/>
        </p:nvSpPr>
        <p:spPr bwMode="auto">
          <a:xfrm>
            <a:off x="6724650" y="858838"/>
            <a:ext cx="504825" cy="1733550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6" name="Freeform 56"/>
          <p:cNvSpPr>
            <a:spLocks/>
          </p:cNvSpPr>
          <p:nvPr/>
        </p:nvSpPr>
        <p:spPr bwMode="auto">
          <a:xfrm>
            <a:off x="7848600" y="725488"/>
            <a:ext cx="508000" cy="1895475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1" name="Line 71"/>
          <p:cNvSpPr>
            <a:spLocks noChangeShapeType="1"/>
          </p:cNvSpPr>
          <p:nvPr/>
        </p:nvSpPr>
        <p:spPr bwMode="auto">
          <a:xfrm flipV="1">
            <a:off x="5947535" y="468630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2" name="Line 72"/>
          <p:cNvSpPr>
            <a:spLocks noChangeShapeType="1"/>
          </p:cNvSpPr>
          <p:nvPr/>
        </p:nvSpPr>
        <p:spPr bwMode="auto">
          <a:xfrm>
            <a:off x="5947535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93" name="Text Box 73"/>
              <p:cNvSpPr txBox="1">
                <a:spLocks noChangeArrowheads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319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4" name="Text Box 74"/>
              <p:cNvSpPr txBox="1">
                <a:spLocks noChangeArrowheads="1"/>
              </p:cNvSpPr>
              <p:nvPr/>
            </p:nvSpPr>
            <p:spPr bwMode="auto">
              <a:xfrm>
                <a:off x="5915785" y="4737100"/>
                <a:ext cx="20587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319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785" y="4737100"/>
                <a:ext cx="2058769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5" name="Freeform 75"/>
          <p:cNvSpPr>
            <a:spLocks/>
          </p:cNvSpPr>
          <p:nvPr/>
        </p:nvSpPr>
        <p:spPr bwMode="auto">
          <a:xfrm>
            <a:off x="5938010" y="5400675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flipV="1">
            <a:off x="7319135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flipH="1">
            <a:off x="5942772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0" name="Text Box 80"/>
              <p:cNvSpPr txBox="1">
                <a:spLocks noChangeArrowheads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33200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1" name="Text Box 81"/>
              <p:cNvSpPr txBox="1">
                <a:spLocks noChangeArrowheads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5674485" y="5180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33205" name="Freeform 85"/>
          <p:cNvSpPr>
            <a:spLocks/>
          </p:cNvSpPr>
          <p:nvPr/>
        </p:nvSpPr>
        <p:spPr bwMode="auto">
          <a:xfrm>
            <a:off x="6086475" y="1600200"/>
            <a:ext cx="1941513" cy="1138238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06" name="Freeform 86"/>
          <p:cNvSpPr>
            <a:spLocks/>
          </p:cNvSpPr>
          <p:nvPr/>
        </p:nvSpPr>
        <p:spPr bwMode="auto">
          <a:xfrm>
            <a:off x="7639050" y="838200"/>
            <a:ext cx="781050" cy="1609725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07" name="Freeform 87"/>
          <p:cNvSpPr>
            <a:spLocks/>
          </p:cNvSpPr>
          <p:nvPr/>
        </p:nvSpPr>
        <p:spPr bwMode="auto">
          <a:xfrm>
            <a:off x="6972300" y="1076325"/>
            <a:ext cx="1857375" cy="542925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8" name="Text Box 88"/>
              <p:cNvSpPr txBox="1">
                <a:spLocks noChangeArrowheads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8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blipFill rotWithShape="0">
                <a:blip r:embed="rId10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9" name="Line 89"/>
          <p:cNvSpPr>
            <a:spLocks noChangeShapeType="1"/>
          </p:cNvSpPr>
          <p:nvPr/>
        </p:nvSpPr>
        <p:spPr bwMode="auto">
          <a:xfrm flipV="1">
            <a:off x="6501572" y="5641975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10" name="Line 90"/>
          <p:cNvSpPr>
            <a:spLocks noChangeShapeType="1"/>
          </p:cNvSpPr>
          <p:nvPr/>
        </p:nvSpPr>
        <p:spPr bwMode="auto">
          <a:xfrm flipH="1">
            <a:off x="5953885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11" name="Text Box 91"/>
              <p:cNvSpPr txBox="1">
                <a:spLocks noChangeArrowheads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211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blipFill rotWithShape="0">
                <a:blip r:embed="rId11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5" name="Text Box 95"/>
              <p:cNvSpPr txBox="1">
                <a:spLocks noChangeArrowheads="1"/>
              </p:cNvSpPr>
              <p:nvPr/>
            </p:nvSpPr>
            <p:spPr bwMode="auto">
              <a:xfrm>
                <a:off x="766720" y="5269726"/>
                <a:ext cx="1585306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l-GR" sz="3000" i="1" baseline="30000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sz="3000" dirty="0">
                    <a:solidFill>
                      <a:prstClr val="black"/>
                    </a:solidFill>
                    <a:latin typeface="Gill Sans MT"/>
                    <a:sym typeface="Symbol" pitchFamily="18" charset="2"/>
                  </a:rPr>
                  <a:t>,</a:t>
                </a:r>
                <a:r>
                  <a:rPr lang="en-US" sz="2600" dirty="0">
                    <a:solidFill>
                      <a:prstClr val="black"/>
                    </a:solidFill>
                    <a:latin typeface="Gill Sans MT"/>
                    <a:sym typeface="Symbol" pitchFamily="18" charset="2"/>
                  </a:rPr>
                  <a:t>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Gill Sans MT"/>
                    <a:sym typeface="Symbol" pitchFamily="18" charset="2"/>
                  </a:rPr>
                  <a:t>where</a:t>
                </a:r>
                <a:endParaRPr lang="en-US" sz="2600" dirty="0">
                  <a:solidFill>
                    <a:prstClr val="black"/>
                  </a:solidFill>
                  <a:latin typeface="Gill Sans M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215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20" y="5269726"/>
                <a:ext cx="1585306" cy="553998"/>
              </a:xfrm>
              <a:prstGeom prst="rect">
                <a:avLst/>
              </a:prstGeom>
              <a:blipFill rotWithShape="0">
                <a:blip r:embed="rId12"/>
                <a:stretch>
                  <a:fillRect t="-14286" r="-5769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72" name="Text Box 102"/>
          <p:cNvSpPr txBox="1">
            <a:spLocks noChangeArrowheads="1"/>
          </p:cNvSpPr>
          <p:nvPr/>
        </p:nvSpPr>
        <p:spPr bwMode="auto">
          <a:xfrm>
            <a:off x="693738" y="10477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CC"/>
                </a:solidFill>
              </a:rPr>
              <a:t>[Indyk-Motwani</a:t>
            </a:r>
            <a:r>
              <a:rPr lang="en-US" i="1" dirty="0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00CC"/>
                </a:solidFill>
                <a:cs typeface="Arial" charset="0"/>
              </a:rPr>
              <a:t>98</a:t>
            </a:r>
            <a:r>
              <a:rPr lang="en-US" dirty="0">
                <a:solidFill>
                  <a:srgbClr val="0000CC"/>
                </a:solidFill>
              </a:rPr>
              <a:t>]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072313" y="1973263"/>
            <a:ext cx="533400" cy="457200"/>
            <a:chOff x="6400800" y="1306513"/>
            <a:chExt cx="533400" cy="457200"/>
          </a:xfrm>
        </p:grpSpPr>
        <p:sp>
          <p:nvSpPr>
            <p:cNvPr id="2567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7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7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07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82730" y="2881313"/>
            <a:ext cx="1983235" cy="446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prstClr val="black"/>
                </a:solidFill>
              </a:rPr>
              <a:t>“</a:t>
            </a:r>
            <a:r>
              <a:rPr lang="en-US" sz="2300" dirty="0">
                <a:solidFill>
                  <a:srgbClr val="FF0000"/>
                </a:solidFill>
              </a:rPr>
              <a:t>not-so-small</a:t>
            </a:r>
            <a:r>
              <a:rPr lang="en-US" sz="2300" dirty="0">
                <a:solidFill>
                  <a:prstClr val="black"/>
                </a:solidFill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88"/>
              <p:cNvSpPr txBox="1">
                <a:spLocks noChangeArrowheads="1"/>
              </p:cNvSpPr>
              <p:nvPr/>
            </p:nvSpPr>
            <p:spPr bwMode="auto">
              <a:xfrm>
                <a:off x="130827" y="2807713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 dirty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81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827" y="2807713"/>
                <a:ext cx="1125821" cy="5847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91"/>
              <p:cNvSpPr txBox="1">
                <a:spLocks noChangeArrowheads="1"/>
              </p:cNvSpPr>
              <p:nvPr/>
            </p:nvSpPr>
            <p:spPr bwMode="auto">
              <a:xfrm>
                <a:off x="96838" y="3608100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38" y="3608100"/>
                <a:ext cx="1125821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7710" y="5085573"/>
                <a:ext cx="2063385" cy="9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0099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600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6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710" y="5085573"/>
                <a:ext cx="2063385" cy="92230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46465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34400" y="1457520"/>
            <a:ext cx="569390" cy="396875"/>
            <a:chOff x="8534400" y="1457520"/>
            <a:chExt cx="569390" cy="396875"/>
          </a:xfrm>
          <a:noFill/>
        </p:grpSpPr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215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85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2560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3" grpId="1" animBg="1"/>
      <p:bldP spid="133135" grpId="0" animBg="1"/>
      <p:bldP spid="133136" grpId="0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6" grpId="0" animBg="1"/>
      <p:bldP spid="133170" grpId="0" animBg="1"/>
      <p:bldP spid="133170" grpId="1" animBg="1"/>
      <p:bldP spid="133170" grpId="2" animBg="1"/>
      <p:bldP spid="133170" grpId="3" animBg="1"/>
      <p:bldP spid="133171" grpId="0" animBg="1"/>
      <p:bldP spid="133171" grpId="1" animBg="1"/>
      <p:bldP spid="133172" grpId="0" animBg="1"/>
      <p:bldP spid="133172" grpId="1" animBg="1"/>
      <p:bldP spid="133173" grpId="0" animBg="1"/>
      <p:bldP spid="133173" grpId="1" animBg="1"/>
      <p:bldP spid="133174" grpId="0" animBg="1"/>
      <p:bldP spid="133174" grpId="1" animBg="1"/>
      <p:bldP spid="133175" grpId="0" animBg="1"/>
      <p:bldP spid="133175" grpId="1" animBg="1"/>
      <p:bldP spid="133176" grpId="0" animBg="1"/>
      <p:bldP spid="133176" grpId="1" animBg="1"/>
      <p:bldP spid="133191" grpId="0" animBg="1"/>
      <p:bldP spid="133192" grpId="0" animBg="1"/>
      <p:bldP spid="133193" grpId="0" animBg="1"/>
      <p:bldP spid="133194" grpId="0"/>
      <p:bldP spid="133195" grpId="0" animBg="1"/>
      <p:bldP spid="133196" grpId="0" animBg="1"/>
      <p:bldP spid="133197" grpId="0" animBg="1"/>
      <p:bldP spid="133200" grpId="0"/>
      <p:bldP spid="133201" grpId="0"/>
      <p:bldP spid="133204" grpId="0"/>
      <p:bldP spid="133205" grpId="0" animBg="1"/>
      <p:bldP spid="133206" grpId="0" animBg="1"/>
      <p:bldP spid="133207" grpId="0" animBg="1"/>
      <p:bldP spid="133207" grpId="1" animBg="1"/>
      <p:bldP spid="133208" grpId="0"/>
      <p:bldP spid="133209" grpId="0" animBg="1"/>
      <p:bldP spid="133210" grpId="0" animBg="1"/>
      <p:bldP spid="133211" grpId="0"/>
      <p:bldP spid="3" grpId="0" animBg="1"/>
      <p:bldP spid="81" grpId="0"/>
      <p:bldP spid="8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LSH Algorithms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roup 3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166237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roup 3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166237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98361" t="-7576" r="-18852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240503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240503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325" t="-7576" r="-60463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0072" t="-7576" r="-55683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8699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295604" t="-7576" r="-19011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4136356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[IM’98, DIIM’04]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366122"/>
                  </p:ext>
                </p:extLst>
              </p:nvPr>
            </p:nvGraphicFramePr>
            <p:xfrm>
              <a:off x="1614813" y="4136356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325" t="-7576" r="-60463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0072" t="-7576" r="-55683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8699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93989" t="-7576" r="-18852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IM’98, DIIM’04]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153218" y="2196944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Hamming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space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218" y="4081885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Euclidean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637108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840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637108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18699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4" y="4942972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34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4" y="4942972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7"/>
                          <a:stretch>
                            <a:fillRect l="-119184" t="-7576" r="-21591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5" y="4521568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7911981"/>
                  </p:ext>
                </p:extLst>
              </p:nvPr>
            </p:nvGraphicFramePr>
            <p:xfrm>
              <a:off x="1614815" y="4521568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18699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293989" t="-7576" r="-18852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72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Data-dependent </a:t>
            </a:r>
            <a:r>
              <a:rPr lang="en-US" dirty="0" smtClean="0"/>
              <a:t>partitions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ptimize the partition to </a:t>
            </a:r>
            <a:r>
              <a:rPr lang="en-US" i="1" dirty="0" smtClean="0">
                <a:solidFill>
                  <a:srgbClr val="FF0000"/>
                </a:solidFill>
              </a:rPr>
              <a:t>your</a:t>
            </a:r>
            <a:r>
              <a:rPr lang="en-US" i="1" dirty="0" smtClean="0"/>
              <a:t> </a:t>
            </a:r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PCA-tree </a:t>
            </a:r>
            <a:r>
              <a:rPr lang="en-US" dirty="0" smtClean="0">
                <a:solidFill>
                  <a:srgbClr val="0000CC"/>
                </a:solidFill>
              </a:rPr>
              <a:t>[S’91, M’01, VKD’09]</a:t>
            </a:r>
          </a:p>
          <a:p>
            <a:pPr lvl="1"/>
            <a:r>
              <a:rPr lang="en-US" dirty="0"/>
              <a:t>randomized </a:t>
            </a:r>
            <a:r>
              <a:rPr lang="en-US" dirty="0" err="1"/>
              <a:t>kd</a:t>
            </a:r>
            <a:r>
              <a:rPr lang="en-US" dirty="0"/>
              <a:t>-trees </a:t>
            </a:r>
            <a:r>
              <a:rPr lang="en-US" dirty="0">
                <a:solidFill>
                  <a:srgbClr val="0000CC"/>
                </a:solidFill>
              </a:rPr>
              <a:t>[</a:t>
            </a:r>
            <a:r>
              <a:rPr lang="en-US" dirty="0" smtClean="0">
                <a:solidFill>
                  <a:srgbClr val="0000CC"/>
                </a:solidFill>
              </a:rPr>
              <a:t>SAH08, ML09]</a:t>
            </a:r>
          </a:p>
          <a:p>
            <a:pPr lvl="1"/>
            <a:r>
              <a:rPr lang="en-US" dirty="0" smtClean="0"/>
              <a:t>spectral/PCA/semantic/WTA hashing </a:t>
            </a:r>
            <a:r>
              <a:rPr lang="en-US" dirty="0" smtClean="0">
                <a:solidFill>
                  <a:srgbClr val="0000CC"/>
                </a:solidFill>
              </a:rPr>
              <a:t>[WTF08, CKW09, SH09, YSRL11]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1077145" y="465795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1691625" y="488838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727090" y="388985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499600" y="584851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93095" y="56180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4226355" y="431231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2805370" y="465795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846715" y="61557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843775" y="5387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06840" y="3966670"/>
            <a:ext cx="1152150" cy="211227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43775" y="4081884"/>
            <a:ext cx="1497795" cy="1420985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690155" y="431231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54690" y="3889859"/>
            <a:ext cx="4301360" cy="21122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3535065" y="519562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61930" y="3928264"/>
            <a:ext cx="806505" cy="253473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766965" y="3813049"/>
            <a:ext cx="1689820" cy="165141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2665" y="5272439"/>
            <a:ext cx="1689820" cy="61448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/>
        </p:nvSpPr>
        <p:spPr>
          <a:xfrm>
            <a:off x="6837895" y="3851455"/>
            <a:ext cx="921721" cy="46086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iamond 23"/>
          <p:cNvSpPr/>
          <p:nvPr/>
        </p:nvSpPr>
        <p:spPr>
          <a:xfrm>
            <a:off x="5647340" y="4926795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8087277" y="492679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Arrow Connector 25"/>
          <p:cNvCxnSpPr>
            <a:stCxn id="23" idx="2"/>
            <a:endCxn id="25" idx="0"/>
          </p:cNvCxnSpPr>
          <p:nvPr/>
        </p:nvCxnSpPr>
        <p:spPr>
          <a:xfrm>
            <a:off x="7298756" y="4312315"/>
            <a:ext cx="1268584" cy="614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127402" y="4312315"/>
            <a:ext cx="1171353" cy="596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Callout 27"/>
          <p:cNvSpPr/>
          <p:nvPr/>
        </p:nvSpPr>
        <p:spPr>
          <a:xfrm>
            <a:off x="4725620" y="585831"/>
            <a:ext cx="2803564" cy="990600"/>
          </a:xfrm>
          <a:prstGeom prst="wedgeEllipseCallout">
            <a:avLst>
              <a:gd name="adj1" fmla="val -43390"/>
              <a:gd name="adj2" fmla="val 68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prstClr val="white"/>
                </a:solidFill>
              </a:rPr>
              <a:t>My</a:t>
            </a:r>
            <a:r>
              <a:rPr lang="en-US" sz="2200" dirty="0">
                <a:solidFill>
                  <a:prstClr val="white"/>
                </a:solidFill>
              </a:rPr>
              <a:t> dataset is not worse-case</a:t>
            </a:r>
          </a:p>
        </p:txBody>
      </p:sp>
    </p:spTree>
    <p:extLst>
      <p:ext uri="{BB962C8B-B14F-4D97-AF65-F5344CB8AC3E}">
        <p14:creationId xmlns:p14="http://schemas.microsoft.com/office/powerpoint/2010/main" val="10083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vs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Data-dependent partitions often outperform (vanilla) random partitions</a:t>
            </a:r>
          </a:p>
          <a:p>
            <a:r>
              <a:rPr lang="en-US" dirty="0" smtClean="0"/>
              <a:t>But no guarantees (correctness or performance)</a:t>
            </a:r>
          </a:p>
          <a:p>
            <a:pPr lvl="1"/>
            <a:r>
              <a:rPr lang="en-US" dirty="0" smtClean="0"/>
              <a:t>Hard to measure progress, understand trade-offs</a:t>
            </a:r>
          </a:p>
          <a:p>
            <a:endParaRPr lang="en-US" dirty="0" smtClean="0"/>
          </a:p>
          <a:p>
            <a:r>
              <a:rPr lang="en-US" dirty="0" smtClean="0"/>
              <a:t>JL generally optimal </a:t>
            </a:r>
            <a:r>
              <a:rPr lang="en-US" dirty="0" smtClean="0">
                <a:solidFill>
                  <a:srgbClr val="0000CC"/>
                </a:solidFill>
              </a:rPr>
              <a:t>[Alo’03, JW’13]</a:t>
            </a:r>
          </a:p>
          <a:p>
            <a:pPr lvl="1"/>
            <a:r>
              <a:rPr lang="en-US" dirty="0" smtClean="0"/>
              <a:t>Even for some NNS regimes! </a:t>
            </a:r>
            <a:r>
              <a:rPr lang="en-US" dirty="0" smtClean="0">
                <a:solidFill>
                  <a:srgbClr val="0000CC"/>
                </a:solidFill>
              </a:rPr>
              <a:t>[AIP’06]</a:t>
            </a:r>
            <a:endParaRPr lang="en-US" dirty="0">
              <a:solidFill>
                <a:srgbClr val="0000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ross 4"/>
          <p:cNvSpPr/>
          <p:nvPr/>
        </p:nvSpPr>
        <p:spPr>
          <a:xfrm>
            <a:off x="144194" y="1239915"/>
            <a:ext cx="499265" cy="499265"/>
          </a:xfrm>
          <a:prstGeom prst="plus">
            <a:avLst>
              <a:gd name="adj" fmla="val 38417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194" y="2298136"/>
            <a:ext cx="494092" cy="1152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8691" y="4637263"/>
            <a:ext cx="8484810" cy="6782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Why do </a:t>
            </a:r>
            <a:r>
              <a:rPr lang="en-US" sz="2400" dirty="0" smtClean="0">
                <a:solidFill>
                  <a:prstClr val="black"/>
                </a:solidFill>
              </a:rPr>
              <a:t>data-dependent partitions </a:t>
            </a:r>
            <a:r>
              <a:rPr lang="en-US" sz="2400" dirty="0">
                <a:solidFill>
                  <a:prstClr val="black"/>
                </a:solidFill>
              </a:rPr>
              <a:t>outperform random </a:t>
            </a:r>
            <a:r>
              <a:rPr lang="en-US" sz="2400" dirty="0" smtClean="0">
                <a:solidFill>
                  <a:prstClr val="black"/>
                </a:solidFill>
              </a:rPr>
              <a:t>ones ?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Space decompositions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Structure in data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PCA-tree</a:t>
            </a:r>
          </a:p>
          <a:p>
            <a:r>
              <a:rPr lang="en-US" dirty="0" smtClean="0"/>
              <a:t>No structure in data</a:t>
            </a:r>
          </a:p>
          <a:p>
            <a:pPr lvl="1"/>
            <a:r>
              <a:rPr lang="en-US" dirty="0" smtClean="0"/>
              <a:t>Data-dependent hashing</a:t>
            </a:r>
          </a:p>
          <a:p>
            <a:r>
              <a:rPr lang="en-US" dirty="0" smtClean="0"/>
              <a:t>Towards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How to </a:t>
            </a:r>
            <a:r>
              <a:rPr lang="en-US" dirty="0">
                <a:solidFill>
                  <a:prstClr val="black"/>
                </a:solidFill>
              </a:rPr>
              <a:t>study </a:t>
            </a:r>
            <a:r>
              <a:rPr lang="en-US" dirty="0" smtClean="0">
                <a:solidFill>
                  <a:prstClr val="black"/>
                </a:solidFill>
              </a:rPr>
              <a:t>phenomenon: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Because of </a:t>
            </a:r>
            <a:r>
              <a:rPr lang="en-US" dirty="0" smtClean="0">
                <a:solidFill>
                  <a:srgbClr val="FF0000"/>
                </a:solidFill>
              </a:rPr>
              <a:t>further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special structure</a:t>
            </a:r>
            <a:r>
              <a:rPr lang="en-US" dirty="0" smtClean="0"/>
              <a:t> in the dataset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“Intrinsic </a:t>
            </a:r>
            <a:r>
              <a:rPr lang="en-US" dirty="0"/>
              <a:t>dimension is small</a:t>
            </a:r>
            <a:r>
              <a:rPr lang="en-US" dirty="0" smtClean="0"/>
              <a:t>”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  <a:latin typeface="Arial" charset="0"/>
              </a:rPr>
              <a:t>[Clarkson’99,Karger-Ruhl’02, Krauthgamer-Lee’04, Beygelzimer-Kakade-Langford’06, Indyk-Naor’07, Dasgupta-Sinha’13,…]</a:t>
            </a:r>
            <a:endParaRPr lang="en-US" dirty="0">
              <a:solidFill>
                <a:srgbClr val="0000CC"/>
              </a:solidFill>
              <a:latin typeface="Arial" charset="0"/>
            </a:endParaRPr>
          </a:p>
          <a:p>
            <a:endParaRPr lang="en-US" dirty="0" smtClean="0"/>
          </a:p>
          <a:p>
            <a:r>
              <a:rPr lang="en-US" dirty="0" smtClean="0"/>
              <a:t>But, dataset is really high-dimensional…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29595" y="1342390"/>
            <a:ext cx="8484810" cy="6782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Why do </a:t>
            </a:r>
            <a:r>
              <a:rPr lang="en-US" sz="2400" dirty="0" smtClean="0">
                <a:solidFill>
                  <a:prstClr val="black"/>
                </a:solidFill>
              </a:rPr>
              <a:t>data-dependent partitions </a:t>
            </a:r>
            <a:r>
              <a:rPr lang="en-US" sz="2400" dirty="0">
                <a:solidFill>
                  <a:prstClr val="black"/>
                </a:solidFill>
              </a:rPr>
              <a:t>outperform random </a:t>
            </a:r>
            <a:r>
              <a:rPr lang="en-US" sz="2400" dirty="0" smtClean="0">
                <a:solidFill>
                  <a:prstClr val="black"/>
                </a:solidFill>
              </a:rPr>
              <a:t>ones ?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Towards higher-dimensional datasets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“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low-dimensional signal </a:t>
                </a:r>
                <a:r>
                  <a:rPr lang="en-US" dirty="0" smtClean="0"/>
                  <a:t>+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high-dimensional noise</a:t>
                </a:r>
                <a:r>
                  <a:rPr lang="en-US" dirty="0" smtClean="0"/>
                  <a:t>”</a:t>
                </a:r>
              </a:p>
              <a:p>
                <a:pPr lvl="1"/>
                <a:endParaRPr lang="en-US" dirty="0" smtClean="0"/>
              </a:p>
              <a:p>
                <a:r>
                  <a:rPr lang="en-US" i="1" dirty="0" smtClean="0">
                    <a:solidFill>
                      <a:srgbClr val="00B050"/>
                    </a:solidFill>
                  </a:rPr>
                  <a:t>Signal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0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0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 smtClean="0"/>
              </a:p>
              <a:p>
                <a:r>
                  <a:rPr lang="en-US" i="1" dirty="0" smtClean="0">
                    <a:solidFill>
                      <a:srgbClr val="0070C0"/>
                    </a:solidFill>
                  </a:rPr>
                  <a:t>Data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each point is 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perturbed</a:t>
                </a:r>
                <a:r>
                  <a:rPr lang="en-US" b="0" dirty="0" smtClean="0"/>
                  <a:t> by a full-dimensional Gaussian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2382915" y="4081885"/>
            <a:ext cx="4343402" cy="238111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959687" y="496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2847412" y="61173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769132" y="55796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554879" y="51962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804597" y="45329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46605" y="3851455"/>
                <a:ext cx="487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05" y="3851455"/>
                <a:ext cx="48724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19"/>
          <p:cNvSpPr txBox="1">
            <a:spLocks noChangeArrowheads="1"/>
          </p:cNvSpPr>
          <p:nvPr/>
        </p:nvSpPr>
        <p:spPr bwMode="auto">
          <a:xfrm>
            <a:off x="396009" y="1070235"/>
            <a:ext cx="45320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0000CC"/>
                </a:solidFill>
              </a:rPr>
              <a:t>[Abdullah-A.-Krauthgamer-Kannan’14]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20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0955 -0.089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44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15989 0.067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33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022E-16 L -0.0776 -0.05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-28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2969 0.100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50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16354 0.052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properties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Data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Query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/>
                  <a:t> for “nearest neighbor”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for everybody else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Noise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up to factors poly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roughly </a:t>
                </a:r>
                <a:r>
                  <a:rPr lang="en-US" dirty="0" smtClean="0"/>
                  <a:t>when </a:t>
                </a:r>
                <a:r>
                  <a:rPr lang="en-US" dirty="0"/>
                  <a:t>nearest neighbor is still the same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Noise is large:</a:t>
                </a:r>
              </a:p>
              <a:p>
                <a:pPr lvl="1"/>
                <a:r>
                  <a:rPr lang="en-US" b="0" dirty="0" smtClean="0"/>
                  <a:t>Displacement: ~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dimensions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 smtClean="0"/>
                  <a:t> capture sub-constant mass</a:t>
                </a:r>
              </a:p>
              <a:p>
                <a:pPr lvl="1"/>
                <a:r>
                  <a:rPr lang="en-US" dirty="0" smtClean="0"/>
                  <a:t>JL would not work: after noise, gap very close to 1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6415440" y="395005"/>
            <a:ext cx="2423152" cy="203546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6971954" y="116649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6819554" y="23015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7474616" y="18159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8695221" y="647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7916872" y="84611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NNS in this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Best we can hope: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ataset contains a “worst-case”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-dimensional instance</a:t>
                </a:r>
                <a:endParaRPr lang="en-US" dirty="0"/>
              </a:p>
              <a:p>
                <a:r>
                  <a:rPr lang="en-US" dirty="0" smtClean="0"/>
                  <a:t>Reduction from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Spoiler: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Yes, we can do it!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30765" y="1662371"/>
                <a:ext cx="6794990" cy="96973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dirty="0" smtClean="0">
                    <a:solidFill>
                      <a:prstClr val="black"/>
                    </a:solidFill>
                  </a:rPr>
                  <a:t>Goal: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dirty="0" smtClean="0">
                    <a:solidFill>
                      <a:prstClr val="black"/>
                    </a:solidFill>
                  </a:rPr>
                  <a:t>NNS </a:t>
                </a:r>
                <a:r>
                  <a:rPr lang="en-US" sz="2600" dirty="0">
                    <a:solidFill>
                      <a:prstClr val="black"/>
                    </a:solidFill>
                  </a:rPr>
                  <a:t>performance as if we are in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 dimensions ?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765" y="1662371"/>
                <a:ext cx="6794990" cy="969734"/>
              </a:xfrm>
              <a:prstGeom prst="roundRect">
                <a:avLst/>
              </a:prstGeom>
              <a:blipFill rotWithShape="0">
                <a:blip r:embed="rId3"/>
                <a:stretch>
                  <a:fillRect l="-537" t="-1235" r="-447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2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Nearest Neighbor Search (NNS)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00CC"/>
                    </a:solidFill>
                  </a:rPr>
                  <a:t>Preprocess: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of points</a:t>
                </a:r>
              </a:p>
              <a:p>
                <a:endParaRPr lang="en-US" baseline="30000" dirty="0" smtClean="0">
                  <a:solidFill>
                    <a:srgbClr val="A50021"/>
                  </a:solidFill>
                </a:endParaRP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Query:</a:t>
                </a:r>
                <a:r>
                  <a:rPr lang="en-US" dirty="0" smtClean="0"/>
                  <a:t> given a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  <a:blipFill rotWithShape="0">
                <a:blip r:embed="rId3"/>
                <a:stretch>
                  <a:fillRect l="-945" t="-1346" r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7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14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7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50392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 animBg="1"/>
      <p:bldP spid="114713" grpId="0"/>
      <p:bldP spid="114714" grpId="0"/>
      <p:bldP spid="1147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PCA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Principal Component Analysis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 Singular Value Decomposition</a:t>
            </a:r>
          </a:p>
          <a:p>
            <a:pPr lvl="1"/>
            <a:r>
              <a:rPr lang="en-US" dirty="0" smtClean="0"/>
              <a:t>Top PCA direction: direction maximizing variance of the data</a:t>
            </a:r>
            <a:endParaRPr lang="en-US" dirty="0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1940272" y="422830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4590217" y="346020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2362727" y="5418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4398192" y="47659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1556222" y="518843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5089482" y="38826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3668497" y="422830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1709842" y="57261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3706902" y="495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422790" y="3697835"/>
            <a:ext cx="4035068" cy="178256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554752" y="44587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Naïve: just use PCA?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Use PCA to find the “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signal subspace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top-k PCA space</a:t>
                </a:r>
              </a:p>
              <a:p>
                <a:pPr lvl="1"/>
                <a:r>
                  <a:rPr lang="en-US" dirty="0"/>
                  <a:t>p</a:t>
                </a:r>
                <a:r>
                  <a:rPr lang="en-US" dirty="0" smtClean="0"/>
                  <a:t>roject everything and solve NNS there</a:t>
                </a:r>
              </a:p>
              <a:p>
                <a:r>
                  <a:rPr lang="en-US" dirty="0" smtClean="0"/>
                  <a:t>Does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work</a:t>
                </a:r>
              </a:p>
              <a:p>
                <a:pPr lvl="1"/>
                <a:r>
                  <a:rPr lang="en-US" dirty="0" smtClean="0">
                    <a:solidFill>
                      <a:srgbClr val="008000"/>
                    </a:solidFill>
                  </a:rPr>
                  <a:t>Sparse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signal directions </a:t>
                </a:r>
                <a:r>
                  <a:rPr lang="en-US" dirty="0" smtClean="0"/>
                  <a:t>overpowered by noise directions</a:t>
                </a:r>
              </a:p>
              <a:p>
                <a:r>
                  <a:rPr lang="en-US" dirty="0" smtClean="0"/>
                  <a:t>PCA is good only on “average”, not “worst-case”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2379278" y="4081885"/>
            <a:ext cx="4343402" cy="238111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4959687" y="497096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2546914" y="62375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3193057" y="481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3995925" y="54644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5804597" y="45329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603248" y="4965200"/>
            <a:ext cx="779667" cy="1497795"/>
          </a:xfrm>
          <a:prstGeom prst="line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459475" y="57729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>
            <a:stCxn id="8" idx="5"/>
          </p:cNvCxnSpPr>
          <p:nvPr/>
        </p:nvCxnSpPr>
        <p:spPr>
          <a:xfrm>
            <a:off x="3323139" y="4942882"/>
            <a:ext cx="452513" cy="73124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2"/>
              <p:cNvSpPr txBox="1">
                <a:spLocks noChangeArrowheads="1"/>
              </p:cNvSpPr>
              <p:nvPr/>
            </p:nvSpPr>
            <p:spPr bwMode="auto">
              <a:xfrm>
                <a:off x="4034330" y="5464465"/>
                <a:ext cx="537647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2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9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4330" y="5464465"/>
                <a:ext cx="537647" cy="430887"/>
              </a:xfrm>
              <a:prstGeom prst="rect">
                <a:avLst/>
              </a:prstGeom>
              <a:blipFill rotWithShape="0">
                <a:blip r:embed="rId3"/>
                <a:stretch>
                  <a:fillRect b="-11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3718153" y="5634087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9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algorithms: intuition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Extract “well-captured points”</a:t>
            </a:r>
          </a:p>
          <a:p>
            <a:pPr lvl="1"/>
            <a:r>
              <a:rPr lang="en-US" dirty="0" smtClean="0"/>
              <a:t>points with signal mostly inside top PCA space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hould work for large fraction of points</a:t>
            </a:r>
          </a:p>
          <a:p>
            <a:r>
              <a:rPr lang="en-US" dirty="0" smtClean="0"/>
              <a:t>Iterate on the rest</a:t>
            </a:r>
          </a:p>
          <a:p>
            <a:r>
              <a:rPr lang="en-US" dirty="0" smtClean="0"/>
              <a:t>Algorithm1: iterative PCA</a:t>
            </a:r>
          </a:p>
          <a:p>
            <a:r>
              <a:rPr lang="en-US" dirty="0" smtClean="0"/>
              <a:t>Algorithm 2: (modified) PCA-tree</a:t>
            </a:r>
          </a:p>
          <a:p>
            <a:r>
              <a:rPr lang="en-US" dirty="0" smtClean="0"/>
              <a:t>Analysis: via </a:t>
            </a:r>
            <a:r>
              <a:rPr lang="en-US" dirty="0" smtClean="0">
                <a:solidFill>
                  <a:srgbClr val="0070C0"/>
                </a:solidFill>
              </a:rPr>
              <a:t>[Davis-Kahan’70, Wedin’72]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379278" y="4081885"/>
            <a:ext cx="4343402" cy="238111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4959687" y="497096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2546914" y="62375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193057" y="481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3995925" y="54644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5804597" y="45329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603248" y="4965200"/>
            <a:ext cx="779667" cy="1497795"/>
          </a:xfrm>
          <a:prstGeom prst="line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459475" y="57729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3" name="Straight Connector 22"/>
          <p:cNvCxnSpPr>
            <a:stCxn id="18" idx="5"/>
          </p:cNvCxnSpPr>
          <p:nvPr/>
        </p:nvCxnSpPr>
        <p:spPr>
          <a:xfrm>
            <a:off x="3323139" y="4942882"/>
            <a:ext cx="452513" cy="73124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2"/>
              <p:cNvSpPr txBox="1">
                <a:spLocks noChangeArrowheads="1"/>
              </p:cNvSpPr>
              <p:nvPr/>
            </p:nvSpPr>
            <p:spPr bwMode="auto">
              <a:xfrm>
                <a:off x="4034330" y="5464465"/>
                <a:ext cx="537647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2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4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4330" y="5464465"/>
                <a:ext cx="537647" cy="430887"/>
              </a:xfrm>
              <a:prstGeom prst="rect">
                <a:avLst/>
              </a:prstGeom>
              <a:blipFill rotWithShape="0">
                <a:blip r:embed="rId2"/>
                <a:stretch>
                  <a:fillRect b="-11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3718153" y="5634087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>
          <a:xfrm rot="19882610">
            <a:off x="1951775" y="5082446"/>
            <a:ext cx="4473609" cy="779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Space decompositions</a:t>
            </a:r>
          </a:p>
          <a:p>
            <a:r>
              <a:rPr lang="en-US" dirty="0" smtClean="0"/>
              <a:t>Structure in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PCA-tree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No structure in data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Data-dependent hashing</a:t>
            </a:r>
          </a:p>
          <a:p>
            <a:r>
              <a:rPr lang="en-US" dirty="0" smtClean="0"/>
              <a:t>Towards practice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19160" y="4158185"/>
            <a:ext cx="5027673" cy="1003473"/>
          </a:xfrm>
          <a:prstGeom prst="round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chemeClr val="tx1"/>
                </a:solidFill>
              </a:rPr>
              <a:t>What if data has </a:t>
            </a:r>
            <a:r>
              <a:rPr lang="en-US" sz="3000" dirty="0" smtClean="0">
                <a:solidFill>
                  <a:srgbClr val="C00000"/>
                </a:solidFill>
              </a:rPr>
              <a:t>no structure</a:t>
            </a:r>
            <a:r>
              <a:rPr lang="en-US" sz="3000" dirty="0" smtClean="0">
                <a:solidFill>
                  <a:schemeClr val="tx1"/>
                </a:solidFill>
              </a:rPr>
              <a:t>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chemeClr val="tx1"/>
                </a:solidFill>
              </a:rPr>
              <a:t>(worst-case)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Back to worst-case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38" name="Group 3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85245"/>
                  </p:ext>
                </p:extLst>
              </p:nvPr>
            </p:nvGraphicFramePr>
            <p:xfrm>
              <a:off x="1614813" y="1414536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38" name="Group 3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85245"/>
                  </p:ext>
                </p:extLst>
              </p:nvPr>
            </p:nvGraphicFramePr>
            <p:xfrm>
              <a:off x="1614813" y="1414536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98361" t="-7576" r="-188525" b="-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879053"/>
                  </p:ext>
                </p:extLst>
              </p:nvPr>
            </p:nvGraphicFramePr>
            <p:xfrm>
              <a:off x="1614813" y="1882302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879053"/>
                  </p:ext>
                </p:extLst>
              </p:nvPr>
            </p:nvGraphicFramePr>
            <p:xfrm>
              <a:off x="1614813" y="1882302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325" t="-7576" r="-60463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0072" t="-7576" r="-55683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8699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295604" t="-7576" r="-19011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03248" y="4515414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704673"/>
                  </p:ext>
                </p:extLst>
              </p:nvPr>
            </p:nvGraphicFramePr>
            <p:xfrm>
              <a:off x="1603248" y="4515414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987" t="-7576" r="-60463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0791" t="-7576" r="-55683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9106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94536" t="-7576" r="-18852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TextBox 25"/>
          <p:cNvSpPr txBox="1"/>
          <p:nvPr/>
        </p:nvSpPr>
        <p:spPr>
          <a:xfrm>
            <a:off x="155425" y="1901615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Hamming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space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5425" y="4331154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Euclidean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9314381"/>
                  </p:ext>
                </p:extLst>
              </p:nvPr>
            </p:nvGraphicFramePr>
            <p:xfrm>
              <a:off x="1614813" y="2286795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840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9314381"/>
                  </p:ext>
                </p:extLst>
              </p:nvPr>
            </p:nvGraphicFramePr>
            <p:xfrm>
              <a:off x="1614813" y="2286795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18699" t="-7576" r="-21463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4" y="4927206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34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9972414"/>
                  </p:ext>
                </p:extLst>
              </p:nvPr>
            </p:nvGraphicFramePr>
            <p:xfrm>
              <a:off x="1614814" y="4927206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7"/>
                          <a:stretch>
                            <a:fillRect l="-119184" t="-7576" r="-215918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661258"/>
                  </p:ext>
                </p:extLst>
              </p:nvPr>
            </p:nvGraphicFramePr>
            <p:xfrm>
              <a:off x="1614813" y="3098943"/>
              <a:ext cx="6452039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69"/>
                  </a:tblGrid>
                  <a:tr h="652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=1/3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[AR’15]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661258"/>
                  </p:ext>
                </p:extLst>
              </p:nvPr>
            </p:nvGraphicFramePr>
            <p:xfrm>
              <a:off x="1614813" y="3098943"/>
              <a:ext cx="6452039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69"/>
                  </a:tblGrid>
                  <a:tr h="664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18699" t="-4545" r="-214634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293989" t="-4545" r="-18852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[AR’15]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22695" y="5721805"/>
              <a:ext cx="6452040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652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=1/7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[AR’15]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1418761"/>
                  </p:ext>
                </p:extLst>
              </p:nvPr>
            </p:nvGraphicFramePr>
            <p:xfrm>
              <a:off x="1622695" y="5721805"/>
              <a:ext cx="6452040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664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119106" t="-4545" r="-214634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294536" t="-4545" r="-18852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[AR’15]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ight Brace 1"/>
          <p:cNvSpPr/>
          <p:nvPr/>
        </p:nvSpPr>
        <p:spPr>
          <a:xfrm>
            <a:off x="8182071" y="1883821"/>
            <a:ext cx="230430" cy="772411"/>
          </a:xfrm>
          <a:prstGeom prst="rightBrace">
            <a:avLst>
              <a:gd name="adj1" fmla="val 3125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8182071" y="4515413"/>
            <a:ext cx="230430" cy="775865"/>
          </a:xfrm>
          <a:prstGeom prst="rightBrace">
            <a:avLst>
              <a:gd name="adj1" fmla="val 3125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9886" y="2022474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LSH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2501" y="4515819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LSH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78430" y="5798615"/>
            <a:ext cx="537027" cy="384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1447247"/>
                  </p:ext>
                </p:extLst>
              </p:nvPr>
            </p:nvGraphicFramePr>
            <p:xfrm>
              <a:off x="1617439" y="2700184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511053"/>
                    <a:gridCol w="1676563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complicated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=1/2−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1447247"/>
                  </p:ext>
                </p:extLst>
              </p:nvPr>
            </p:nvGraphicFramePr>
            <p:xfrm>
              <a:off x="1617439" y="2700184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511053"/>
                    <a:gridCol w="1676563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10"/>
                          <a:stretch>
                            <a:fillRect l="-1987" t="-7463" r="-604636" b="-25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10"/>
                          <a:stretch>
                            <a:fillRect l="-110791" t="-7463" r="-556835" b="-25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complicated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10"/>
                          <a:stretch>
                            <a:fillRect l="-217339" t="-7463" r="-112903" b="-25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20066" y="5307045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508426"/>
                    <a:gridCol w="167919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complicated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=1/4−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7356012"/>
                  </p:ext>
                </p:extLst>
              </p:nvPr>
            </p:nvGraphicFramePr>
            <p:xfrm>
              <a:off x="1620066" y="5307045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508426"/>
                    <a:gridCol w="167919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11"/>
                          <a:stretch>
                            <a:fillRect l="-1325" t="-7576" r="-604636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11"/>
                          <a:stretch>
                            <a:fillRect l="-110072" t="-7576" r="-55683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complicated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11"/>
                          <a:stretch>
                            <a:fillRect l="-216935" t="-7576" r="-112903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Rounded Rectangle 21"/>
          <p:cNvSpPr/>
          <p:nvPr/>
        </p:nvSpPr>
        <p:spPr>
          <a:xfrm>
            <a:off x="2306886" y="3844571"/>
            <a:ext cx="4880128" cy="475486"/>
          </a:xfrm>
          <a:prstGeom prst="roundRect">
            <a:avLst/>
          </a:prstGeom>
          <a:solidFill>
            <a:schemeClr val="accent4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Random hashing is not optimal!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  <p:bldP spid="15" grpId="0" animBg="1"/>
      <p:bldP spid="3" grpId="0"/>
      <p:bldP spid="17" grpId="0"/>
      <p:bldP spid="4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22040" cy="493776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random hash function, chosen after seeing the given dataset</a:t>
            </a:r>
          </a:p>
          <a:p>
            <a:r>
              <a:rPr lang="en-US" dirty="0" smtClean="0"/>
              <a:t>Efficiently computable</a:t>
            </a:r>
          </a:p>
          <a:p>
            <a:pPr lvl="1"/>
            <a:endParaRPr lang="en-US" dirty="0"/>
          </a:p>
        </p:txBody>
      </p:sp>
      <p:pic>
        <p:nvPicPr>
          <p:cNvPr id="5" name="Picture 6" descr="vo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5" y="1809249"/>
            <a:ext cx="4303568" cy="50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71452" y="1303890"/>
            <a:ext cx="4705678" cy="1003473"/>
          </a:xfrm>
          <a:prstGeom prst="round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prstClr val="black"/>
                </a:solidFill>
              </a:rPr>
              <a:t>Data-dependent </a:t>
            </a:r>
            <a:r>
              <a:rPr lang="en-US" sz="3000" dirty="0" smtClean="0">
                <a:solidFill>
                  <a:prstClr val="black"/>
                </a:solidFill>
              </a:rPr>
              <a:t>hashing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prstClr val="black"/>
                </a:solidFill>
              </a:rPr>
              <a:t>(even when </a:t>
            </a:r>
            <a:r>
              <a:rPr lang="en-US" sz="3000" dirty="0" smtClean="0">
                <a:solidFill>
                  <a:srgbClr val="FF0000"/>
                </a:solidFill>
              </a:rPr>
              <a:t>no structure</a:t>
            </a:r>
            <a:r>
              <a:rPr lang="en-US" sz="3000" dirty="0" smtClean="0">
                <a:solidFill>
                  <a:prstClr val="black"/>
                </a:solidFill>
              </a:rPr>
              <a:t>)</a:t>
            </a:r>
            <a:endParaRPr lang="en-US" sz="3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6050" y="2622496"/>
            <a:ext cx="3955715" cy="39953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9240" y="2622495"/>
            <a:ext cx="3955715" cy="39953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Beyond Locality Sensitive Hashing</a:t>
            </a:r>
          </a:p>
        </p:txBody>
      </p:sp>
    </p:spTree>
    <p:extLst>
      <p:ext uri="{BB962C8B-B14F-4D97-AF65-F5344CB8AC3E}">
        <p14:creationId xmlns:p14="http://schemas.microsoft.com/office/powerpoint/2010/main" val="5676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hash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Nice geometric structure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Reduction</a:t>
            </a:r>
            <a:r>
              <a:rPr lang="en-US" dirty="0" smtClean="0"/>
              <a:t> to such structure</a:t>
            </a:r>
          </a:p>
          <a:p>
            <a:endParaRPr lang="en-US" dirty="0" smtClean="0"/>
          </a:p>
          <a:p>
            <a:r>
              <a:rPr lang="en-US" dirty="0" smtClean="0"/>
              <a:t>Like a (weak) “</a:t>
            </a:r>
            <a:r>
              <a:rPr lang="en-US" dirty="0"/>
              <a:t>r</a:t>
            </a:r>
            <a:r>
              <a:rPr lang="en-US" dirty="0" smtClean="0"/>
              <a:t>egularity </a:t>
            </a:r>
            <a:r>
              <a:rPr lang="en-US" dirty="0"/>
              <a:t>l</a:t>
            </a:r>
            <a:r>
              <a:rPr lang="en-US" dirty="0" smtClean="0"/>
              <a:t>emma” for a set of points</a:t>
            </a:r>
          </a:p>
        </p:txBody>
      </p:sp>
      <p:sp>
        <p:nvSpPr>
          <p:cNvPr id="28" name="Left Arrow 27"/>
          <p:cNvSpPr/>
          <p:nvPr/>
        </p:nvSpPr>
        <p:spPr>
          <a:xfrm>
            <a:off x="4741980" y="2273588"/>
            <a:ext cx="768100" cy="23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3700" y="2123230"/>
            <a:ext cx="19720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prstClr val="black"/>
                </a:solidFill>
              </a:rPr>
              <a:t>has better LSH</a:t>
            </a:r>
          </a:p>
        </p:txBody>
      </p:sp>
      <p:sp>
        <p:nvSpPr>
          <p:cNvPr id="30" name="Left Arrow 29"/>
          <p:cNvSpPr/>
          <p:nvPr/>
        </p:nvSpPr>
        <p:spPr>
          <a:xfrm>
            <a:off x="4741980" y="2700936"/>
            <a:ext cx="768100" cy="23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63700" y="2550578"/>
            <a:ext cx="20457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prstClr val="black"/>
                </a:solidFill>
              </a:rPr>
              <a:t>data-dependent</a:t>
            </a:r>
          </a:p>
        </p:txBody>
      </p:sp>
      <p:sp>
        <p:nvSpPr>
          <p:cNvPr id="9" name="Text Box 119"/>
          <p:cNvSpPr txBox="1">
            <a:spLocks noChangeArrowheads="1"/>
          </p:cNvSpPr>
          <p:nvPr/>
        </p:nvSpPr>
        <p:spPr bwMode="auto">
          <a:xfrm>
            <a:off x="396009" y="1070235"/>
            <a:ext cx="38272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CC"/>
                </a:solidFill>
                <a:latin typeface="Gill Sans MT"/>
              </a:rPr>
              <a:t>[A.-Indyk-Nguyen-Razenshteyn’14]</a:t>
            </a:r>
          </a:p>
        </p:txBody>
      </p:sp>
    </p:spTree>
    <p:extLst>
      <p:ext uri="{BB962C8B-B14F-4D97-AF65-F5344CB8AC3E}">
        <p14:creationId xmlns:p14="http://schemas.microsoft.com/office/powerpoint/2010/main" val="35222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geometric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Pseudo-random </a:t>
                </a:r>
                <a:r>
                  <a:rPr lang="en-US" dirty="0"/>
                  <a:t>configuration: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Far pair </a:t>
                </a:r>
                <a:r>
                  <a:rPr lang="en-US" dirty="0"/>
                  <a:t>is (near) </a:t>
                </a:r>
                <a:r>
                  <a:rPr lang="en-US" dirty="0" smtClean="0"/>
                  <a:t>orthogonal (@distance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	as when the dataset is random on the sphere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close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pair </a:t>
                </a:r>
                <a:r>
                  <a:rPr lang="en-US" dirty="0" smtClean="0"/>
                  <a:t>(</a:t>
                </a:r>
                <a:r>
                  <a:rPr lang="en-US" dirty="0"/>
                  <a:t>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)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v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ia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Cap Carving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5690775" y="3083355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11760" y="4425767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11760" y="2660900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5"/>
            <a:endCxn id="20" idx="1"/>
          </p:cNvCxnSpPr>
          <p:nvPr/>
        </p:nvCxnSpPr>
        <p:spPr>
          <a:xfrm>
            <a:off x="7165642" y="3139889"/>
            <a:ext cx="1332816" cy="123375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72770" y="3378685"/>
                <a:ext cx="5012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770" y="3378685"/>
                <a:ext cx="501291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92528" y="4425767"/>
                <a:ext cx="937436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528" y="4425767"/>
                <a:ext cx="937436" cy="436402"/>
              </a:xfrm>
              <a:prstGeom prst="rect">
                <a:avLst/>
              </a:prstGeom>
              <a:blipFill rotWithShape="0">
                <a:blip r:embed="rId4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5863989" y="3097530"/>
            <a:ext cx="2688352" cy="2803569"/>
            <a:chOff x="5863989" y="3097919"/>
            <a:chExt cx="2688352" cy="2880377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7500407" y="3224629"/>
              <a:ext cx="915729" cy="1646125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hord 51"/>
            <p:cNvSpPr/>
            <p:nvPr/>
          </p:nvSpPr>
          <p:spPr>
            <a:xfrm rot="16200000">
              <a:off x="5767976" y="3193932"/>
              <a:ext cx="2880377" cy="2688352"/>
            </a:xfrm>
            <a:prstGeom prst="chord">
              <a:avLst>
                <a:gd name="adj1" fmla="val 560987"/>
                <a:gd name="adj2" fmla="val 6581764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24149" y="3121758"/>
            <a:ext cx="3149211" cy="2803567"/>
            <a:chOff x="5685745" y="3083353"/>
            <a:chExt cx="3149211" cy="2803567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6377035" y="4479649"/>
              <a:ext cx="2457921" cy="1407271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hord 42"/>
            <p:cNvSpPr/>
            <p:nvPr/>
          </p:nvSpPr>
          <p:spPr>
            <a:xfrm>
              <a:off x="5685745" y="3083353"/>
              <a:ext cx="2880377" cy="2688352"/>
            </a:xfrm>
            <a:prstGeom prst="chord">
              <a:avLst>
                <a:gd name="adj1" fmla="val 560987"/>
                <a:gd name="adj2" fmla="val 6581764"/>
              </a:avLst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02665" y="3081591"/>
            <a:ext cx="2880377" cy="2688352"/>
            <a:chOff x="5702665" y="3081591"/>
            <a:chExt cx="2880377" cy="2688352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127414" y="3083354"/>
              <a:ext cx="2200529" cy="695441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hord 43"/>
            <p:cNvSpPr/>
            <p:nvPr/>
          </p:nvSpPr>
          <p:spPr>
            <a:xfrm>
              <a:off x="5702665" y="3081591"/>
              <a:ext cx="2880377" cy="2688352"/>
            </a:xfrm>
            <a:prstGeom prst="chord">
              <a:avLst>
                <a:gd name="adj1" fmla="val 12193350"/>
                <a:gd name="adj2" fmla="val 18050818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690773" y="3083353"/>
            <a:ext cx="2880377" cy="2688352"/>
            <a:chOff x="5690773" y="3083353"/>
            <a:chExt cx="2880377" cy="2688352"/>
          </a:xfrm>
        </p:grpSpPr>
        <p:sp>
          <p:nvSpPr>
            <p:cNvPr id="42" name="Chord 41"/>
            <p:cNvSpPr/>
            <p:nvPr/>
          </p:nvSpPr>
          <p:spPr>
            <a:xfrm>
              <a:off x="5690773" y="3083353"/>
              <a:ext cx="2880377" cy="2688352"/>
            </a:xfrm>
            <a:prstGeom prst="chord">
              <a:avLst>
                <a:gd name="adj1" fmla="val 8422313"/>
                <a:gd name="adj2" fmla="val 1366960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6050604" y="3139889"/>
              <a:ext cx="153620" cy="251660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8476140" y="435133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035560" y="300980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90" y="4052267"/>
            <a:ext cx="2785495" cy="2785495"/>
          </a:xfrm>
          <a:prstGeom prst="rect">
            <a:avLst/>
          </a:prstGeom>
        </p:spPr>
      </p:pic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8112691" y="34310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25" grpId="0"/>
      <p:bldP spid="20" grpId="0" animBg="1"/>
      <p:bldP spid="19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to nice configuration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475580"/>
            <a:ext cx="4640787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Idea: </a:t>
            </a:r>
          </a:p>
          <a:p>
            <a:pPr marL="274320" lvl="1" indent="0">
              <a:buNone/>
            </a:pPr>
            <a:r>
              <a:rPr lang="en-US" dirty="0" smtClean="0"/>
              <a:t>iteratively make the </a:t>
            </a:r>
            <a:r>
              <a:rPr lang="en-US" dirty="0" err="1" smtClean="0"/>
              <a:t>pointset</a:t>
            </a:r>
            <a:r>
              <a:rPr lang="en-US" dirty="0" smtClean="0"/>
              <a:t> more isotopic by narrowing a ball around it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Algorithm: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 smtClean="0">
                <a:solidFill>
                  <a:srgbClr val="7030A0"/>
                </a:solidFill>
              </a:rPr>
              <a:t>dense clusters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ith smaller radius</a:t>
            </a:r>
          </a:p>
          <a:p>
            <a:pPr lvl="2"/>
            <a:r>
              <a:rPr lang="en-US" dirty="0" smtClean="0"/>
              <a:t>large fraction of points</a:t>
            </a:r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ecurse</a:t>
            </a:r>
            <a:r>
              <a:rPr lang="en-US" dirty="0" smtClean="0"/>
              <a:t> on dense clusters</a:t>
            </a:r>
          </a:p>
          <a:p>
            <a:pPr lvl="1"/>
            <a:r>
              <a:rPr lang="en-US" dirty="0" smtClean="0"/>
              <a:t>apply Cap </a:t>
            </a:r>
            <a:r>
              <a:rPr lang="en-US" dirty="0"/>
              <a:t>H</a:t>
            </a:r>
            <a:r>
              <a:rPr lang="en-US" dirty="0" smtClean="0"/>
              <a:t>ashing on the rest</a:t>
            </a:r>
          </a:p>
          <a:p>
            <a:pPr lvl="2"/>
            <a:r>
              <a:rPr lang="en-US" dirty="0" err="1"/>
              <a:t>recurse</a:t>
            </a:r>
            <a:r>
              <a:rPr lang="en-US" dirty="0"/>
              <a:t> on each “cap”</a:t>
            </a:r>
          </a:p>
          <a:p>
            <a:pPr lvl="2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, dense clusters might reappear</a:t>
            </a:r>
          </a:p>
        </p:txBody>
      </p:sp>
      <p:sp>
        <p:nvSpPr>
          <p:cNvPr id="32" name="Oval 31"/>
          <p:cNvSpPr/>
          <p:nvPr/>
        </p:nvSpPr>
        <p:spPr>
          <a:xfrm>
            <a:off x="6569060" y="2353660"/>
            <a:ext cx="1716924" cy="165141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14512" y="1508750"/>
            <a:ext cx="3226020" cy="3166655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7641370" y="1461590"/>
            <a:ext cx="947765" cy="3633393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hord 51"/>
          <p:cNvSpPr/>
          <p:nvPr/>
        </p:nvSpPr>
        <p:spPr>
          <a:xfrm>
            <a:off x="5814512" y="1508862"/>
            <a:ext cx="3226020" cy="3166654"/>
          </a:xfrm>
          <a:prstGeom prst="chord">
            <a:avLst>
              <a:gd name="adj1" fmla="val 18714120"/>
              <a:gd name="adj2" fmla="val 464225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608867" y="2488065"/>
            <a:ext cx="1677117" cy="1281300"/>
            <a:chOff x="6608867" y="2488065"/>
            <a:chExt cx="1677117" cy="1281300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8133584" y="32256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488970" y="35407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7051994" y="24880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7128194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6823394" y="316571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7628679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7045621" y="36169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6608867" y="283388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7726850" y="323960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6285676" y="2640465"/>
            <a:ext cx="766318" cy="2253425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hord 58"/>
          <p:cNvSpPr/>
          <p:nvPr/>
        </p:nvSpPr>
        <p:spPr>
          <a:xfrm>
            <a:off x="5819878" y="1509804"/>
            <a:ext cx="3226020" cy="3166654"/>
          </a:xfrm>
          <a:prstGeom prst="chord">
            <a:avLst>
              <a:gd name="adj1" fmla="val 6450474"/>
              <a:gd name="adj2" fmla="val 12948091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Chord 44"/>
          <p:cNvSpPr/>
          <p:nvPr/>
        </p:nvSpPr>
        <p:spPr>
          <a:xfrm>
            <a:off x="5814512" y="1508751"/>
            <a:ext cx="3226020" cy="3166654"/>
          </a:xfrm>
          <a:prstGeom prst="chord">
            <a:avLst>
              <a:gd name="adj1" fmla="val 11125143"/>
              <a:gd name="adj2" fmla="val 17531394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7101733" y="15652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8743774" y="322566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8090480" y="429135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8512935" y="2140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366945" y="1219343"/>
            <a:ext cx="3326456" cy="20028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492860" y="41773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6162326" y="314614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314726" y="19312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6035070" y="23984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877770" y="1885240"/>
            <a:ext cx="746116" cy="73725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16"/>
          <p:cNvSpPr>
            <a:spLocks noChangeArrowheads="1"/>
          </p:cNvSpPr>
          <p:nvPr/>
        </p:nvSpPr>
        <p:spPr bwMode="auto">
          <a:xfrm>
            <a:off x="6314726" y="21990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742686" y="5876317"/>
                <a:ext cx="16314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</a:rPr>
                  <a:t>radius 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686" y="5876317"/>
                <a:ext cx="1631409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3731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800960" y="6456576"/>
            <a:ext cx="332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*picture not to scale &amp; dimension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360080" y="4709224"/>
                <a:ext cx="17740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</a:rPr>
                  <a:t>radius 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80" y="4709224"/>
                <a:ext cx="1774075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343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1039944" y="5094983"/>
            <a:ext cx="3648476" cy="422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4228564" y="3684255"/>
            <a:ext cx="867998" cy="13704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>
              <a:xfrm>
                <a:off x="4982490" y="2753737"/>
                <a:ext cx="4058042" cy="263891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dirty="0">
                    <a:solidFill>
                      <a:prstClr val="black"/>
                    </a:solidFill>
                  </a:rPr>
                  <a:t>Why </a:t>
                </a:r>
                <a:r>
                  <a:rPr lang="en-US" sz="2300" dirty="0" smtClean="0">
                    <a:solidFill>
                      <a:prstClr val="black"/>
                    </a:solidFill>
                  </a:rPr>
                  <a:t>ok?</a:t>
                </a:r>
                <a:endParaRPr lang="en-US" sz="2300" dirty="0">
                  <a:solidFill>
                    <a:prstClr val="black"/>
                  </a:solidFill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rgbClr val="FF0000"/>
                    </a:solidFill>
                  </a:rPr>
                  <a:t>no</a:t>
                </a:r>
                <a:r>
                  <a:rPr lang="en-US" sz="2300" dirty="0">
                    <a:solidFill>
                      <a:prstClr val="black"/>
                    </a:solidFill>
                  </a:rPr>
                  <a:t> </a:t>
                </a:r>
                <a:r>
                  <a:rPr lang="en-US" sz="2300" dirty="0">
                    <a:solidFill>
                      <a:srgbClr val="7030A0"/>
                    </a:solidFill>
                  </a:rPr>
                  <a:t>dense clusters</a:t>
                </a: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300" dirty="0">
                  <a:solidFill>
                    <a:prstClr val="black"/>
                  </a:solidFill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prstClr val="black"/>
                    </a:solidFill>
                  </a:rPr>
                  <a:t>r</a:t>
                </a:r>
                <a:r>
                  <a:rPr lang="en-US" sz="2300" dirty="0" smtClean="0">
                    <a:solidFill>
                      <a:prstClr val="black"/>
                    </a:solidFill>
                  </a:rPr>
                  <a:t>emainder near- orthogonal (</a:t>
                </a:r>
                <a:r>
                  <a:rPr lang="en-US" sz="2300" dirty="0">
                    <a:solidFill>
                      <a:prstClr val="black"/>
                    </a:solidFill>
                  </a:rPr>
                  <a:t>radius=</a:t>
                </a:r>
                <a14:m>
                  <m:oMath xmlns:m="http://schemas.openxmlformats.org/officeDocument/2006/math">
                    <m:r>
                      <a:rPr lang="en-US" sz="23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3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r>
                  <a:rPr lang="en-US" sz="2300" dirty="0" smtClean="0">
                    <a:solidFill>
                      <a:prstClr val="black"/>
                    </a:solidFill>
                  </a:rPr>
                  <a:t>)</a:t>
                </a:r>
                <a:endParaRPr lang="en-US" sz="2300" dirty="0">
                  <a:solidFill>
                    <a:prstClr val="black"/>
                  </a:solidFill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300" dirty="0">
                  <a:solidFill>
                    <a:prstClr val="black"/>
                  </a:solidFill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prstClr val="black"/>
                    </a:solidFill>
                  </a:rPr>
                  <a:t>even better!</a:t>
                </a:r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490" y="2753737"/>
                <a:ext cx="4058042" cy="2638912"/>
              </a:xfrm>
              <a:prstGeom prst="roundRect">
                <a:avLst/>
              </a:prstGeom>
              <a:blipFill rotWithShape="0">
                <a:blip r:embed="rId4"/>
                <a:stretch>
                  <a:fillRect b="-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6467126" y="3597611"/>
            <a:ext cx="270409" cy="363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6495880" y="4639770"/>
            <a:ext cx="270409" cy="363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Text Box 119"/>
          <p:cNvSpPr txBox="1">
            <a:spLocks noChangeArrowheads="1"/>
          </p:cNvSpPr>
          <p:nvPr/>
        </p:nvSpPr>
        <p:spPr bwMode="auto">
          <a:xfrm>
            <a:off x="396009" y="1070235"/>
            <a:ext cx="22742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CC"/>
                </a:solidFill>
                <a:latin typeface="Gill Sans MT"/>
              </a:rPr>
              <a:t>[A.-Razenshteyn’15]</a:t>
            </a:r>
          </a:p>
        </p:txBody>
      </p:sp>
    </p:spTree>
    <p:extLst>
      <p:ext uri="{BB962C8B-B14F-4D97-AF65-F5344CB8AC3E}">
        <p14:creationId xmlns:p14="http://schemas.microsoft.com/office/powerpoint/2010/main" val="7245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5417 0.3592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79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15625 0.3687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52" grpId="0" animBg="1"/>
      <p:bldP spid="59" grpId="0" animBg="1"/>
      <p:bldP spid="45" grpId="0" animBg="1"/>
      <p:bldP spid="60" grpId="0" animBg="1"/>
      <p:bldP spid="63" grpId="0"/>
      <p:bldP spid="64" grpId="0"/>
      <p:bldP spid="42" grpId="0"/>
      <p:bldP spid="62" grpId="0" animBg="1"/>
      <p:bldP spid="48" grpId="0" animBg="1"/>
      <p:bldP spid="5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Described by a tree (like a hash table)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569060" y="2353660"/>
            <a:ext cx="1716924" cy="165141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14512" y="1508750"/>
            <a:ext cx="3226020" cy="3166655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60080" y="4709224"/>
                <a:ext cx="16131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Arial" charset="0"/>
                  </a:rPr>
                  <a:t>radius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80" y="4709224"/>
                <a:ext cx="161319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0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7641370" y="1461590"/>
            <a:ext cx="947765" cy="3633393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ord 8"/>
          <p:cNvSpPr/>
          <p:nvPr/>
        </p:nvSpPr>
        <p:spPr>
          <a:xfrm>
            <a:off x="5814512" y="1508862"/>
            <a:ext cx="3226020" cy="3166654"/>
          </a:xfrm>
          <a:prstGeom prst="chord">
            <a:avLst>
              <a:gd name="adj1" fmla="val 18714120"/>
              <a:gd name="adj2" fmla="val 464225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08867" y="2488065"/>
            <a:ext cx="1677117" cy="1281300"/>
            <a:chOff x="6608867" y="2488065"/>
            <a:chExt cx="1677117" cy="1281300"/>
          </a:xfrm>
        </p:grpSpPr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8133584" y="32256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7488970" y="35407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7051994" y="24880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7128194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6823394" y="316571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628679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7045621" y="36169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6608867" y="283388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726850" y="323960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285676" y="2640465"/>
            <a:ext cx="766318" cy="2253425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ord 20"/>
          <p:cNvSpPr/>
          <p:nvPr/>
        </p:nvSpPr>
        <p:spPr>
          <a:xfrm>
            <a:off x="5819878" y="1509804"/>
            <a:ext cx="3226020" cy="3166654"/>
          </a:xfrm>
          <a:prstGeom prst="chord">
            <a:avLst>
              <a:gd name="adj1" fmla="val 6450474"/>
              <a:gd name="adj2" fmla="val 12948091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Chord 21"/>
          <p:cNvSpPr/>
          <p:nvPr/>
        </p:nvSpPr>
        <p:spPr>
          <a:xfrm>
            <a:off x="5814512" y="1508751"/>
            <a:ext cx="3226020" cy="3166654"/>
          </a:xfrm>
          <a:prstGeom prst="chord">
            <a:avLst>
              <a:gd name="adj1" fmla="val 11125143"/>
              <a:gd name="adj2" fmla="val 175313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7101733" y="15652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8743774" y="322566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8090480" y="429135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8512935" y="2140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366945" y="1219343"/>
            <a:ext cx="3326456" cy="20028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492860" y="41773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6162326" y="314614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314726" y="19312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6035070" y="23984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877770" y="1885240"/>
            <a:ext cx="746116" cy="73725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6314726" y="21990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5" name="Straight Arrow Connector 34"/>
          <p:cNvCxnSpPr>
            <a:stCxn id="58" idx="4"/>
            <a:endCxn id="59" idx="0"/>
          </p:cNvCxnSpPr>
          <p:nvPr/>
        </p:nvCxnSpPr>
        <p:spPr>
          <a:xfrm>
            <a:off x="2317614" y="2547915"/>
            <a:ext cx="1341481" cy="37817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8" idx="4"/>
            <a:endCxn id="63" idx="0"/>
          </p:cNvCxnSpPr>
          <p:nvPr/>
        </p:nvCxnSpPr>
        <p:spPr>
          <a:xfrm flipH="1">
            <a:off x="1003177" y="2547915"/>
            <a:ext cx="1314437" cy="142342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9" idx="4"/>
          </p:cNvCxnSpPr>
          <p:nvPr/>
        </p:nvCxnSpPr>
        <p:spPr>
          <a:xfrm flipH="1">
            <a:off x="2531202" y="3566116"/>
            <a:ext cx="1127893" cy="6874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9" idx="4"/>
          </p:cNvCxnSpPr>
          <p:nvPr/>
        </p:nvCxnSpPr>
        <p:spPr>
          <a:xfrm flipH="1">
            <a:off x="3571325" y="3566116"/>
            <a:ext cx="87770" cy="72523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9" idx="4"/>
          </p:cNvCxnSpPr>
          <p:nvPr/>
        </p:nvCxnSpPr>
        <p:spPr>
          <a:xfrm>
            <a:off x="3659095" y="3566116"/>
            <a:ext cx="1170871" cy="64002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960460" y="1907889"/>
            <a:ext cx="714308" cy="64002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301941" y="2926090"/>
            <a:ext cx="714308" cy="640026"/>
          </a:xfrm>
          <a:prstGeom prst="ellipse">
            <a:avLst/>
          </a:prstGeom>
          <a:pattFill prst="lgConfetti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Chord 59"/>
          <p:cNvSpPr/>
          <p:nvPr/>
        </p:nvSpPr>
        <p:spPr>
          <a:xfrm>
            <a:off x="2072557" y="4254805"/>
            <a:ext cx="714172" cy="672093"/>
          </a:xfrm>
          <a:prstGeom prst="chord">
            <a:avLst>
              <a:gd name="adj1" fmla="val 10546095"/>
              <a:gd name="adj2" fmla="val 197255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Chord 60"/>
          <p:cNvSpPr/>
          <p:nvPr/>
        </p:nvSpPr>
        <p:spPr>
          <a:xfrm>
            <a:off x="3333052" y="4250113"/>
            <a:ext cx="714172" cy="672093"/>
          </a:xfrm>
          <a:prstGeom prst="chord">
            <a:avLst>
              <a:gd name="adj1" fmla="val 10546095"/>
              <a:gd name="adj2" fmla="val 19725567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hord 61"/>
          <p:cNvSpPr/>
          <p:nvPr/>
        </p:nvSpPr>
        <p:spPr>
          <a:xfrm>
            <a:off x="4552538" y="4221797"/>
            <a:ext cx="714172" cy="672093"/>
          </a:xfrm>
          <a:prstGeom prst="chord">
            <a:avLst>
              <a:gd name="adj1" fmla="val 10546095"/>
              <a:gd name="adj2" fmla="val 19725567"/>
            </a:avLst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6023" y="3971342"/>
            <a:ext cx="714308" cy="64002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5" name="Straight Arrow Connector 84"/>
          <p:cNvCxnSpPr>
            <a:stCxn id="60" idx="2"/>
            <a:endCxn id="95" idx="0"/>
          </p:cNvCxnSpPr>
          <p:nvPr/>
        </p:nvCxnSpPr>
        <p:spPr>
          <a:xfrm flipH="1">
            <a:off x="1803680" y="4512991"/>
            <a:ext cx="598039" cy="114664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0" idx="2"/>
            <a:endCxn id="91" idx="0"/>
          </p:cNvCxnSpPr>
          <p:nvPr/>
        </p:nvCxnSpPr>
        <p:spPr>
          <a:xfrm>
            <a:off x="2401719" y="4512991"/>
            <a:ext cx="879830" cy="50661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2924395" y="5019610"/>
            <a:ext cx="714308" cy="640026"/>
          </a:xfrm>
          <a:prstGeom prst="ellipse">
            <a:avLst/>
          </a:prstGeom>
          <a:pattFill prst="lgConfetti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446526" y="5659636"/>
            <a:ext cx="714308" cy="64002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77770" y="6431660"/>
            <a:ext cx="320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*picture not to </a:t>
            </a:r>
            <a:r>
              <a:rPr lang="en-US" dirty="0" err="1">
                <a:solidFill>
                  <a:prstClr val="black"/>
                </a:solidFill>
                <a:latin typeface="Arial" charset="0"/>
              </a:rPr>
              <a:t>scale&amp;dimension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5417 0.35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79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15625 0.36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21" grpId="0" animBg="1"/>
      <p:bldP spid="22" grpId="0" animBg="1"/>
      <p:bldP spid="3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91" grpId="0" animBg="1"/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302375" cy="4824413"/>
          </a:xfrm>
        </p:spPr>
        <p:txBody>
          <a:bodyPr/>
          <a:lstStyle/>
          <a:p>
            <a:pPr>
              <a:buSzPct val="100000"/>
            </a:pPr>
            <a:r>
              <a:rPr lang="en-US" sz="2500" dirty="0" smtClean="0"/>
              <a:t>Generic setup:</a:t>
            </a:r>
          </a:p>
          <a:p>
            <a:pPr lvl="1">
              <a:buSzPct val="100000"/>
            </a:pPr>
            <a:r>
              <a:rPr lang="en-US" sz="2100" dirty="0" smtClean="0"/>
              <a:t>Points model </a:t>
            </a:r>
            <a:r>
              <a:rPr lang="en-US" sz="2100" i="1" dirty="0" smtClean="0"/>
              <a:t>objects (e.g. images)</a:t>
            </a:r>
          </a:p>
          <a:p>
            <a:pPr lvl="1">
              <a:buSzPct val="100000"/>
            </a:pPr>
            <a:r>
              <a:rPr lang="en-US" sz="2100" dirty="0" smtClean="0"/>
              <a:t>Distance models </a:t>
            </a:r>
            <a:r>
              <a:rPr lang="en-US" sz="2100" i="1" dirty="0" smtClean="0"/>
              <a:t>(dis)similarity measure</a:t>
            </a:r>
          </a:p>
          <a:p>
            <a:pPr>
              <a:buSzPct val="100000"/>
            </a:pPr>
            <a:r>
              <a:rPr lang="en-US" sz="2500" dirty="0" smtClean="0"/>
              <a:t>Application areas: </a:t>
            </a:r>
          </a:p>
          <a:p>
            <a:pPr lvl="1">
              <a:buSzPct val="100000"/>
            </a:pPr>
            <a:r>
              <a:rPr lang="en-US" sz="2100" dirty="0" smtClean="0"/>
              <a:t>machine learning: k-NN rule</a:t>
            </a:r>
          </a:p>
          <a:p>
            <a:pPr lvl="1">
              <a:buSzPct val="100000"/>
            </a:pPr>
            <a:r>
              <a:rPr lang="en-US" sz="2100" dirty="0" smtClean="0"/>
              <a:t>speech/image/video/music recognition, vector quantization, bioinformatics, etc…</a:t>
            </a:r>
          </a:p>
          <a:p>
            <a:pPr>
              <a:buSzPct val="100000"/>
            </a:pPr>
            <a:r>
              <a:rPr lang="en-US" sz="2400" dirty="0" smtClean="0"/>
              <a:t>Distances:</a:t>
            </a:r>
          </a:p>
          <a:p>
            <a:pPr lvl="1">
              <a:buSzPct val="100000"/>
            </a:pPr>
            <a:r>
              <a:rPr lang="en-US" sz="2100" dirty="0" smtClean="0"/>
              <a:t>  Hamming, Euclidean,</a:t>
            </a:r>
          </a:p>
          <a:p>
            <a:pPr marL="274320" lvl="1" indent="0">
              <a:buSzPct val="100000"/>
              <a:buNone/>
            </a:pPr>
            <a:r>
              <a:rPr lang="en-US" sz="2100" dirty="0"/>
              <a:t>	</a:t>
            </a:r>
            <a:r>
              <a:rPr lang="en-US" sz="2100" dirty="0" smtClean="0"/>
              <a:t>edit distance, earthmover distance, etc…</a:t>
            </a:r>
          </a:p>
          <a:p>
            <a:pPr>
              <a:buSzPct val="100000"/>
            </a:pPr>
            <a:r>
              <a:rPr lang="en-US" sz="2400" dirty="0" smtClean="0"/>
              <a:t>Core primitive: closest pair, clustering, etc…</a:t>
            </a:r>
          </a:p>
        </p:txBody>
      </p:sp>
      <p:sp>
        <p:nvSpPr>
          <p:cNvPr id="16388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9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90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92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675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617913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7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08292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1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33550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3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72573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5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60533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6759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73551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0" y="2028825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011100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010100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010100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57925" y="310515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001100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110100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3" name="Equal 2"/>
          <p:cNvSpPr/>
          <p:nvPr/>
        </p:nvSpPr>
        <p:spPr bwMode="auto">
          <a:xfrm rot="1977308">
            <a:off x="7178675" y="284321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Equal 30"/>
          <p:cNvSpPr/>
          <p:nvPr/>
        </p:nvSpPr>
        <p:spPr bwMode="auto">
          <a:xfrm>
            <a:off x="6884988" y="3660775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50391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503919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8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clusters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Current dataset: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dense cluster:</a:t>
                </a:r>
              </a:p>
              <a:p>
                <a:pPr lvl="1"/>
                <a:r>
                  <a:rPr lang="en-US" dirty="0" smtClean="0"/>
                  <a:t>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points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maller radius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 smtClean="0"/>
                  <a:t>After we remove all clusters:</a:t>
                </a:r>
              </a:p>
              <a:p>
                <a:pPr lvl="1"/>
                <a:r>
                  <a:rPr lang="en-US" dirty="0" smtClean="0"/>
                  <a:t>For any point on the surface,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points within distance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The other points are essentially orthogonal !</a:t>
                </a:r>
              </a:p>
              <a:p>
                <a:r>
                  <a:rPr lang="en-US" dirty="0" smtClean="0"/>
                  <a:t>When applying Cap Carving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Empirical number of far pts colliding with 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, the “impurity” doesn’t matter!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877770" y="740650"/>
            <a:ext cx="2649945" cy="2516058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21309" y="478736"/>
                <a:ext cx="1280607" cy="424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09" y="478736"/>
                <a:ext cx="1280607" cy="4242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5301695" y="665603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722680" y="2008015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22680" y="243148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1"/>
          </p:cNvCxnSpPr>
          <p:nvPr/>
        </p:nvCxnSpPr>
        <p:spPr>
          <a:xfrm>
            <a:off x="7221335" y="806738"/>
            <a:ext cx="888043" cy="114915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8087060" y="193357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4748765" y="3987418"/>
                <a:ext cx="1575214" cy="4165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trade-off</a:t>
                </a: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765" y="3987418"/>
                <a:ext cx="1575214" cy="416541"/>
              </a:xfrm>
              <a:prstGeom prst="roundRect">
                <a:avLst/>
              </a:prstGeom>
              <a:blipFill rotWithShape="0">
                <a:blip r:embed="rId4"/>
                <a:stretch>
                  <a:fillRect t="-12676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 flipV="1">
            <a:off x="4461119" y="3121760"/>
            <a:ext cx="287646" cy="1073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1"/>
          </p:cNvCxnSpPr>
          <p:nvPr/>
        </p:nvCxnSpPr>
        <p:spPr>
          <a:xfrm flipH="1">
            <a:off x="4572000" y="4195689"/>
            <a:ext cx="176765" cy="284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7111586" y="4005778"/>
                <a:ext cx="1575214" cy="4165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trade-off</a:t>
                </a:r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586" y="4005778"/>
                <a:ext cx="1575214" cy="416541"/>
              </a:xfrm>
              <a:prstGeom prst="roundRect">
                <a:avLst/>
              </a:prstGeom>
              <a:blipFill rotWithShape="0">
                <a:blip r:embed="rId5"/>
                <a:stretch>
                  <a:fillRect t="-12676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1"/>
          </p:cNvCxnSpPr>
          <p:nvPr/>
        </p:nvCxnSpPr>
        <p:spPr>
          <a:xfrm flipH="1">
            <a:off x="3995925" y="4214049"/>
            <a:ext cx="3115661" cy="1581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1"/>
          </p:cNvCxnSpPr>
          <p:nvPr/>
        </p:nvCxnSpPr>
        <p:spPr>
          <a:xfrm>
            <a:off x="7111586" y="4214049"/>
            <a:ext cx="1411099" cy="859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459854" y="50741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?</a:t>
            </a:r>
          </a:p>
        </p:txBody>
      </p:sp>
      <p:cxnSp>
        <p:nvCxnSpPr>
          <p:cNvPr id="53" name="Straight Arrow Connector 52"/>
          <p:cNvCxnSpPr>
            <a:stCxn id="5" idx="4"/>
            <a:endCxn id="33" idx="3"/>
          </p:cNvCxnSpPr>
          <p:nvPr/>
        </p:nvCxnSpPr>
        <p:spPr>
          <a:xfrm flipV="1">
            <a:off x="7202743" y="2063660"/>
            <a:ext cx="906635" cy="119304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569060" y="395005"/>
            <a:ext cx="3302830" cy="324976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8" grpId="0" animBg="1"/>
      <p:bldP spid="33" grpId="0" animBg="1"/>
      <p:bldP spid="37" grpId="0" animBg="1"/>
      <p:bldP spid="44" grpId="0" animBg="1"/>
      <p:bldP spid="52" grpId="0"/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recap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During query:</a:t>
                </a:r>
              </a:p>
              <a:p>
                <a:pPr lvl="1"/>
                <a:r>
                  <a:rPr lang="en-US" dirty="0" err="1" smtClean="0"/>
                  <a:t>Recurse</a:t>
                </a:r>
                <a:r>
                  <a:rPr lang="en-US" dirty="0" smtClean="0"/>
                  <a:t> in all clusters</a:t>
                </a:r>
              </a:p>
              <a:p>
                <a:pPr lvl="1"/>
                <a:r>
                  <a:rPr lang="en-US" dirty="0" smtClean="0"/>
                  <a:t>Just in one bucket in </a:t>
                </a:r>
                <a:r>
                  <a:rPr lang="en-US" dirty="0" err="1" smtClean="0"/>
                  <a:t>CapCarving</a:t>
                </a:r>
                <a:endParaRPr lang="en-US" dirty="0" smtClean="0"/>
              </a:p>
              <a:p>
                <a:r>
                  <a:rPr lang="en-US" dirty="0" smtClean="0"/>
                  <a:t>Will look in &gt;1 leaf!</a:t>
                </a:r>
              </a:p>
              <a:p>
                <a:r>
                  <a:rPr lang="en-US" dirty="0" smtClean="0"/>
                  <a:t>How much branching?</a:t>
                </a:r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</a:rPr>
                  <a:t>Claim: </a:t>
                </a: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time we branch</a:t>
                </a:r>
              </a:p>
              <a:p>
                <a:pPr lvl="2"/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clusters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/>
                  <a:t>a</a:t>
                </a:r>
                <a:r>
                  <a:rPr lang="en-US" dirty="0" smtClean="0"/>
                  <a:t> cluster reduces radius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cluster-depth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Progress in 2 ways:</a:t>
                </a:r>
              </a:p>
              <a:p>
                <a:pPr lvl="1"/>
                <a:r>
                  <a:rPr lang="en-US" dirty="0" smtClean="0"/>
                  <a:t>Clusters reduce radius</a:t>
                </a:r>
              </a:p>
              <a:p>
                <a:pPr lvl="1"/>
                <a:r>
                  <a:rPr lang="en-US" dirty="0" err="1" smtClean="0"/>
                  <a:t>CapCarving</a:t>
                </a:r>
                <a:r>
                  <a:rPr lang="en-US" dirty="0" smtClean="0"/>
                  <a:t> nodes reduce the # of far points (empirical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A tree succeeds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2469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572000" y="471815"/>
            <a:ext cx="4620687" cy="4391773"/>
            <a:chOff x="4559913" y="535022"/>
            <a:chExt cx="4620687" cy="4391773"/>
          </a:xfrm>
        </p:grpSpPr>
        <p:cxnSp>
          <p:nvCxnSpPr>
            <p:cNvPr id="5" name="Straight Arrow Connector 4"/>
            <p:cNvCxnSpPr>
              <a:stCxn id="10" idx="4"/>
              <a:endCxn id="11" idx="0"/>
            </p:cNvCxnSpPr>
            <p:nvPr/>
          </p:nvCxnSpPr>
          <p:spPr>
            <a:xfrm>
              <a:off x="6231504" y="1175048"/>
              <a:ext cx="1341481" cy="37817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10" idx="4"/>
              <a:endCxn id="15" idx="0"/>
            </p:cNvCxnSpPr>
            <p:nvPr/>
          </p:nvCxnSpPr>
          <p:spPr>
            <a:xfrm flipH="1">
              <a:off x="4917067" y="1175048"/>
              <a:ext cx="1314437" cy="1423427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1" idx="4"/>
            </p:cNvCxnSpPr>
            <p:nvPr/>
          </p:nvCxnSpPr>
          <p:spPr>
            <a:xfrm flipH="1">
              <a:off x="6445092" y="2193249"/>
              <a:ext cx="1127893" cy="68744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</p:cNvCxnSpPr>
            <p:nvPr/>
          </p:nvCxnSpPr>
          <p:spPr>
            <a:xfrm flipH="1">
              <a:off x="7485215" y="2193249"/>
              <a:ext cx="87770" cy="72523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</p:cNvCxnSpPr>
            <p:nvPr/>
          </p:nvCxnSpPr>
          <p:spPr>
            <a:xfrm>
              <a:off x="7572985" y="2193249"/>
              <a:ext cx="1170871" cy="64002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874350" y="535022"/>
              <a:ext cx="714308" cy="6400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15831" y="1553223"/>
              <a:ext cx="714308" cy="640026"/>
            </a:xfrm>
            <a:prstGeom prst="ellipse">
              <a:avLst/>
            </a:prstGeom>
            <a:pattFill prst="lgConfetti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Chord 11"/>
            <p:cNvSpPr/>
            <p:nvPr/>
          </p:nvSpPr>
          <p:spPr>
            <a:xfrm>
              <a:off x="5986447" y="2881938"/>
              <a:ext cx="714172" cy="672093"/>
            </a:xfrm>
            <a:prstGeom prst="chord">
              <a:avLst>
                <a:gd name="adj1" fmla="val 10546095"/>
                <a:gd name="adj2" fmla="val 197255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Chord 12"/>
            <p:cNvSpPr/>
            <p:nvPr/>
          </p:nvSpPr>
          <p:spPr>
            <a:xfrm>
              <a:off x="7246942" y="2877246"/>
              <a:ext cx="714172" cy="672093"/>
            </a:xfrm>
            <a:prstGeom prst="chord">
              <a:avLst>
                <a:gd name="adj1" fmla="val 10546095"/>
                <a:gd name="adj2" fmla="val 19725567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Chord 13"/>
            <p:cNvSpPr/>
            <p:nvPr/>
          </p:nvSpPr>
          <p:spPr>
            <a:xfrm>
              <a:off x="8466428" y="2848930"/>
              <a:ext cx="714172" cy="672093"/>
            </a:xfrm>
            <a:prstGeom prst="chord">
              <a:avLst>
                <a:gd name="adj1" fmla="val 10546095"/>
                <a:gd name="adj2" fmla="val 19725567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559913" y="2598475"/>
              <a:ext cx="714308" cy="64002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2" idx="2"/>
              <a:endCxn id="19" idx="0"/>
            </p:cNvCxnSpPr>
            <p:nvPr/>
          </p:nvCxnSpPr>
          <p:spPr>
            <a:xfrm flipH="1">
              <a:off x="5717570" y="3140124"/>
              <a:ext cx="598039" cy="114664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2"/>
              <a:endCxn id="18" idx="0"/>
            </p:cNvCxnSpPr>
            <p:nvPr/>
          </p:nvCxnSpPr>
          <p:spPr>
            <a:xfrm>
              <a:off x="6315609" y="3140124"/>
              <a:ext cx="879830" cy="50661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838285" y="3646743"/>
              <a:ext cx="714308" cy="640026"/>
            </a:xfrm>
            <a:prstGeom prst="ellipse">
              <a:avLst/>
            </a:prstGeom>
            <a:pattFill prst="lgConfetti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60416" y="4286769"/>
              <a:ext cx="714308" cy="64002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929732" y="1135861"/>
            <a:ext cx="1314437" cy="14234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43013" y="1099898"/>
            <a:ext cx="1341481" cy="37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514556" y="2118099"/>
            <a:ext cx="87770" cy="725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227918" y="4573071"/>
                <a:ext cx="1575214" cy="4165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trade-off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918" y="4573071"/>
                <a:ext cx="1575214" cy="416541"/>
              </a:xfrm>
              <a:prstGeom prst="roundRect">
                <a:avLst/>
              </a:prstGeom>
              <a:blipFill rotWithShape="0">
                <a:blip r:embed="rId3"/>
                <a:stretch>
                  <a:fillRect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 flipV="1">
            <a:off x="3919115" y="3274928"/>
            <a:ext cx="3308803" cy="1506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2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Space decompositions</a:t>
            </a:r>
          </a:p>
          <a:p>
            <a:r>
              <a:rPr lang="en-US" dirty="0" smtClean="0"/>
              <a:t>Structure in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PCA-tree</a:t>
            </a:r>
          </a:p>
          <a:p>
            <a:r>
              <a:rPr lang="en-US" dirty="0" smtClean="0"/>
              <a:t>No structure in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Data-dependent hashing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Towards practice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(provable) practicality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Nice geometric structure: spherical case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Reduction to such </a:t>
            </a:r>
            <a:r>
              <a:rPr lang="en-US" dirty="0" smtClean="0"/>
              <a:t>structure</a:t>
            </a:r>
          </a:p>
          <a:p>
            <a:endParaRPr lang="en-US" dirty="0" smtClean="0"/>
          </a:p>
        </p:txBody>
      </p:sp>
      <p:sp>
        <p:nvSpPr>
          <p:cNvPr id="28" name="Left Arrow 27"/>
          <p:cNvSpPr/>
          <p:nvPr/>
        </p:nvSpPr>
        <p:spPr>
          <a:xfrm rot="1343950">
            <a:off x="5958963" y="2109720"/>
            <a:ext cx="768100" cy="23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80001" y="2400200"/>
            <a:ext cx="20794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C00000"/>
                </a:solidFill>
              </a:rPr>
              <a:t>practical variant</a:t>
            </a:r>
          </a:p>
        </p:txBody>
      </p:sp>
      <p:sp>
        <p:nvSpPr>
          <p:cNvPr id="9" name="Text Box 119"/>
          <p:cNvSpPr txBox="1">
            <a:spLocks noChangeArrowheads="1"/>
          </p:cNvSpPr>
          <p:nvPr/>
        </p:nvSpPr>
        <p:spPr bwMode="auto">
          <a:xfrm>
            <a:off x="3283631" y="2858317"/>
            <a:ext cx="55691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CC"/>
                </a:solidFill>
              </a:rPr>
              <a:t>[</a:t>
            </a:r>
            <a:r>
              <a:rPr lang="en-US" sz="2000" dirty="0" smtClean="0">
                <a:solidFill>
                  <a:srgbClr val="0000CC"/>
                </a:solidFill>
              </a:rPr>
              <a:t>A-Indyk-Laarhoven-Razenshteyn-Schmidt’15</a:t>
            </a:r>
            <a:r>
              <a:rPr lang="en-US" sz="2000" dirty="0">
                <a:solidFill>
                  <a:srgbClr val="0000CC"/>
                </a:solidFill>
              </a:rPr>
              <a:t>]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85001" y="3994211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205986" y="5336623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05986" y="3571756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5"/>
            <a:endCxn id="15" idx="1"/>
          </p:cNvCxnSpPr>
          <p:nvPr/>
        </p:nvCxnSpPr>
        <p:spPr>
          <a:xfrm>
            <a:off x="7259868" y="4050745"/>
            <a:ext cx="1332816" cy="123375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8570366" y="5262186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129786" y="3920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98" y="3607920"/>
            <a:ext cx="3032422" cy="3032422"/>
          </a:xfrm>
          <a:prstGeom prst="rect">
            <a:avLst/>
          </a:prstGeom>
        </p:spPr>
      </p:pic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8183290" y="431353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9" grpId="0"/>
      <p:bldP spid="8" grpId="0" animBg="1"/>
      <p:bldP spid="15" grpId="0" animBg="1"/>
      <p:bldP spid="16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Classic LSH: Hyperplane </a:t>
            </a:r>
            <a:r>
              <a:rPr lang="en-US" dirty="0" smtClean="0">
                <a:solidFill>
                  <a:srgbClr val="0000CC"/>
                </a:solidFill>
              </a:rPr>
              <a:t>[Charikar’02]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Charikar’s construction:</a:t>
                </a:r>
              </a:p>
              <a:p>
                <a:pPr lvl="1"/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uniformly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=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 1 –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𝜋</m:t>
                        </m:r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Performance: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=3/4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 smtClean="0"/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10" y="1362692"/>
            <a:ext cx="2134550" cy="213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88" y="1165517"/>
            <a:ext cx="2144472" cy="2340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95129"/>
            <a:ext cx="2958071" cy="29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Based on cross-polytope 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ntroduced in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[Terasawa-Tanaka’07]</a:t>
                </a:r>
              </a:p>
              <a:p>
                <a:r>
                  <a:rPr lang="en-US" dirty="0" smtClean="0"/>
                  <a:t>Construction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Pick a random rotation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</a:p>
              <a:p>
                <a:pPr lvl="2"/>
                <a:r>
                  <a:rPr lang="en-US" dirty="0" smtClean="0"/>
                  <a:t>index of maximal coordinate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𝑅𝑝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a</a:t>
                </a:r>
                <a:r>
                  <a:rPr lang="en-US" dirty="0" smtClean="0"/>
                  <a:t>nd its sign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Theorem: </a:t>
                </a:r>
                <a:r>
                  <a:rPr lang="en-US" dirty="0" smtClean="0"/>
                  <a:t>nearly the same exponent as (optimal) </a:t>
                </a:r>
                <a:r>
                  <a:rPr lang="en-US" dirty="0" err="1" smtClean="0"/>
                  <a:t>CapCarving</a:t>
                </a:r>
                <a:r>
                  <a:rPr lang="en-US" dirty="0" smtClean="0"/>
                  <a:t> LSH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caps!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555" y="663840"/>
            <a:ext cx="3244249" cy="3252240"/>
          </a:xfrm>
          <a:prstGeom prst="rect">
            <a:avLst/>
          </a:prstGeom>
        </p:spPr>
      </p:pic>
      <p:sp>
        <p:nvSpPr>
          <p:cNvPr id="7" name="Text Box 119"/>
          <p:cNvSpPr txBox="1">
            <a:spLocks noChangeArrowheads="1"/>
          </p:cNvSpPr>
          <p:nvPr/>
        </p:nvSpPr>
        <p:spPr bwMode="auto">
          <a:xfrm>
            <a:off x="325301" y="1042640"/>
            <a:ext cx="55691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CC"/>
                </a:solidFill>
              </a:rPr>
              <a:t>[</a:t>
            </a:r>
            <a:r>
              <a:rPr lang="en-US" sz="2000" dirty="0" smtClean="0">
                <a:solidFill>
                  <a:srgbClr val="0000CC"/>
                </a:solidFill>
              </a:rPr>
              <a:t>A-Indyk-Laarhoven-Razenshteyn-Schmidt’15</a:t>
            </a:r>
            <a:r>
              <a:rPr lang="en-US" sz="2000" dirty="0">
                <a:solidFill>
                  <a:srgbClr val="0000CC"/>
                </a:solidFill>
              </a:rPr>
              <a:t>]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Hyperplane </a:t>
            </a:r>
            <a:r>
              <a:rPr lang="en-US" dirty="0"/>
              <a:t>vs </a:t>
            </a:r>
            <a:r>
              <a:rPr lang="en-US" smtClean="0"/>
              <a:t>CrossPoly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Fix probability of collision for far points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Equivalently: partition </a:t>
                </a:r>
                <a:r>
                  <a:rPr lang="en-US" dirty="0"/>
                  <a:t>space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pieces</a:t>
                </a:r>
              </a:p>
              <a:p>
                <a:r>
                  <a:rPr lang="en-US" dirty="0" smtClean="0"/>
                  <a:t>Hyperplane LSH: </a:t>
                </a:r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 smtClean="0"/>
                  <a:t> hyperplanes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parts</a:t>
                </a:r>
              </a:p>
              <a:p>
                <a:pPr lvl="1"/>
                <a:r>
                  <a:rPr lang="en-US" b="0" dirty="0" smtClean="0"/>
                  <a:t>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=0.42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err="1" smtClean="0"/>
                  <a:t>CrossPolytope</a:t>
                </a:r>
                <a:r>
                  <a:rPr lang="en-US" dirty="0" smtClean="0"/>
                  <a:t> LSH:</a:t>
                </a:r>
              </a:p>
              <a:p>
                <a:pPr lvl="1"/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parts</a:t>
                </a:r>
              </a:p>
              <a:p>
                <a:pPr lvl="1"/>
                <a:r>
                  <a:rPr lang="en-US" dirty="0" smtClean="0"/>
                  <a:t>Exponent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=0.18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90" y="227685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our scheme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Time:</a:t>
                </a:r>
              </a:p>
              <a:p>
                <a:pPr lvl="1"/>
                <a:r>
                  <a:rPr lang="en-US" dirty="0" smtClean="0"/>
                  <a:t>Rotations are expensive!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time</a:t>
                </a:r>
              </a:p>
              <a:p>
                <a:pPr lvl="1"/>
                <a:r>
                  <a:rPr lang="en-US" dirty="0" smtClean="0"/>
                  <a:t>Idea: </a:t>
                </a:r>
                <a:r>
                  <a:rPr lang="en-US" i="1" dirty="0" smtClean="0"/>
                  <a:t>pseudo-random</a:t>
                </a:r>
                <a:r>
                  <a:rPr lang="en-US" dirty="0" smtClean="0"/>
                  <a:t> rotations</a:t>
                </a:r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𝑅𝑝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is “fast rotation”</a:t>
                </a:r>
              </a:p>
              <a:p>
                <a:pPr lvl="2"/>
                <a:r>
                  <a:rPr lang="en-US" dirty="0"/>
                  <a:t>b</a:t>
                </a:r>
                <a:r>
                  <a:rPr lang="en-US" dirty="0" smtClean="0"/>
                  <a:t>ased on </a:t>
                </a:r>
                <a:r>
                  <a:rPr lang="en-US" dirty="0" err="1" smtClean="0"/>
                  <a:t>Hadamard</a:t>
                </a:r>
                <a:r>
                  <a:rPr lang="en-US" dirty="0" smtClean="0"/>
                  <a:t> transform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time!</a:t>
                </a:r>
              </a:p>
              <a:p>
                <a:pPr lvl="1"/>
                <a:r>
                  <a:rPr lang="en-US" dirty="0" smtClean="0"/>
                  <a:t>Used in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[Ailon-Chazelle’06, </a:t>
                </a:r>
                <a:r>
                  <a:rPr lang="en-US" dirty="0" err="1" smtClean="0">
                    <a:solidFill>
                      <a:srgbClr val="0000CC"/>
                    </a:solidFill>
                  </a:rPr>
                  <a:t>Dasgupta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, Kumar, Sarlos’11, Ve-Sarlos-Smola’13,…]</a:t>
                </a:r>
              </a:p>
              <a:p>
                <a:r>
                  <a:rPr lang="en-US" dirty="0" smtClean="0"/>
                  <a:t>Less space:</a:t>
                </a:r>
              </a:p>
              <a:p>
                <a:pPr lvl="1"/>
                <a:r>
                  <a:rPr lang="en-US" dirty="0" smtClean="0"/>
                  <a:t>Can adapt Multi-probe LSH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[Lv-Josephson-Wang-Charikar-Li’07]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5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&amp; Experiments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FALCONN package: </a:t>
                </a:r>
                <a:r>
                  <a:rPr lang="en-US" dirty="0" smtClean="0">
                    <a:hlinkClick r:id="rId2"/>
                  </a:rPr>
                  <a:t>http://falcon-lib.org</a:t>
                </a:r>
                <a:endParaRPr lang="en-US" dirty="0" smtClean="0"/>
              </a:p>
              <a:p>
                <a:r>
                  <a:rPr lang="en-US" dirty="0" smtClean="0"/>
                  <a:t>ANN_SIFT1M data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Linear scan: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38ms</a:t>
                </a:r>
              </a:p>
              <a:p>
                <a:pPr lvl="1"/>
                <a:r>
                  <a:rPr lang="en-US" dirty="0" smtClean="0"/>
                  <a:t>Vanilla:</a:t>
                </a:r>
              </a:p>
              <a:p>
                <a:pPr lvl="2"/>
                <a:r>
                  <a:rPr lang="en-US" dirty="0" smtClean="0"/>
                  <a:t>Hyperplane: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3.7ms</a:t>
                </a:r>
              </a:p>
              <a:p>
                <a:pPr lvl="2"/>
                <a:r>
                  <a:rPr lang="en-US" dirty="0" smtClean="0"/>
                  <a:t>Cross-polytope: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3.1ms</a:t>
                </a:r>
              </a:p>
              <a:p>
                <a:pPr lvl="1"/>
                <a:r>
                  <a:rPr lang="en-US" dirty="0" smtClean="0"/>
                  <a:t>After some clustering and </a:t>
                </a:r>
                <a:r>
                  <a:rPr lang="en-US" dirty="0" err="1" smtClean="0"/>
                  <a:t>recentering</a:t>
                </a:r>
                <a:r>
                  <a:rPr lang="en-US" dirty="0" smtClean="0"/>
                  <a:t> (data-dependent): </a:t>
                </a:r>
              </a:p>
              <a:p>
                <a:pPr lvl="2"/>
                <a:r>
                  <a:rPr lang="en-US" dirty="0" smtClean="0"/>
                  <a:t>Hyperplane: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2.75ms</a:t>
                </a:r>
              </a:p>
              <a:p>
                <a:pPr lvl="2"/>
                <a:r>
                  <a:rPr lang="en-US" dirty="0" smtClean="0"/>
                  <a:t>Cross-polytope: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1.7ms </a:t>
                </a:r>
                <a:r>
                  <a:rPr lang="en-US" dirty="0" smtClean="0"/>
                  <a:t>(1.6x speedup)</a:t>
                </a:r>
              </a:p>
              <a:p>
                <a:r>
                  <a:rPr lang="en-US" dirty="0" err="1" smtClean="0"/>
                  <a:t>Pubmed</a:t>
                </a:r>
                <a:r>
                  <a:rPr lang="en-US" dirty="0" smtClean="0"/>
                  <a:t> data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=8.2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=140,000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Use feature hashing</a:t>
                </a:r>
              </a:p>
              <a:p>
                <a:pPr lvl="1"/>
                <a:r>
                  <a:rPr lang="en-US" dirty="0" smtClean="0"/>
                  <a:t>Linear scan: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3.6s</a:t>
                </a:r>
              </a:p>
              <a:p>
                <a:pPr lvl="1"/>
                <a:r>
                  <a:rPr lang="en-US" dirty="0" smtClean="0"/>
                  <a:t>Hyperplane: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857ms</a:t>
                </a:r>
              </a:p>
              <a:p>
                <a:pPr lvl="1"/>
                <a:r>
                  <a:rPr lang="en-US" dirty="0" smtClean="0"/>
                  <a:t>Cross-polytope: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213ms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(4x speedup)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519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6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(provable) practicality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/>
              <a:t>Nice geometric structure: spherical case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Reduction to such structure</a:t>
            </a:r>
          </a:p>
          <a:p>
            <a:endParaRPr lang="en-US" dirty="0" smtClean="0"/>
          </a:p>
        </p:txBody>
      </p:sp>
      <p:sp>
        <p:nvSpPr>
          <p:cNvPr id="28" name="Left Arrow 27"/>
          <p:cNvSpPr/>
          <p:nvPr/>
        </p:nvSpPr>
        <p:spPr>
          <a:xfrm rot="1343950">
            <a:off x="4480540" y="2429773"/>
            <a:ext cx="768100" cy="23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63568" y="2493700"/>
            <a:ext cx="172463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C00000"/>
                </a:solidFill>
              </a:rPr>
              <a:t>a partial step</a:t>
            </a:r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9" name="Text Box 119"/>
          <p:cNvSpPr txBox="1">
            <a:spLocks noChangeArrowheads="1"/>
          </p:cNvSpPr>
          <p:nvPr/>
        </p:nvSpPr>
        <p:spPr bwMode="auto">
          <a:xfrm>
            <a:off x="3283631" y="2858317"/>
            <a:ext cx="4745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CC"/>
                </a:solidFill>
              </a:rPr>
              <a:t>[</a:t>
            </a:r>
            <a:r>
              <a:rPr lang="en-US" sz="2000" dirty="0" smtClean="0">
                <a:solidFill>
                  <a:srgbClr val="0000CC"/>
                </a:solidFill>
              </a:rPr>
              <a:t>A – </a:t>
            </a:r>
            <a:r>
              <a:rPr lang="en-US" sz="2000" dirty="0" err="1" smtClean="0">
                <a:solidFill>
                  <a:srgbClr val="0000CC"/>
                </a:solidFill>
              </a:rPr>
              <a:t>Razenshteyn</a:t>
            </a:r>
            <a:r>
              <a:rPr lang="en-US" sz="2000" dirty="0" smtClean="0">
                <a:solidFill>
                  <a:srgbClr val="0000CC"/>
                </a:solidFill>
              </a:rPr>
              <a:t> – Shekel-Nosatzki’17]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85001" y="3994211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205986" y="5336623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05986" y="3571756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5"/>
            <a:endCxn id="15" idx="1"/>
          </p:cNvCxnSpPr>
          <p:nvPr/>
        </p:nvCxnSpPr>
        <p:spPr>
          <a:xfrm>
            <a:off x="7259868" y="4050745"/>
            <a:ext cx="1332816" cy="123375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8570366" y="5262186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129786" y="3920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98" y="3607920"/>
            <a:ext cx="3032422" cy="3032422"/>
          </a:xfrm>
          <a:prstGeom prst="rect">
            <a:avLst/>
          </a:prstGeom>
        </p:spPr>
      </p:pic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8183290" y="431353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5972693" y="1743846"/>
            <a:ext cx="306387" cy="269875"/>
            <a:chOff x="4985" y="2208"/>
            <a:chExt cx="193" cy="170"/>
          </a:xfrm>
        </p:grpSpPr>
        <p:sp>
          <p:nvSpPr>
            <p:cNvPr id="20" name="Line 61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2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784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v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09919" y="-286402"/>
            <a:ext cx="3544215" cy="412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Curse of Dimensionality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239915"/>
                <a:ext cx="8229600" cy="4594225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Hard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pPr lvl="3"/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39915"/>
                <a:ext cx="8229600" cy="4594225"/>
              </a:xfrm>
              <a:blipFill rotWithShape="0">
                <a:blip r:embed="rId3"/>
                <a:stretch>
                  <a:fillRect l="-741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4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8769" y="3195727"/>
              <a:ext cx="8526462" cy="14238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3342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</a:tr>
                  <a:tr h="3523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func>
                                          <m:funcPr>
                                            <m:ctrlPr>
                                              <a:rPr kumimoji="0" lang="en-US" sz="24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24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0" lang="en-US" sz="24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Voronoi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diagram size)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</a:tr>
                  <a:tr h="4846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No indexing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5439090"/>
                  </p:ext>
                </p:extLst>
              </p:nvPr>
            </p:nvGraphicFramePr>
            <p:xfrm>
              <a:off x="308769" y="3195727"/>
              <a:ext cx="8526462" cy="14238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1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</a:tr>
                  <a:tr h="4819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3314" t="-105063" r="-188102" b="-124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3746" t="-105063" r="-302" b="-124051"/>
                          </a:stretch>
                        </a:blipFill>
                      </a:tcPr>
                    </a:tc>
                  </a:tr>
                  <a:tr h="4846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No indexing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3314" t="-202500" r="-188102" b="-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3746" t="-202500" r="-302" b="-225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79106" y="5265692"/>
              <a:ext cx="6156125" cy="4846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1261"/>
                    <a:gridCol w="4014864"/>
                  </a:tblGrid>
                  <a:tr h="4846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0.99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6091525"/>
                  </p:ext>
                </p:extLst>
              </p:nvPr>
            </p:nvGraphicFramePr>
            <p:xfrm>
              <a:off x="2679106" y="5265692"/>
              <a:ext cx="6156125" cy="4846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1261"/>
                    <a:gridCol w="4014864"/>
                  </a:tblGrid>
                  <a:tr h="4846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84" t="-1235" r="-187784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53566" t="-1235" r="-303" b="-24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 rot="20169395">
            <a:off x="3034867" y="5114929"/>
            <a:ext cx="3090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Refutes Strong ETH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Arial" charset="0"/>
              </a:rPr>
              <a:t>[Wil’04]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24572" y="296277"/>
                <a:ext cx="1027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572" y="296277"/>
                <a:ext cx="1027397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6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583394"/>
              </a:xfrm>
            </p:spPr>
            <p:txBody>
              <a:bodyPr>
                <a:normAutofit fontScale="92500" lnSpcReduction="10000"/>
              </a:bodyPr>
              <a:lstStyle/>
              <a:p>
                <a:pPr lvl="4"/>
                <a:endParaRPr lang="en-US" dirty="0" smtClean="0"/>
              </a:p>
              <a:p>
                <a:r>
                  <a:rPr lang="en-US" dirty="0" smtClean="0"/>
                  <a:t>Hamming space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 smtClean="0"/>
                  <a:t> random trees,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n each node sample a random coordinate</a:t>
                </a:r>
              </a:p>
              <a:p>
                <a:r>
                  <a:rPr lang="en-US" dirty="0" smtClean="0"/>
                  <a:t>LSH Forest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++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LSH Forest </a:t>
                </a:r>
                <a:r>
                  <a:rPr lang="en-US" sz="2400" dirty="0" smtClean="0">
                    <a:solidFill>
                      <a:srgbClr val="0000CC"/>
                    </a:solidFill>
                  </a:rPr>
                  <a:t>[Bawa-Condie-Ganesan’05]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 a tree, split until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dirty="0" smtClean="0"/>
                  <a:t>bucket size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++</a:t>
                </a:r>
                <a:r>
                  <a:rPr lang="en-US" dirty="0" smtClean="0"/>
                  <a:t>: store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points closest to the mean of P</a:t>
                </a:r>
              </a:p>
              <a:p>
                <a:pPr lvl="2"/>
                <a:r>
                  <a:rPr lang="en-US" dirty="0"/>
                  <a:t>q</a:t>
                </a:r>
                <a:r>
                  <a:rPr lang="en-US" dirty="0" smtClean="0"/>
                  <a:t>uery compared against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points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Theorem:</a:t>
                </a:r>
                <a:r>
                  <a:rPr lang="en-US" dirty="0" smtClean="0"/>
                  <a:t> obtains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large enough</a:t>
                </a:r>
              </a:p>
              <a:p>
                <a:pPr marL="274320" lvl="1" indent="0">
                  <a:buNone/>
                </a:pPr>
                <a:r>
                  <a:rPr lang="en-US" dirty="0" smtClean="0"/>
                  <a:t>=performance of </a:t>
                </a:r>
                <a:r>
                  <a:rPr lang="en-US" sz="2000" dirty="0" smtClean="0">
                    <a:solidFill>
                      <a:srgbClr val="0000CC"/>
                    </a:solidFill>
                  </a:rPr>
                  <a:t>IM98 </a:t>
                </a:r>
                <a:r>
                  <a:rPr lang="en-US" dirty="0" smtClean="0"/>
                  <a:t>on random data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583394"/>
              </a:xfrm>
              <a:blipFill rotWithShape="0"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Forest++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Text Box 119"/>
          <p:cNvSpPr txBox="1">
            <a:spLocks noChangeArrowheads="1"/>
          </p:cNvSpPr>
          <p:nvPr/>
        </p:nvSpPr>
        <p:spPr bwMode="auto">
          <a:xfrm>
            <a:off x="396009" y="1070235"/>
            <a:ext cx="40267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CC"/>
                </a:solidFill>
                <a:latin typeface="Gill Sans MT"/>
              </a:rPr>
              <a:t>[A.-Razenshteyn-Shekel-Nosatzki’17]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74648"/>
                  </p:ext>
                </p:extLst>
              </p:nvPr>
            </p:nvGraphicFramePr>
            <p:xfrm>
              <a:off x="3281243" y="1508287"/>
              <a:ext cx="5345619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[Indyk-Motwani’98]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74648"/>
                  </p:ext>
                </p:extLst>
              </p:nvPr>
            </p:nvGraphicFramePr>
            <p:xfrm>
              <a:off x="3281243" y="1508287"/>
              <a:ext cx="5345619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987" t="-7576" r="-484106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10791" t="-7576" r="-425899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19106" t="-7576" r="-14065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Indyk-Motwani’98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Diamond 7"/>
          <p:cNvSpPr/>
          <p:nvPr/>
        </p:nvSpPr>
        <p:spPr>
          <a:xfrm>
            <a:off x="6812257" y="2820570"/>
            <a:ext cx="921721" cy="46086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5621702" y="3895910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 flipH="1">
            <a:off x="6101765" y="3281430"/>
            <a:ext cx="1171353" cy="614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12" idx="0"/>
          </p:cNvCxnSpPr>
          <p:nvPr/>
        </p:nvCxnSpPr>
        <p:spPr>
          <a:xfrm>
            <a:off x="7273118" y="3281430"/>
            <a:ext cx="979327" cy="576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amond 11"/>
          <p:cNvSpPr/>
          <p:nvPr/>
        </p:nvSpPr>
        <p:spPr>
          <a:xfrm>
            <a:off x="7772382" y="3857505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5122437" y="485603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6159372" y="485603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7273117" y="485603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8310052" y="485603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>
            <a:stCxn id="9" idx="2"/>
            <a:endCxn id="13" idx="0"/>
          </p:cNvCxnSpPr>
          <p:nvPr/>
        </p:nvCxnSpPr>
        <p:spPr>
          <a:xfrm flipH="1">
            <a:off x="5602500" y="4356770"/>
            <a:ext cx="499265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4" idx="0"/>
          </p:cNvCxnSpPr>
          <p:nvPr/>
        </p:nvCxnSpPr>
        <p:spPr>
          <a:xfrm>
            <a:off x="6101765" y="4356770"/>
            <a:ext cx="537670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5" idx="0"/>
          </p:cNvCxnSpPr>
          <p:nvPr/>
        </p:nvCxnSpPr>
        <p:spPr>
          <a:xfrm flipH="1">
            <a:off x="7753180" y="4318365"/>
            <a:ext cx="499265" cy="537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  <a:endCxn id="16" idx="0"/>
          </p:cNvCxnSpPr>
          <p:nvPr/>
        </p:nvCxnSpPr>
        <p:spPr>
          <a:xfrm>
            <a:off x="8252445" y="4318365"/>
            <a:ext cx="537670" cy="537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13113" y="2254129"/>
                <a:ext cx="1706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=00110110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113" y="2254129"/>
                <a:ext cx="170649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85432" y="287885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</a:t>
            </a:r>
            <a:r>
              <a:rPr lang="en-US" dirty="0" err="1" smtClean="0">
                <a:solidFill>
                  <a:schemeClr val="bg1"/>
                </a:solidFill>
              </a:rPr>
              <a:t>oor</a:t>
            </a:r>
            <a:r>
              <a:rPr lang="en-US" dirty="0" smtClean="0">
                <a:solidFill>
                  <a:schemeClr val="bg1"/>
                </a:solidFill>
              </a:rPr>
              <a:t>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7643" y="3919309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</a:t>
            </a:r>
            <a:r>
              <a:rPr lang="en-US" dirty="0" err="1" smtClean="0">
                <a:solidFill>
                  <a:schemeClr val="bg1"/>
                </a:solidFill>
              </a:rPr>
              <a:t>oor</a:t>
            </a:r>
            <a:r>
              <a:rPr lang="en-US" dirty="0" smtClean="0">
                <a:solidFill>
                  <a:schemeClr val="bg1"/>
                </a:solidFill>
              </a:rPr>
              <a:t>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80181" y="389547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</a:t>
            </a:r>
            <a:r>
              <a:rPr lang="en-US" dirty="0" err="1" smtClean="0">
                <a:solidFill>
                  <a:schemeClr val="bg1"/>
                </a:solidFill>
              </a:rPr>
              <a:t>oor</a:t>
            </a:r>
            <a:r>
              <a:rPr lang="en-US" dirty="0" smtClean="0">
                <a:solidFill>
                  <a:schemeClr val="bg1"/>
                </a:solidFill>
              </a:rPr>
              <a:t>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7862" y="4905495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</a:t>
            </a:r>
            <a:r>
              <a:rPr lang="en-US" dirty="0" err="1" smtClean="0">
                <a:solidFill>
                  <a:schemeClr val="bg1"/>
                </a:solidFill>
              </a:rPr>
              <a:t>oor</a:t>
            </a:r>
            <a:r>
              <a:rPr lang="en-US" dirty="0" smtClean="0">
                <a:solidFill>
                  <a:schemeClr val="bg1"/>
                </a:solidFill>
              </a:rPr>
              <a:t> 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975947" y="516449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495801" y="3135574"/>
            <a:ext cx="1184563" cy="1943100"/>
          </a:xfrm>
          <a:custGeom>
            <a:avLst/>
            <a:gdLst>
              <a:gd name="connsiteX0" fmla="*/ 0 w 1184563"/>
              <a:gd name="connsiteY0" fmla="*/ 0 h 1943100"/>
              <a:gd name="connsiteX1" fmla="*/ 155863 w 1184563"/>
              <a:gd name="connsiteY1" fmla="*/ 93518 h 1943100"/>
              <a:gd name="connsiteX2" fmla="*/ 280554 w 1184563"/>
              <a:gd name="connsiteY2" fmla="*/ 176646 h 1943100"/>
              <a:gd name="connsiteX3" fmla="*/ 322118 w 1184563"/>
              <a:gd name="connsiteY3" fmla="*/ 207818 h 1943100"/>
              <a:gd name="connsiteX4" fmla="*/ 405245 w 1184563"/>
              <a:gd name="connsiteY4" fmla="*/ 259773 h 1943100"/>
              <a:gd name="connsiteX5" fmla="*/ 436418 w 1184563"/>
              <a:gd name="connsiteY5" fmla="*/ 290946 h 1943100"/>
              <a:gd name="connsiteX6" fmla="*/ 488372 w 1184563"/>
              <a:gd name="connsiteY6" fmla="*/ 311727 h 1943100"/>
              <a:gd name="connsiteX7" fmla="*/ 561109 w 1184563"/>
              <a:gd name="connsiteY7" fmla="*/ 353291 h 1943100"/>
              <a:gd name="connsiteX8" fmla="*/ 602672 w 1184563"/>
              <a:gd name="connsiteY8" fmla="*/ 394855 h 1943100"/>
              <a:gd name="connsiteX9" fmla="*/ 644236 w 1184563"/>
              <a:gd name="connsiteY9" fmla="*/ 405246 h 1943100"/>
              <a:gd name="connsiteX10" fmla="*/ 685800 w 1184563"/>
              <a:gd name="connsiteY10" fmla="*/ 426027 h 1943100"/>
              <a:gd name="connsiteX11" fmla="*/ 716972 w 1184563"/>
              <a:gd name="connsiteY11" fmla="*/ 457200 h 1943100"/>
              <a:gd name="connsiteX12" fmla="*/ 758536 w 1184563"/>
              <a:gd name="connsiteY12" fmla="*/ 477982 h 1943100"/>
              <a:gd name="connsiteX13" fmla="*/ 800100 w 1184563"/>
              <a:gd name="connsiteY13" fmla="*/ 509155 h 1943100"/>
              <a:gd name="connsiteX14" fmla="*/ 862445 w 1184563"/>
              <a:gd name="connsiteY14" fmla="*/ 561109 h 1943100"/>
              <a:gd name="connsiteX15" fmla="*/ 883227 w 1184563"/>
              <a:gd name="connsiteY15" fmla="*/ 592282 h 1943100"/>
              <a:gd name="connsiteX16" fmla="*/ 914400 w 1184563"/>
              <a:gd name="connsiteY16" fmla="*/ 623455 h 1943100"/>
              <a:gd name="connsiteX17" fmla="*/ 935182 w 1184563"/>
              <a:gd name="connsiteY17" fmla="*/ 654627 h 1943100"/>
              <a:gd name="connsiteX18" fmla="*/ 966354 w 1184563"/>
              <a:gd name="connsiteY18" fmla="*/ 685800 h 1943100"/>
              <a:gd name="connsiteX19" fmla="*/ 1028700 w 1184563"/>
              <a:gd name="connsiteY19" fmla="*/ 779318 h 1943100"/>
              <a:gd name="connsiteX20" fmla="*/ 1059872 w 1184563"/>
              <a:gd name="connsiteY20" fmla="*/ 810491 h 1943100"/>
              <a:gd name="connsiteX21" fmla="*/ 1070263 w 1184563"/>
              <a:gd name="connsiteY21" fmla="*/ 841664 h 1943100"/>
              <a:gd name="connsiteX22" fmla="*/ 1122218 w 1184563"/>
              <a:gd name="connsiteY22" fmla="*/ 914400 h 1943100"/>
              <a:gd name="connsiteX23" fmla="*/ 1132609 w 1184563"/>
              <a:gd name="connsiteY23" fmla="*/ 945573 h 1943100"/>
              <a:gd name="connsiteX24" fmla="*/ 1153391 w 1184563"/>
              <a:gd name="connsiteY24" fmla="*/ 976746 h 1943100"/>
              <a:gd name="connsiteX25" fmla="*/ 1174172 w 1184563"/>
              <a:gd name="connsiteY25" fmla="*/ 1049482 h 1943100"/>
              <a:gd name="connsiteX26" fmla="*/ 1184563 w 1184563"/>
              <a:gd name="connsiteY26" fmla="*/ 1080655 h 1943100"/>
              <a:gd name="connsiteX27" fmla="*/ 1174172 w 1184563"/>
              <a:gd name="connsiteY27" fmla="*/ 1267691 h 1943100"/>
              <a:gd name="connsiteX28" fmla="*/ 1122218 w 1184563"/>
              <a:gd name="connsiteY28" fmla="*/ 1361209 h 1943100"/>
              <a:gd name="connsiteX29" fmla="*/ 1111827 w 1184563"/>
              <a:gd name="connsiteY29" fmla="*/ 1392382 h 1943100"/>
              <a:gd name="connsiteX30" fmla="*/ 1091045 w 1184563"/>
              <a:gd name="connsiteY30" fmla="*/ 1433946 h 1943100"/>
              <a:gd name="connsiteX31" fmla="*/ 1028700 w 1184563"/>
              <a:gd name="connsiteY31" fmla="*/ 1496291 h 1943100"/>
              <a:gd name="connsiteX32" fmla="*/ 987136 w 1184563"/>
              <a:gd name="connsiteY32" fmla="*/ 1548246 h 1943100"/>
              <a:gd name="connsiteX33" fmla="*/ 883227 w 1184563"/>
              <a:gd name="connsiteY33" fmla="*/ 1641764 h 1943100"/>
              <a:gd name="connsiteX34" fmla="*/ 820882 w 1184563"/>
              <a:gd name="connsiteY34" fmla="*/ 1683327 h 1943100"/>
              <a:gd name="connsiteX35" fmla="*/ 789709 w 1184563"/>
              <a:gd name="connsiteY35" fmla="*/ 1704109 h 1943100"/>
              <a:gd name="connsiteX36" fmla="*/ 758536 w 1184563"/>
              <a:gd name="connsiteY36" fmla="*/ 1735282 h 1943100"/>
              <a:gd name="connsiteX37" fmla="*/ 737754 w 1184563"/>
              <a:gd name="connsiteY37" fmla="*/ 1766455 h 1943100"/>
              <a:gd name="connsiteX38" fmla="*/ 706582 w 1184563"/>
              <a:gd name="connsiteY38" fmla="*/ 1787236 h 1943100"/>
              <a:gd name="connsiteX39" fmla="*/ 675409 w 1184563"/>
              <a:gd name="connsiteY39" fmla="*/ 1849582 h 1943100"/>
              <a:gd name="connsiteX40" fmla="*/ 665018 w 1184563"/>
              <a:gd name="connsiteY40" fmla="*/ 1880755 h 1943100"/>
              <a:gd name="connsiteX41" fmla="*/ 644236 w 1184563"/>
              <a:gd name="connsiteY41" fmla="*/ 1922318 h 1943100"/>
              <a:gd name="connsiteX42" fmla="*/ 633845 w 1184563"/>
              <a:gd name="connsiteY4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84563" h="1943100">
                <a:moveTo>
                  <a:pt x="0" y="0"/>
                </a:moveTo>
                <a:cubicBezTo>
                  <a:pt x="78356" y="39179"/>
                  <a:pt x="71227" y="32392"/>
                  <a:pt x="155863" y="93518"/>
                </a:cubicBezTo>
                <a:cubicBezTo>
                  <a:pt x="272623" y="177845"/>
                  <a:pt x="207869" y="152417"/>
                  <a:pt x="280554" y="176646"/>
                </a:cubicBezTo>
                <a:cubicBezTo>
                  <a:pt x="294409" y="187037"/>
                  <a:pt x="307708" y="198212"/>
                  <a:pt x="322118" y="207818"/>
                </a:cubicBezTo>
                <a:cubicBezTo>
                  <a:pt x="332253" y="214574"/>
                  <a:pt x="389749" y="246859"/>
                  <a:pt x="405245" y="259773"/>
                </a:cubicBezTo>
                <a:cubicBezTo>
                  <a:pt x="416534" y="269181"/>
                  <a:pt x="423957" y="283158"/>
                  <a:pt x="436418" y="290946"/>
                </a:cubicBezTo>
                <a:cubicBezTo>
                  <a:pt x="452235" y="300831"/>
                  <a:pt x="472067" y="302669"/>
                  <a:pt x="488372" y="311727"/>
                </a:cubicBezTo>
                <a:cubicBezTo>
                  <a:pt x="582736" y="364151"/>
                  <a:pt x="485655" y="328140"/>
                  <a:pt x="561109" y="353291"/>
                </a:cubicBezTo>
                <a:cubicBezTo>
                  <a:pt x="574963" y="367146"/>
                  <a:pt x="586057" y="384471"/>
                  <a:pt x="602672" y="394855"/>
                </a:cubicBezTo>
                <a:cubicBezTo>
                  <a:pt x="614782" y="402424"/>
                  <a:pt x="630864" y="400232"/>
                  <a:pt x="644236" y="405246"/>
                </a:cubicBezTo>
                <a:cubicBezTo>
                  <a:pt x="658740" y="410685"/>
                  <a:pt x="671945" y="419100"/>
                  <a:pt x="685800" y="426027"/>
                </a:cubicBezTo>
                <a:cubicBezTo>
                  <a:pt x="696191" y="436418"/>
                  <a:pt x="705014" y="448659"/>
                  <a:pt x="716972" y="457200"/>
                </a:cubicBezTo>
                <a:cubicBezTo>
                  <a:pt x="729577" y="466203"/>
                  <a:pt x="745401" y="469772"/>
                  <a:pt x="758536" y="477982"/>
                </a:cubicBezTo>
                <a:cubicBezTo>
                  <a:pt x="773222" y="487161"/>
                  <a:pt x="786007" y="499089"/>
                  <a:pt x="800100" y="509155"/>
                </a:cubicBezTo>
                <a:cubicBezTo>
                  <a:pt x="833757" y="533195"/>
                  <a:pt x="833906" y="526862"/>
                  <a:pt x="862445" y="561109"/>
                </a:cubicBezTo>
                <a:cubicBezTo>
                  <a:pt x="870440" y="570703"/>
                  <a:pt x="875232" y="582688"/>
                  <a:pt x="883227" y="592282"/>
                </a:cubicBezTo>
                <a:cubicBezTo>
                  <a:pt x="892635" y="603571"/>
                  <a:pt x="904992" y="612166"/>
                  <a:pt x="914400" y="623455"/>
                </a:cubicBezTo>
                <a:cubicBezTo>
                  <a:pt x="922395" y="633049"/>
                  <a:pt x="927187" y="645033"/>
                  <a:pt x="935182" y="654627"/>
                </a:cubicBezTo>
                <a:cubicBezTo>
                  <a:pt x="944589" y="665916"/>
                  <a:pt x="956791" y="674643"/>
                  <a:pt x="966354" y="685800"/>
                </a:cubicBezTo>
                <a:cubicBezTo>
                  <a:pt x="1035097" y="766001"/>
                  <a:pt x="958935" y="686298"/>
                  <a:pt x="1028700" y="779318"/>
                </a:cubicBezTo>
                <a:cubicBezTo>
                  <a:pt x="1037517" y="791074"/>
                  <a:pt x="1049481" y="800100"/>
                  <a:pt x="1059872" y="810491"/>
                </a:cubicBezTo>
                <a:cubicBezTo>
                  <a:pt x="1063336" y="820882"/>
                  <a:pt x="1064829" y="832154"/>
                  <a:pt x="1070263" y="841664"/>
                </a:cubicBezTo>
                <a:cubicBezTo>
                  <a:pt x="1089095" y="874620"/>
                  <a:pt x="1106132" y="882229"/>
                  <a:pt x="1122218" y="914400"/>
                </a:cubicBezTo>
                <a:cubicBezTo>
                  <a:pt x="1127116" y="924197"/>
                  <a:pt x="1127711" y="935776"/>
                  <a:pt x="1132609" y="945573"/>
                </a:cubicBezTo>
                <a:cubicBezTo>
                  <a:pt x="1138194" y="956743"/>
                  <a:pt x="1147806" y="965576"/>
                  <a:pt x="1153391" y="976746"/>
                </a:cubicBezTo>
                <a:cubicBezTo>
                  <a:pt x="1161698" y="993360"/>
                  <a:pt x="1169731" y="1033939"/>
                  <a:pt x="1174172" y="1049482"/>
                </a:cubicBezTo>
                <a:cubicBezTo>
                  <a:pt x="1177181" y="1060014"/>
                  <a:pt x="1181099" y="1070264"/>
                  <a:pt x="1184563" y="1080655"/>
                </a:cubicBezTo>
                <a:cubicBezTo>
                  <a:pt x="1181099" y="1143000"/>
                  <a:pt x="1180092" y="1205531"/>
                  <a:pt x="1174172" y="1267691"/>
                </a:cubicBezTo>
                <a:cubicBezTo>
                  <a:pt x="1169993" y="1311570"/>
                  <a:pt x="1137685" y="1314809"/>
                  <a:pt x="1122218" y="1361209"/>
                </a:cubicBezTo>
                <a:cubicBezTo>
                  <a:pt x="1118754" y="1371600"/>
                  <a:pt x="1116142" y="1382315"/>
                  <a:pt x="1111827" y="1392382"/>
                </a:cubicBezTo>
                <a:cubicBezTo>
                  <a:pt x="1105725" y="1406620"/>
                  <a:pt x="1100722" y="1421850"/>
                  <a:pt x="1091045" y="1433946"/>
                </a:cubicBezTo>
                <a:cubicBezTo>
                  <a:pt x="1072685" y="1456896"/>
                  <a:pt x="1028700" y="1496291"/>
                  <a:pt x="1028700" y="1496291"/>
                </a:cubicBezTo>
                <a:cubicBezTo>
                  <a:pt x="1010641" y="1550469"/>
                  <a:pt x="1031663" y="1508666"/>
                  <a:pt x="987136" y="1548246"/>
                </a:cubicBezTo>
                <a:cubicBezTo>
                  <a:pt x="897902" y="1627565"/>
                  <a:pt x="956931" y="1590171"/>
                  <a:pt x="883227" y="1641764"/>
                </a:cubicBezTo>
                <a:cubicBezTo>
                  <a:pt x="862766" y="1656087"/>
                  <a:pt x="841664" y="1669473"/>
                  <a:pt x="820882" y="1683327"/>
                </a:cubicBezTo>
                <a:cubicBezTo>
                  <a:pt x="810491" y="1690254"/>
                  <a:pt x="798540" y="1695278"/>
                  <a:pt x="789709" y="1704109"/>
                </a:cubicBezTo>
                <a:cubicBezTo>
                  <a:pt x="779318" y="1714500"/>
                  <a:pt x="767944" y="1723993"/>
                  <a:pt x="758536" y="1735282"/>
                </a:cubicBezTo>
                <a:cubicBezTo>
                  <a:pt x="750541" y="1744876"/>
                  <a:pt x="746585" y="1757624"/>
                  <a:pt x="737754" y="1766455"/>
                </a:cubicBezTo>
                <a:cubicBezTo>
                  <a:pt x="728924" y="1775285"/>
                  <a:pt x="716973" y="1780309"/>
                  <a:pt x="706582" y="1787236"/>
                </a:cubicBezTo>
                <a:cubicBezTo>
                  <a:pt x="680464" y="1865590"/>
                  <a:pt x="715696" y="1769009"/>
                  <a:pt x="675409" y="1849582"/>
                </a:cubicBezTo>
                <a:cubicBezTo>
                  <a:pt x="670511" y="1859379"/>
                  <a:pt x="669333" y="1870688"/>
                  <a:pt x="665018" y="1880755"/>
                </a:cubicBezTo>
                <a:cubicBezTo>
                  <a:pt x="658916" y="1894992"/>
                  <a:pt x="651163" y="1908464"/>
                  <a:pt x="644236" y="1922318"/>
                </a:cubicBezTo>
                <a:lnTo>
                  <a:pt x="633845" y="1943100"/>
                </a:lnTo>
              </a:path>
            </a:pathLst>
          </a:custGeom>
          <a:noFill/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6791998" y="601443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5526299" y="617523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5737527" y="67002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6462978" y="54727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4931022" y="646984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Oval 17"/>
          <p:cNvSpPr>
            <a:spLocks noChangeArrowheads="1"/>
          </p:cNvSpPr>
          <p:nvPr/>
        </p:nvSpPr>
        <p:spPr bwMode="auto">
          <a:xfrm>
            <a:off x="6101764" y="6280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7043297" y="55097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4580036" y="625098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" name="Oval 17"/>
          <p:cNvSpPr>
            <a:spLocks noChangeArrowheads="1"/>
          </p:cNvSpPr>
          <p:nvPr/>
        </p:nvSpPr>
        <p:spPr bwMode="auto">
          <a:xfrm>
            <a:off x="6964730" y="645449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6101764" y="5662119"/>
            <a:ext cx="385716" cy="111435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395914" y="57644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5" name="Curved Connector 44"/>
          <p:cNvCxnSpPr>
            <a:stCxn id="9" idx="2"/>
            <a:endCxn id="30" idx="0"/>
          </p:cNvCxnSpPr>
          <p:nvPr/>
        </p:nvCxnSpPr>
        <p:spPr>
          <a:xfrm rot="5400000">
            <a:off x="4942900" y="5016369"/>
            <a:ext cx="1818464" cy="4992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4" idx="1"/>
            <a:endCxn id="29" idx="0"/>
          </p:cNvCxnSpPr>
          <p:nvPr/>
        </p:nvCxnSpPr>
        <p:spPr>
          <a:xfrm rot="10800000" flipV="1">
            <a:off x="6868199" y="4080143"/>
            <a:ext cx="1011983" cy="1934287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22" idx="2"/>
          </p:cNvCxnSpPr>
          <p:nvPr/>
        </p:nvCxnSpPr>
        <p:spPr>
          <a:xfrm rot="5400000">
            <a:off x="5249112" y="4194277"/>
            <a:ext cx="2987326" cy="109515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88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219200"/>
                <a:ext cx="8454566" cy="513715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Dynamic data structure?</a:t>
                </a:r>
              </a:p>
              <a:p>
                <a:pPr lvl="1"/>
                <a:r>
                  <a:rPr lang="en-US" dirty="0" err="1" smtClean="0"/>
                  <a:t>Dynamization</a:t>
                </a:r>
                <a:r>
                  <a:rPr lang="en-US" dirty="0" smtClean="0"/>
                  <a:t> techniques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00CC"/>
                    </a:solidFill>
                  </a:rPr>
                  <a:t>Overmars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-van Leeuwen’81]</a:t>
                </a:r>
              </a:p>
              <a:p>
                <a:r>
                  <a:rPr lang="en-US" dirty="0"/>
                  <a:t>Better bounds?</a:t>
                </a:r>
              </a:p>
              <a:p>
                <a:pPr lvl="1"/>
                <a:r>
                  <a:rPr lang="en-US" dirty="0"/>
                  <a:t>For dimension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can get </a:t>
                </a:r>
                <a:r>
                  <a:rPr lang="en-US" dirty="0">
                    <a:solidFill>
                      <a:srgbClr val="008000"/>
                    </a:solidFill>
                  </a:rPr>
                  <a:t>better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! </a:t>
                </a:r>
                <a:r>
                  <a:rPr lang="en-US" dirty="0">
                    <a:solidFill>
                      <a:srgbClr val="0000CC"/>
                    </a:solidFill>
                  </a:rPr>
                  <a:t>[Becker-Ducas-Gama-Laarhoven’16]</a:t>
                </a:r>
              </a:p>
              <a:p>
                <a:pPr lvl="1"/>
                <a:r>
                  <a:rPr lang="en-US" dirty="0"/>
                  <a:t>For dimension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:</a:t>
                </a:r>
                <a:r>
                  <a:rPr lang="en-US" dirty="0"/>
                  <a:t> our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optimal</a:t>
                </a:r>
                <a:r>
                  <a:rPr lang="en-US" dirty="0"/>
                  <a:t> even for data-dependent hashing! </a:t>
                </a:r>
                <a:r>
                  <a:rPr lang="en-US" dirty="0">
                    <a:solidFill>
                      <a:srgbClr val="0000CC"/>
                    </a:solidFill>
                  </a:rPr>
                  <a:t>[A-Razenshteyn’16]: </a:t>
                </a:r>
                <a:endParaRPr lang="en-US" dirty="0"/>
              </a:p>
              <a:p>
                <a:pPr lvl="2"/>
                <a:r>
                  <a:rPr lang="en-US" dirty="0"/>
                  <a:t>in the right formalization (to rule out  </a:t>
                </a:r>
                <a:r>
                  <a:rPr lang="en-US" dirty="0" err="1"/>
                  <a:t>Voronoi</a:t>
                </a:r>
                <a:r>
                  <a:rPr lang="en-US" dirty="0"/>
                  <a:t> diagram)</a:t>
                </a:r>
              </a:p>
              <a:p>
                <a:r>
                  <a:rPr lang="en-US" dirty="0" smtClean="0"/>
                  <a:t>Time-space trade-offs: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time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space</a:t>
                </a:r>
              </a:p>
              <a:p>
                <a:pPr lvl="1"/>
                <a:r>
                  <a:rPr lang="en-US" dirty="0">
                    <a:solidFill>
                      <a:srgbClr val="0000CC"/>
                    </a:solidFill>
                  </a:rPr>
                  <a:t>[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A-Laarhoven-Razenshteyn-Waingarten’17]</a:t>
                </a:r>
                <a:endParaRPr lang="en-US" dirty="0">
                  <a:solidFill>
                    <a:srgbClr val="0000CC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Simpler algorithm/analysis</a:t>
                </a:r>
              </a:p>
              <a:p>
                <a:pPr lvl="1"/>
                <a:r>
                  <a:rPr lang="en-US" dirty="0" smtClean="0"/>
                  <a:t>Optimal* bound!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[ALRW’17, Christiani’17]</a:t>
                </a:r>
              </a:p>
              <a:p>
                <a:endParaRPr lang="en-US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219200"/>
                <a:ext cx="8454566" cy="5137150"/>
              </a:xfrm>
              <a:blipFill rotWithShape="0">
                <a:blip r:embed="rId2"/>
                <a:stretch>
                  <a:fillRect l="-505" t="-1661" r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603248" y="4798198"/>
                <a:ext cx="4685410" cy="53767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48" y="4798198"/>
                <a:ext cx="4685410" cy="53767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8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Finale: Data-dependent hashing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05923" y="1219200"/>
                <a:ext cx="8507341" cy="47628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 reduction </a:t>
                </a:r>
                <a:r>
                  <a:rPr lang="en-US" dirty="0"/>
                  <a:t>from </a:t>
                </a:r>
                <a:r>
                  <a:rPr lang="en-US" dirty="0" smtClean="0"/>
                  <a:t>“worst-case” </a:t>
                </a:r>
                <a:r>
                  <a:rPr lang="en-US" dirty="0"/>
                  <a:t>to “random case”</a:t>
                </a:r>
              </a:p>
              <a:p>
                <a:pPr lvl="1"/>
                <a:r>
                  <a:rPr lang="en-US" dirty="0" smtClean="0"/>
                  <a:t>Instance-optimality (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beyond-worst case</a:t>
                </a:r>
                <a:r>
                  <a:rPr lang="en-US" dirty="0" smtClean="0"/>
                  <a:t>) ?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Other </a:t>
                </a:r>
                <a:r>
                  <a:rPr lang="en-US" dirty="0" smtClean="0"/>
                  <a:t>applications?</a:t>
                </a:r>
                <a:endParaRPr lang="en-US" dirty="0"/>
              </a:p>
              <a:p>
                <a:pPr marL="274320" lvl="1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Eg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C00000"/>
                    </a:solidFill>
                  </a:rPr>
                  <a:t>closest pair </a:t>
                </a:r>
                <a:r>
                  <a:rPr lang="en-US" dirty="0"/>
                  <a:t>can be solved much faster for </a:t>
                </a:r>
                <a:r>
                  <a:rPr lang="en-US" i="1" dirty="0"/>
                  <a:t>random-case</a:t>
                </a:r>
                <a:r>
                  <a:rPr lang="en-US" dirty="0"/>
                  <a:t> </a:t>
                </a:r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>
                    <a:solidFill>
                      <a:srgbClr val="0070C0"/>
                    </a:solidFill>
                  </a:rPr>
                  <a:t>Valiant’12, Karppa-Kaski-Kohonen’16]</a:t>
                </a:r>
              </a:p>
              <a:p>
                <a:r>
                  <a:rPr lang="en-US" dirty="0" smtClean="0"/>
                  <a:t>Tool to understand NNS </a:t>
                </a:r>
                <a:r>
                  <a:rPr lang="en-US" dirty="0"/>
                  <a:t>for </a:t>
                </a:r>
                <a:r>
                  <a:rPr lang="en-US" i="1" dirty="0">
                    <a:solidFill>
                      <a:srgbClr val="C00000"/>
                    </a:solidFill>
                  </a:rPr>
                  <a:t>harder metrics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Classic hard distance: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 non-trivial </a:t>
                </a:r>
                <a:r>
                  <a:rPr lang="en-US" dirty="0" smtClean="0"/>
                  <a:t>sketch/random hash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[BJKS04, AN’12]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But: </a:t>
                </a:r>
                <a:r>
                  <a:rPr lang="en-US" dirty="0">
                    <a:solidFill>
                      <a:srgbClr val="0070C0"/>
                    </a:solidFill>
                  </a:rPr>
                  <a:t>[Indyk’98] </a:t>
                </a:r>
                <a:r>
                  <a:rPr lang="en-US" dirty="0"/>
                  <a:t>gets efficient NNS </a:t>
                </a:r>
                <a:r>
                  <a:rPr lang="en-US" dirty="0" smtClean="0"/>
                  <a:t>with </a:t>
                </a:r>
                <a:r>
                  <a:rPr lang="en-US" dirty="0"/>
                  <a:t>approximation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func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Tight </a:t>
                </a:r>
                <a:r>
                  <a:rPr lang="en-US" dirty="0" smtClean="0"/>
                  <a:t>in </a:t>
                </a:r>
                <a:r>
                  <a:rPr lang="en-US" dirty="0"/>
                  <a:t>the relevant models </a:t>
                </a:r>
                <a:r>
                  <a:rPr lang="en-US" dirty="0">
                    <a:solidFill>
                      <a:srgbClr val="0070C0"/>
                    </a:solidFill>
                  </a:rPr>
                  <a:t>[ACP’08, PTW’10, KP’12] </a:t>
                </a:r>
              </a:p>
              <a:p>
                <a:pPr lvl="1"/>
                <a:r>
                  <a:rPr lang="en-US" dirty="0"/>
                  <a:t>Can be </a:t>
                </a:r>
                <a:r>
                  <a:rPr lang="en-US" dirty="0" smtClean="0"/>
                  <a:t>seen </a:t>
                </a:r>
                <a:r>
                  <a:rPr lang="en-US" dirty="0"/>
                  <a:t>as data-dependent hashing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05923" y="1219200"/>
                <a:ext cx="8507341" cy="4762856"/>
              </a:xfrm>
              <a:blipFill rotWithShape="0">
                <a:blip r:embed="rId2"/>
                <a:stretch>
                  <a:fillRect l="-502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572142" y="2042444"/>
            <a:ext cx="5503490" cy="7496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Algorithms with </a:t>
            </a:r>
            <a:r>
              <a:rPr lang="en-US" sz="2400" dirty="0">
                <a:solidFill>
                  <a:srgbClr val="C00000"/>
                </a:solidFill>
              </a:rPr>
              <a:t>worst-case</a:t>
            </a:r>
            <a:r>
              <a:rPr lang="en-US" sz="2400" dirty="0">
                <a:solidFill>
                  <a:prstClr val="black"/>
                </a:solidFill>
              </a:rPr>
              <a:t> guarantees, but </a:t>
            </a:r>
            <a:r>
              <a:rPr lang="en-US" sz="2400" dirty="0">
                <a:solidFill>
                  <a:srgbClr val="C00000"/>
                </a:solidFill>
              </a:rPr>
              <a:t>great</a:t>
            </a:r>
            <a:r>
              <a:rPr lang="en-US" sz="2400" dirty="0">
                <a:solidFill>
                  <a:prstClr val="black"/>
                </a:solidFill>
              </a:rPr>
              <a:t> performance if dataset is “</a:t>
            </a:r>
            <a:r>
              <a:rPr lang="en-US" sz="2400" dirty="0">
                <a:solidFill>
                  <a:srgbClr val="C00000"/>
                </a:solidFill>
              </a:rPr>
              <a:t>nice</a:t>
            </a:r>
            <a:r>
              <a:rPr lang="en-US" sz="2400" dirty="0">
                <a:solidFill>
                  <a:prstClr val="black"/>
                </a:solidFill>
              </a:rPr>
              <a:t>” 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2209" y="5830086"/>
            <a:ext cx="8135596" cy="4563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NNS for </a:t>
            </a:r>
            <a:r>
              <a:rPr lang="en-US" sz="2400" dirty="0" smtClean="0">
                <a:solidFill>
                  <a:srgbClr val="C00000"/>
                </a:solidFill>
              </a:rPr>
              <a:t>any norm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eg</a:t>
            </a:r>
            <a:r>
              <a:rPr lang="en-US" sz="2400" dirty="0" smtClean="0">
                <a:solidFill>
                  <a:schemeClr val="tx1"/>
                </a:solidFill>
              </a:rPr>
              <a:t>, matrix norms, EMD) or metric (edit d)?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23341" y="2236234"/>
            <a:ext cx="3572474" cy="349043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Approximate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</p:spPr>
            <p:txBody>
              <a:bodyPr>
                <a:normAutofit/>
              </a:bodyPr>
              <a:lstStyle/>
              <a:p>
                <a:pPr lvl="2" eaLnBrk="1" hangingPunct="1"/>
                <a:endParaRPr lang="en-US" dirty="0" smtClean="0">
                  <a:solidFill>
                    <a:srgbClr val="A5002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-near neighbor</a:t>
                </a:r>
                <a:r>
                  <a:rPr lang="en-US" dirty="0" smtClean="0"/>
                  <a:t>: given a query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′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as </a:t>
                </a:r>
                <a:r>
                  <a:rPr lang="en-US" dirty="0"/>
                  <a:t>long </a:t>
                </a:r>
                <a:r>
                  <a:rPr lang="en-US" dirty="0" smtClean="0"/>
                  <a:t>as there is some point within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endParaRPr lang="en-US" dirty="0" smtClean="0">
                  <a:sym typeface="Symbol" pitchFamily="18" charset="2"/>
                </a:endParaRPr>
              </a:p>
              <a:p>
                <a:r>
                  <a:rPr lang="en-US" dirty="0" smtClean="0">
                    <a:sym typeface="Symbol" pitchFamily="18" charset="2"/>
                  </a:rPr>
                  <a:t>Practice: use for exact NNS</a:t>
                </a:r>
              </a:p>
              <a:p>
                <a:pPr lvl="1"/>
                <a:r>
                  <a:rPr lang="en-US" i="1" dirty="0">
                    <a:sym typeface="Symbol" pitchFamily="18" charset="2"/>
                  </a:rPr>
                  <a:t>F</a:t>
                </a:r>
                <a:r>
                  <a:rPr lang="en-US" i="1" dirty="0" smtClean="0">
                    <a:sym typeface="Symbol" pitchFamily="18" charset="2"/>
                  </a:rPr>
                  <a:t>iltering</a:t>
                </a:r>
                <a:r>
                  <a:rPr lang="en-US" dirty="0" smtClean="0">
                    <a:sym typeface="Symbol" pitchFamily="18" charset="2"/>
                  </a:rPr>
                  <a:t>: gives a set of candidates</a:t>
                </a:r>
                <a:r>
                  <a:rPr lang="en-US" i="1" dirty="0" smtClean="0"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(hopefully small)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  <a:blipFill rotWithShape="0">
                <a:blip r:embed="rId2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43" descr="Papyrus"/>
          <p:cNvSpPr>
            <a:spLocks noChangeArrowheads="1"/>
          </p:cNvSpPr>
          <p:nvPr/>
        </p:nvSpPr>
        <p:spPr bwMode="auto">
          <a:xfrm>
            <a:off x="6300788" y="2803525"/>
            <a:ext cx="2495550" cy="2392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6713538" y="3176588"/>
            <a:ext cx="1651000" cy="1663700"/>
          </a:xfrm>
          <a:prstGeom prst="ellipse">
            <a:avLst/>
          </a:prstGeom>
          <a:solidFill>
            <a:srgbClr val="C1FFC1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7154863" y="45206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8335963" y="46085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V="1">
            <a:off x="7500938" y="3625850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flipH="1" flipV="1">
            <a:off x="6980238" y="3435350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1"/>
              <p:cNvSpPr txBox="1">
                <a:spLocks noChangeArrowheads="1"/>
              </p:cNvSpPr>
              <p:nvPr/>
            </p:nvSpPr>
            <p:spPr bwMode="auto">
              <a:xfrm>
                <a:off x="7231063" y="340836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en-US" sz="2000" dirty="0">
                  <a:solidFill>
                    <a:srgbClr val="A5002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1063" y="3408363"/>
                <a:ext cx="382669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6453188" y="407193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61" name="Text Box 37"/>
              <p:cNvSpPr txBox="1">
                <a:spLocks noChangeArrowheads="1"/>
              </p:cNvSpPr>
              <p:nvPr/>
            </p:nvSpPr>
            <p:spPr bwMode="auto">
              <a:xfrm>
                <a:off x="7455116" y="3959502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9061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5116" y="3959502"/>
                <a:ext cx="40081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066" name="Text Box 42"/>
              <p:cNvSpPr txBox="1">
                <a:spLocks noChangeArrowheads="1"/>
              </p:cNvSpPr>
              <p:nvPr/>
            </p:nvSpPr>
            <p:spPr bwMode="auto">
              <a:xfrm>
                <a:off x="7813190" y="3491984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2906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3190" y="3491984"/>
                <a:ext cx="50392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2"/>
              <p:cNvSpPr txBox="1">
                <a:spLocks noChangeArrowheads="1"/>
              </p:cNvSpPr>
              <p:nvPr/>
            </p:nvSpPr>
            <p:spPr bwMode="auto">
              <a:xfrm>
                <a:off x="8412163" y="4684713"/>
                <a:ext cx="4814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3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2163" y="4684713"/>
                <a:ext cx="481477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41"/>
              <p:cNvSpPr txBox="1">
                <a:spLocks noChangeArrowheads="1"/>
              </p:cNvSpPr>
              <p:nvPr/>
            </p:nvSpPr>
            <p:spPr bwMode="auto">
              <a:xfrm>
                <a:off x="6763118" y="3951020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altLang="en-US" sz="2000" dirty="0">
                  <a:solidFill>
                    <a:srgbClr val="A5002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3118" y="3951020"/>
                <a:ext cx="501291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20442133">
                <a:off x="249082" y="1526650"/>
                <a:ext cx="22967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>
                    <a:solidFill>
                      <a:srgbClr val="0000CC"/>
                    </a:solidFill>
                    <a:latin typeface="Arial" charset="0"/>
                  </a:rPr>
                  <a:t>-approximate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42133">
                <a:off x="249082" y="1526650"/>
                <a:ext cx="2296783" cy="492443"/>
              </a:xfrm>
              <a:prstGeom prst="rect">
                <a:avLst/>
              </a:prstGeom>
              <a:blipFill rotWithShape="0">
                <a:blip r:embed="rId8"/>
                <a:stretch>
                  <a:fillRect t="-6436" r="-5222"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02689" y="2398887"/>
                <a:ext cx="597536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6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89" y="2398887"/>
                <a:ext cx="597536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5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29" grpId="0"/>
      <p:bldP spid="31" grpId="0" animBg="1"/>
      <p:bldP spid="129061" grpId="0"/>
      <p:bldP spid="129066" grpId="0"/>
      <p:bldP spid="23" grpId="0"/>
      <p:bldP spid="33" grpId="0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Space decompositions</a:t>
            </a:r>
          </a:p>
          <a:p>
            <a:r>
              <a:rPr lang="en-US" dirty="0" smtClean="0"/>
              <a:t>Structure in data</a:t>
            </a:r>
          </a:p>
          <a:p>
            <a:pPr lvl="1"/>
            <a:r>
              <a:rPr lang="en-US" dirty="0" smtClean="0"/>
              <a:t>PCA-tree</a:t>
            </a:r>
          </a:p>
          <a:p>
            <a:r>
              <a:rPr lang="en-US" dirty="0" smtClean="0"/>
              <a:t>No structure in data</a:t>
            </a:r>
          </a:p>
          <a:p>
            <a:pPr lvl="1"/>
            <a:r>
              <a:rPr lang="en-US" dirty="0" smtClean="0"/>
              <a:t>Data-dependent hashing</a:t>
            </a:r>
          </a:p>
          <a:p>
            <a:r>
              <a:rPr lang="en-US" dirty="0" smtClean="0"/>
              <a:t>Towards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7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Space decompositions</a:t>
            </a:r>
          </a:p>
          <a:p>
            <a:r>
              <a:rPr lang="en-US" dirty="0" smtClean="0"/>
              <a:t>Structure in data</a:t>
            </a:r>
          </a:p>
          <a:p>
            <a:pPr lvl="1"/>
            <a:r>
              <a:rPr lang="en-US" dirty="0" smtClean="0"/>
              <a:t>PCA-tree</a:t>
            </a:r>
          </a:p>
          <a:p>
            <a:r>
              <a:rPr lang="en-US" dirty="0" smtClean="0"/>
              <a:t>No structure in data</a:t>
            </a:r>
          </a:p>
          <a:p>
            <a:pPr lvl="1"/>
            <a:r>
              <a:rPr lang="en-US" dirty="0" smtClean="0"/>
              <a:t>Data-dependent hashing</a:t>
            </a:r>
          </a:p>
          <a:p>
            <a:r>
              <a:rPr lang="en-US" dirty="0" smtClean="0"/>
              <a:t>Towards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</a:t>
            </a:r>
            <a:r>
              <a:rPr lang="en-US" dirty="0" smtClean="0">
                <a:solidFill>
                  <a:schemeClr val="tx1"/>
                </a:solidFill>
              </a:rPr>
              <a:t>space decompositions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8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27746"/>
            <a:ext cx="5078935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Approximate</a:t>
            </a:r>
            <a:r>
              <a:rPr lang="en-US" dirty="0" smtClean="0"/>
              <a:t> space decompositions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00CC"/>
                </a:solidFill>
              </a:rPr>
              <a:t>[Arya-Mount’93], [Clarkson’94], [Arya-Mount-Netanyahu-Silverman-We’98], [Kleinberg’97], [Har-Peled’02],[Arya-Fonseca-Mount’11</a:t>
            </a:r>
            <a:r>
              <a:rPr lang="en-US" dirty="0" smtClean="0">
                <a:solidFill>
                  <a:srgbClr val="0000CC"/>
                </a:solidFill>
              </a:rPr>
              <a:t>],…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Random</a:t>
            </a:r>
            <a:r>
              <a:rPr lang="en-US" dirty="0" smtClean="0"/>
              <a:t> decompositions == </a:t>
            </a:r>
            <a:r>
              <a:rPr lang="en-US" dirty="0" smtClean="0">
                <a:solidFill>
                  <a:srgbClr val="C00000"/>
                </a:solidFill>
              </a:rPr>
              <a:t>hashing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>
                <a:solidFill>
                  <a:srgbClr val="0000CC"/>
                </a:solidFill>
              </a:rPr>
              <a:t>[</a:t>
            </a:r>
            <a:r>
              <a:rPr lang="en-US" dirty="0">
                <a:solidFill>
                  <a:srgbClr val="0000CC"/>
                </a:solidFill>
              </a:rPr>
              <a:t>Kushilevitz-Ostrovsky-Rabani’98], [Indyk-Motwani’98], [</a:t>
            </a:r>
            <a:r>
              <a:rPr lang="en-US" dirty="0" smtClean="0">
                <a:solidFill>
                  <a:srgbClr val="0000CC"/>
                </a:solidFill>
              </a:rPr>
              <a:t>Indyk’01</a:t>
            </a:r>
            <a:r>
              <a:rPr lang="en-US" dirty="0">
                <a:solidFill>
                  <a:srgbClr val="0000CC"/>
                </a:solidFill>
              </a:rPr>
              <a:t>], [Gionis-Indyk-Motwani’99], [</a:t>
            </a:r>
            <a:r>
              <a:rPr lang="en-US" dirty="0" smtClean="0">
                <a:solidFill>
                  <a:srgbClr val="0000CC"/>
                </a:solidFill>
              </a:rPr>
              <a:t>Charikar’02</a:t>
            </a:r>
            <a:r>
              <a:rPr lang="en-US" dirty="0">
                <a:solidFill>
                  <a:srgbClr val="0000CC"/>
                </a:solidFill>
              </a:rPr>
              <a:t>], [Datar-Immorlica-Indyk-Mirrokni’04], [Chakrabarti-Regev’04], [Panigrahy’06], [Ailon-Chazelle’06], [</a:t>
            </a:r>
            <a:r>
              <a:rPr lang="en-US" dirty="0" smtClean="0">
                <a:solidFill>
                  <a:srgbClr val="0000CC"/>
                </a:solidFill>
              </a:rPr>
              <a:t>A.-</a:t>
            </a:r>
            <a:r>
              <a:rPr lang="en-US" dirty="0">
                <a:solidFill>
                  <a:srgbClr val="0000CC"/>
                </a:solidFill>
              </a:rPr>
              <a:t>Indyk’06], </a:t>
            </a:r>
            <a:r>
              <a:rPr lang="en-US" dirty="0" smtClean="0">
                <a:solidFill>
                  <a:srgbClr val="0000CC"/>
                </a:solidFill>
              </a:rPr>
              <a:t>[Terasawa-Tanaka’07], [Kapralov’15], [Pagh’16], [Becker-Ducas-Gama-Laarhoven’16], [Christiani’17], …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89522" y="1783506"/>
            <a:ext cx="30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f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or low-dimensional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5400942" y="1409700"/>
            <a:ext cx="564022" cy="121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298" y="4201906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f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or high-dimensional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403321" y="3310712"/>
            <a:ext cx="564022" cy="22440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Low-dimensional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9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5190140" cy="4937760"/>
              </a:xfrm>
            </p:spPr>
            <p:txBody>
              <a:bodyPr/>
              <a:lstStyle/>
              <a:p>
                <a:r>
                  <a:rPr lang="en-US" dirty="0" err="1"/>
                  <a:t>k</a:t>
                </a:r>
                <a:r>
                  <a:rPr lang="en-US" dirty="0" err="1" smtClean="0"/>
                  <a:t>d</a:t>
                </a:r>
                <a:r>
                  <a:rPr lang="en-US" dirty="0" smtClean="0"/>
                  <a:t>-trees, approximate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,…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fontAlgn="auto">
                  <a:spcAft>
                    <a:spcPts val="0"/>
                  </a:spcAft>
                </a:pPr>
                <a:r>
                  <a:rPr lang="en-US" dirty="0" smtClean="0"/>
                  <a:t>Usual factor: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5190140" cy="4937760"/>
              </a:xfrm>
              <a:blipFill rotWithShape="0">
                <a:blip r:embed="rId2"/>
                <a:stretch>
                  <a:fillRect l="-105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1077145" y="39878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3727090" y="32197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499600" y="51783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3535065" y="452550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693095" y="4947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4226355" y="36421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2805370" y="39878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846715" y="548563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2843775" y="471753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19850" y="2876664"/>
            <a:ext cx="19202" cy="1533626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4260" y="4448695"/>
            <a:ext cx="4306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82915" y="4448695"/>
            <a:ext cx="0" cy="1591845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690155" y="364219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91625" y="42182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6761085" y="3006545"/>
            <a:ext cx="921721" cy="46086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5647340" y="4081885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iamond 28"/>
          <p:cNvSpPr/>
          <p:nvPr/>
        </p:nvSpPr>
        <p:spPr>
          <a:xfrm>
            <a:off x="7874830" y="4091300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  <a:endCxn id="29" idx="0"/>
          </p:cNvCxnSpPr>
          <p:nvPr/>
        </p:nvCxnSpPr>
        <p:spPr>
          <a:xfrm>
            <a:off x="7221946" y="3467405"/>
            <a:ext cx="1132947" cy="6238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</p:cNvCxnSpPr>
          <p:nvPr/>
        </p:nvCxnSpPr>
        <p:spPr>
          <a:xfrm flipH="1">
            <a:off x="6127403" y="3467405"/>
            <a:ext cx="1094543" cy="596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9" idx="2"/>
          </p:cNvCxnSpPr>
          <p:nvPr/>
        </p:nvCxnSpPr>
        <p:spPr>
          <a:xfrm flipH="1">
            <a:off x="7778818" y="4552160"/>
            <a:ext cx="576075" cy="778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2"/>
          </p:cNvCxnSpPr>
          <p:nvPr/>
        </p:nvCxnSpPr>
        <p:spPr>
          <a:xfrm>
            <a:off x="8354893" y="4552160"/>
            <a:ext cx="576074" cy="778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2"/>
          </p:cNvCxnSpPr>
          <p:nvPr/>
        </p:nvCxnSpPr>
        <p:spPr>
          <a:xfrm flipH="1">
            <a:off x="5522650" y="4542745"/>
            <a:ext cx="604753" cy="7880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8" idx="2"/>
          </p:cNvCxnSpPr>
          <p:nvPr/>
        </p:nvCxnSpPr>
        <p:spPr>
          <a:xfrm>
            <a:off x="6127403" y="4542745"/>
            <a:ext cx="542972" cy="7880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712219" y="556183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232073" y="3532909"/>
            <a:ext cx="1184563" cy="1943100"/>
          </a:xfrm>
          <a:custGeom>
            <a:avLst/>
            <a:gdLst>
              <a:gd name="connsiteX0" fmla="*/ 0 w 1184563"/>
              <a:gd name="connsiteY0" fmla="*/ 0 h 1943100"/>
              <a:gd name="connsiteX1" fmla="*/ 155863 w 1184563"/>
              <a:gd name="connsiteY1" fmla="*/ 93518 h 1943100"/>
              <a:gd name="connsiteX2" fmla="*/ 280554 w 1184563"/>
              <a:gd name="connsiteY2" fmla="*/ 176646 h 1943100"/>
              <a:gd name="connsiteX3" fmla="*/ 322118 w 1184563"/>
              <a:gd name="connsiteY3" fmla="*/ 207818 h 1943100"/>
              <a:gd name="connsiteX4" fmla="*/ 405245 w 1184563"/>
              <a:gd name="connsiteY4" fmla="*/ 259773 h 1943100"/>
              <a:gd name="connsiteX5" fmla="*/ 436418 w 1184563"/>
              <a:gd name="connsiteY5" fmla="*/ 290946 h 1943100"/>
              <a:gd name="connsiteX6" fmla="*/ 488372 w 1184563"/>
              <a:gd name="connsiteY6" fmla="*/ 311727 h 1943100"/>
              <a:gd name="connsiteX7" fmla="*/ 561109 w 1184563"/>
              <a:gd name="connsiteY7" fmla="*/ 353291 h 1943100"/>
              <a:gd name="connsiteX8" fmla="*/ 602672 w 1184563"/>
              <a:gd name="connsiteY8" fmla="*/ 394855 h 1943100"/>
              <a:gd name="connsiteX9" fmla="*/ 644236 w 1184563"/>
              <a:gd name="connsiteY9" fmla="*/ 405246 h 1943100"/>
              <a:gd name="connsiteX10" fmla="*/ 685800 w 1184563"/>
              <a:gd name="connsiteY10" fmla="*/ 426027 h 1943100"/>
              <a:gd name="connsiteX11" fmla="*/ 716972 w 1184563"/>
              <a:gd name="connsiteY11" fmla="*/ 457200 h 1943100"/>
              <a:gd name="connsiteX12" fmla="*/ 758536 w 1184563"/>
              <a:gd name="connsiteY12" fmla="*/ 477982 h 1943100"/>
              <a:gd name="connsiteX13" fmla="*/ 800100 w 1184563"/>
              <a:gd name="connsiteY13" fmla="*/ 509155 h 1943100"/>
              <a:gd name="connsiteX14" fmla="*/ 862445 w 1184563"/>
              <a:gd name="connsiteY14" fmla="*/ 561109 h 1943100"/>
              <a:gd name="connsiteX15" fmla="*/ 883227 w 1184563"/>
              <a:gd name="connsiteY15" fmla="*/ 592282 h 1943100"/>
              <a:gd name="connsiteX16" fmla="*/ 914400 w 1184563"/>
              <a:gd name="connsiteY16" fmla="*/ 623455 h 1943100"/>
              <a:gd name="connsiteX17" fmla="*/ 935182 w 1184563"/>
              <a:gd name="connsiteY17" fmla="*/ 654627 h 1943100"/>
              <a:gd name="connsiteX18" fmla="*/ 966354 w 1184563"/>
              <a:gd name="connsiteY18" fmla="*/ 685800 h 1943100"/>
              <a:gd name="connsiteX19" fmla="*/ 1028700 w 1184563"/>
              <a:gd name="connsiteY19" fmla="*/ 779318 h 1943100"/>
              <a:gd name="connsiteX20" fmla="*/ 1059872 w 1184563"/>
              <a:gd name="connsiteY20" fmla="*/ 810491 h 1943100"/>
              <a:gd name="connsiteX21" fmla="*/ 1070263 w 1184563"/>
              <a:gd name="connsiteY21" fmla="*/ 841664 h 1943100"/>
              <a:gd name="connsiteX22" fmla="*/ 1122218 w 1184563"/>
              <a:gd name="connsiteY22" fmla="*/ 914400 h 1943100"/>
              <a:gd name="connsiteX23" fmla="*/ 1132609 w 1184563"/>
              <a:gd name="connsiteY23" fmla="*/ 945573 h 1943100"/>
              <a:gd name="connsiteX24" fmla="*/ 1153391 w 1184563"/>
              <a:gd name="connsiteY24" fmla="*/ 976746 h 1943100"/>
              <a:gd name="connsiteX25" fmla="*/ 1174172 w 1184563"/>
              <a:gd name="connsiteY25" fmla="*/ 1049482 h 1943100"/>
              <a:gd name="connsiteX26" fmla="*/ 1184563 w 1184563"/>
              <a:gd name="connsiteY26" fmla="*/ 1080655 h 1943100"/>
              <a:gd name="connsiteX27" fmla="*/ 1174172 w 1184563"/>
              <a:gd name="connsiteY27" fmla="*/ 1267691 h 1943100"/>
              <a:gd name="connsiteX28" fmla="*/ 1122218 w 1184563"/>
              <a:gd name="connsiteY28" fmla="*/ 1361209 h 1943100"/>
              <a:gd name="connsiteX29" fmla="*/ 1111827 w 1184563"/>
              <a:gd name="connsiteY29" fmla="*/ 1392382 h 1943100"/>
              <a:gd name="connsiteX30" fmla="*/ 1091045 w 1184563"/>
              <a:gd name="connsiteY30" fmla="*/ 1433946 h 1943100"/>
              <a:gd name="connsiteX31" fmla="*/ 1028700 w 1184563"/>
              <a:gd name="connsiteY31" fmla="*/ 1496291 h 1943100"/>
              <a:gd name="connsiteX32" fmla="*/ 987136 w 1184563"/>
              <a:gd name="connsiteY32" fmla="*/ 1548246 h 1943100"/>
              <a:gd name="connsiteX33" fmla="*/ 883227 w 1184563"/>
              <a:gd name="connsiteY33" fmla="*/ 1641764 h 1943100"/>
              <a:gd name="connsiteX34" fmla="*/ 820882 w 1184563"/>
              <a:gd name="connsiteY34" fmla="*/ 1683327 h 1943100"/>
              <a:gd name="connsiteX35" fmla="*/ 789709 w 1184563"/>
              <a:gd name="connsiteY35" fmla="*/ 1704109 h 1943100"/>
              <a:gd name="connsiteX36" fmla="*/ 758536 w 1184563"/>
              <a:gd name="connsiteY36" fmla="*/ 1735282 h 1943100"/>
              <a:gd name="connsiteX37" fmla="*/ 737754 w 1184563"/>
              <a:gd name="connsiteY37" fmla="*/ 1766455 h 1943100"/>
              <a:gd name="connsiteX38" fmla="*/ 706582 w 1184563"/>
              <a:gd name="connsiteY38" fmla="*/ 1787236 h 1943100"/>
              <a:gd name="connsiteX39" fmla="*/ 675409 w 1184563"/>
              <a:gd name="connsiteY39" fmla="*/ 1849582 h 1943100"/>
              <a:gd name="connsiteX40" fmla="*/ 665018 w 1184563"/>
              <a:gd name="connsiteY40" fmla="*/ 1880755 h 1943100"/>
              <a:gd name="connsiteX41" fmla="*/ 644236 w 1184563"/>
              <a:gd name="connsiteY41" fmla="*/ 1922318 h 1943100"/>
              <a:gd name="connsiteX42" fmla="*/ 633845 w 1184563"/>
              <a:gd name="connsiteY4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84563" h="1943100">
                <a:moveTo>
                  <a:pt x="0" y="0"/>
                </a:moveTo>
                <a:cubicBezTo>
                  <a:pt x="78356" y="39179"/>
                  <a:pt x="71227" y="32392"/>
                  <a:pt x="155863" y="93518"/>
                </a:cubicBezTo>
                <a:cubicBezTo>
                  <a:pt x="272623" y="177845"/>
                  <a:pt x="207869" y="152417"/>
                  <a:pt x="280554" y="176646"/>
                </a:cubicBezTo>
                <a:cubicBezTo>
                  <a:pt x="294409" y="187037"/>
                  <a:pt x="307708" y="198212"/>
                  <a:pt x="322118" y="207818"/>
                </a:cubicBezTo>
                <a:cubicBezTo>
                  <a:pt x="332253" y="214574"/>
                  <a:pt x="389749" y="246859"/>
                  <a:pt x="405245" y="259773"/>
                </a:cubicBezTo>
                <a:cubicBezTo>
                  <a:pt x="416534" y="269181"/>
                  <a:pt x="423957" y="283158"/>
                  <a:pt x="436418" y="290946"/>
                </a:cubicBezTo>
                <a:cubicBezTo>
                  <a:pt x="452235" y="300831"/>
                  <a:pt x="472067" y="302669"/>
                  <a:pt x="488372" y="311727"/>
                </a:cubicBezTo>
                <a:cubicBezTo>
                  <a:pt x="582736" y="364151"/>
                  <a:pt x="485655" y="328140"/>
                  <a:pt x="561109" y="353291"/>
                </a:cubicBezTo>
                <a:cubicBezTo>
                  <a:pt x="574963" y="367146"/>
                  <a:pt x="586057" y="384471"/>
                  <a:pt x="602672" y="394855"/>
                </a:cubicBezTo>
                <a:cubicBezTo>
                  <a:pt x="614782" y="402424"/>
                  <a:pt x="630864" y="400232"/>
                  <a:pt x="644236" y="405246"/>
                </a:cubicBezTo>
                <a:cubicBezTo>
                  <a:pt x="658740" y="410685"/>
                  <a:pt x="671945" y="419100"/>
                  <a:pt x="685800" y="426027"/>
                </a:cubicBezTo>
                <a:cubicBezTo>
                  <a:pt x="696191" y="436418"/>
                  <a:pt x="705014" y="448659"/>
                  <a:pt x="716972" y="457200"/>
                </a:cubicBezTo>
                <a:cubicBezTo>
                  <a:pt x="729577" y="466203"/>
                  <a:pt x="745401" y="469772"/>
                  <a:pt x="758536" y="477982"/>
                </a:cubicBezTo>
                <a:cubicBezTo>
                  <a:pt x="773222" y="487161"/>
                  <a:pt x="786007" y="499089"/>
                  <a:pt x="800100" y="509155"/>
                </a:cubicBezTo>
                <a:cubicBezTo>
                  <a:pt x="833757" y="533195"/>
                  <a:pt x="833906" y="526862"/>
                  <a:pt x="862445" y="561109"/>
                </a:cubicBezTo>
                <a:cubicBezTo>
                  <a:pt x="870440" y="570703"/>
                  <a:pt x="875232" y="582688"/>
                  <a:pt x="883227" y="592282"/>
                </a:cubicBezTo>
                <a:cubicBezTo>
                  <a:pt x="892635" y="603571"/>
                  <a:pt x="904992" y="612166"/>
                  <a:pt x="914400" y="623455"/>
                </a:cubicBezTo>
                <a:cubicBezTo>
                  <a:pt x="922395" y="633049"/>
                  <a:pt x="927187" y="645033"/>
                  <a:pt x="935182" y="654627"/>
                </a:cubicBezTo>
                <a:cubicBezTo>
                  <a:pt x="944589" y="665916"/>
                  <a:pt x="956791" y="674643"/>
                  <a:pt x="966354" y="685800"/>
                </a:cubicBezTo>
                <a:cubicBezTo>
                  <a:pt x="1035097" y="766001"/>
                  <a:pt x="958935" y="686298"/>
                  <a:pt x="1028700" y="779318"/>
                </a:cubicBezTo>
                <a:cubicBezTo>
                  <a:pt x="1037517" y="791074"/>
                  <a:pt x="1049481" y="800100"/>
                  <a:pt x="1059872" y="810491"/>
                </a:cubicBezTo>
                <a:cubicBezTo>
                  <a:pt x="1063336" y="820882"/>
                  <a:pt x="1064829" y="832154"/>
                  <a:pt x="1070263" y="841664"/>
                </a:cubicBezTo>
                <a:cubicBezTo>
                  <a:pt x="1089095" y="874620"/>
                  <a:pt x="1106132" y="882229"/>
                  <a:pt x="1122218" y="914400"/>
                </a:cubicBezTo>
                <a:cubicBezTo>
                  <a:pt x="1127116" y="924197"/>
                  <a:pt x="1127711" y="935776"/>
                  <a:pt x="1132609" y="945573"/>
                </a:cubicBezTo>
                <a:cubicBezTo>
                  <a:pt x="1138194" y="956743"/>
                  <a:pt x="1147806" y="965576"/>
                  <a:pt x="1153391" y="976746"/>
                </a:cubicBezTo>
                <a:cubicBezTo>
                  <a:pt x="1161698" y="993360"/>
                  <a:pt x="1169731" y="1033939"/>
                  <a:pt x="1174172" y="1049482"/>
                </a:cubicBezTo>
                <a:cubicBezTo>
                  <a:pt x="1177181" y="1060014"/>
                  <a:pt x="1181099" y="1070264"/>
                  <a:pt x="1184563" y="1080655"/>
                </a:cubicBezTo>
                <a:cubicBezTo>
                  <a:pt x="1181099" y="1143000"/>
                  <a:pt x="1180092" y="1205531"/>
                  <a:pt x="1174172" y="1267691"/>
                </a:cubicBezTo>
                <a:cubicBezTo>
                  <a:pt x="1169993" y="1311570"/>
                  <a:pt x="1137685" y="1314809"/>
                  <a:pt x="1122218" y="1361209"/>
                </a:cubicBezTo>
                <a:cubicBezTo>
                  <a:pt x="1118754" y="1371600"/>
                  <a:pt x="1116142" y="1382315"/>
                  <a:pt x="1111827" y="1392382"/>
                </a:cubicBezTo>
                <a:cubicBezTo>
                  <a:pt x="1105725" y="1406620"/>
                  <a:pt x="1100722" y="1421850"/>
                  <a:pt x="1091045" y="1433946"/>
                </a:cubicBezTo>
                <a:cubicBezTo>
                  <a:pt x="1072685" y="1456896"/>
                  <a:pt x="1028700" y="1496291"/>
                  <a:pt x="1028700" y="1496291"/>
                </a:cubicBezTo>
                <a:cubicBezTo>
                  <a:pt x="1010641" y="1550469"/>
                  <a:pt x="1031663" y="1508666"/>
                  <a:pt x="987136" y="1548246"/>
                </a:cubicBezTo>
                <a:cubicBezTo>
                  <a:pt x="897902" y="1627565"/>
                  <a:pt x="956931" y="1590171"/>
                  <a:pt x="883227" y="1641764"/>
                </a:cubicBezTo>
                <a:cubicBezTo>
                  <a:pt x="862766" y="1656087"/>
                  <a:pt x="841664" y="1669473"/>
                  <a:pt x="820882" y="1683327"/>
                </a:cubicBezTo>
                <a:cubicBezTo>
                  <a:pt x="810491" y="1690254"/>
                  <a:pt x="798540" y="1695278"/>
                  <a:pt x="789709" y="1704109"/>
                </a:cubicBezTo>
                <a:cubicBezTo>
                  <a:pt x="779318" y="1714500"/>
                  <a:pt x="767944" y="1723993"/>
                  <a:pt x="758536" y="1735282"/>
                </a:cubicBezTo>
                <a:cubicBezTo>
                  <a:pt x="750541" y="1744876"/>
                  <a:pt x="746585" y="1757624"/>
                  <a:pt x="737754" y="1766455"/>
                </a:cubicBezTo>
                <a:cubicBezTo>
                  <a:pt x="728924" y="1775285"/>
                  <a:pt x="716973" y="1780309"/>
                  <a:pt x="706582" y="1787236"/>
                </a:cubicBezTo>
                <a:cubicBezTo>
                  <a:pt x="680464" y="1865590"/>
                  <a:pt x="715696" y="1769009"/>
                  <a:pt x="675409" y="1849582"/>
                </a:cubicBezTo>
                <a:cubicBezTo>
                  <a:pt x="670511" y="1859379"/>
                  <a:pt x="669333" y="1870688"/>
                  <a:pt x="665018" y="1880755"/>
                </a:cubicBezTo>
                <a:cubicBezTo>
                  <a:pt x="658916" y="1894992"/>
                  <a:pt x="651163" y="1908464"/>
                  <a:pt x="644236" y="1922318"/>
                </a:cubicBezTo>
                <a:lnTo>
                  <a:pt x="633845" y="1943100"/>
                </a:lnTo>
              </a:path>
            </a:pathLst>
          </a:custGeom>
          <a:noFill/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  <p:bldP spid="29" grpId="0" animBg="1"/>
      <p:bldP spid="32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1_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2629</TotalTime>
  <Words>1505</Words>
  <Application>Microsoft Office PowerPoint</Application>
  <PresentationFormat>On-screen Show (4:3)</PresentationFormat>
  <Paragraphs>545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Aharoni</vt:lpstr>
      <vt:lpstr>Arial</vt:lpstr>
      <vt:lpstr>Arial Black</vt:lpstr>
      <vt:lpstr>Bookman Old Style</vt:lpstr>
      <vt:lpstr>Calibri</vt:lpstr>
      <vt:lpstr>Cambria Math</vt:lpstr>
      <vt:lpstr>Gill Sans MT</vt:lpstr>
      <vt:lpstr>Open Sans</vt:lpstr>
      <vt:lpstr>Symbol</vt:lpstr>
      <vt:lpstr>Wingdings</vt:lpstr>
      <vt:lpstr>Wingdings 3</vt:lpstr>
      <vt:lpstr>triangle-theme</vt:lpstr>
      <vt:lpstr>1_triangle-theme</vt:lpstr>
      <vt:lpstr>Data-dependent Hashing for Similarity Search</vt:lpstr>
      <vt:lpstr>Nearest Neighbor Search (NNS)</vt:lpstr>
      <vt:lpstr>Motivation</vt:lpstr>
      <vt:lpstr>Curse of Dimensionality</vt:lpstr>
      <vt:lpstr>Approximate NNS</vt:lpstr>
      <vt:lpstr>Plan</vt:lpstr>
      <vt:lpstr>Plan</vt:lpstr>
      <vt:lpstr>It’s all about space decompositions</vt:lpstr>
      <vt:lpstr>Low-dimensional</vt:lpstr>
      <vt:lpstr>High-dimensional</vt:lpstr>
      <vt:lpstr>Locality-Sensitive Hashing</vt:lpstr>
      <vt:lpstr>LSH Algorithms</vt:lpstr>
      <vt:lpstr>vs Practice</vt:lpstr>
      <vt:lpstr>Practice vs Theory</vt:lpstr>
      <vt:lpstr>Plan</vt:lpstr>
      <vt:lpstr>How to study phenomenon:</vt:lpstr>
      <vt:lpstr>Towards higher-dimensional datasets</vt:lpstr>
      <vt:lpstr>Model properties</vt:lpstr>
      <vt:lpstr>NNS in this model</vt:lpstr>
      <vt:lpstr>Tool: PCA</vt:lpstr>
      <vt:lpstr>Naïve: just use PCA?</vt:lpstr>
      <vt:lpstr>Our algorithms: intuition</vt:lpstr>
      <vt:lpstr>Plan</vt:lpstr>
      <vt:lpstr>Back to worst-case NNS</vt:lpstr>
      <vt:lpstr>Beyond Locality Sensitive Hashing</vt:lpstr>
      <vt:lpstr>Construction of hash function</vt:lpstr>
      <vt:lpstr>Nice geometric structure</vt:lpstr>
      <vt:lpstr>Reduction to nice configuration</vt:lpstr>
      <vt:lpstr>Hash function</vt:lpstr>
      <vt:lpstr>Dense clusters</vt:lpstr>
      <vt:lpstr>Tree recap</vt:lpstr>
      <vt:lpstr>Plan</vt:lpstr>
      <vt:lpstr>Towards (provable) practicality 1</vt:lpstr>
      <vt:lpstr>Classic LSH: Hyperplane [Charikar’02]</vt:lpstr>
      <vt:lpstr>Our algorithm</vt:lpstr>
      <vt:lpstr>Comparison: Hyperplane vs CrossPoly</vt:lpstr>
      <vt:lpstr>Complexity of our scheme</vt:lpstr>
      <vt:lpstr>Code &amp; Experiments</vt:lpstr>
      <vt:lpstr>Towards (provable) practicality 2</vt:lpstr>
      <vt:lpstr>LSH Forest++</vt:lpstr>
      <vt:lpstr>Follow-ups</vt:lpstr>
      <vt:lpstr>Finale: Data-dependent hashing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Data-dependent Hashing for Nearest Neighbor Search</dc:title>
  <dc:creator>andoni@mit.edu</dc:creator>
  <cp:lastModifiedBy>andoni@mit.edu</cp:lastModifiedBy>
  <cp:revision>30</cp:revision>
  <dcterms:created xsi:type="dcterms:W3CDTF">2016-10-25T03:58:26Z</dcterms:created>
  <dcterms:modified xsi:type="dcterms:W3CDTF">2016-10-29T15:26:40Z</dcterms:modified>
</cp:coreProperties>
</file>