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4" r:id="rId1"/>
  </p:sldMasterIdLst>
  <p:notesMasterIdLst>
    <p:notesMasterId r:id="rId24"/>
  </p:notesMasterIdLst>
  <p:sldIdLst>
    <p:sldId id="256" r:id="rId2"/>
    <p:sldId id="547" r:id="rId3"/>
    <p:sldId id="548" r:id="rId4"/>
    <p:sldId id="534" r:id="rId5"/>
    <p:sldId id="535" r:id="rId6"/>
    <p:sldId id="288" r:id="rId7"/>
    <p:sldId id="439" r:id="rId8"/>
    <p:sldId id="443" r:id="rId9"/>
    <p:sldId id="549" r:id="rId10"/>
    <p:sldId id="550" r:id="rId11"/>
    <p:sldId id="463" r:id="rId12"/>
    <p:sldId id="536" r:id="rId13"/>
    <p:sldId id="537" r:id="rId14"/>
    <p:sldId id="538" r:id="rId15"/>
    <p:sldId id="539" r:id="rId16"/>
    <p:sldId id="540" r:id="rId17"/>
    <p:sldId id="541" r:id="rId18"/>
    <p:sldId id="542" r:id="rId19"/>
    <p:sldId id="543" r:id="rId20"/>
    <p:sldId id="556" r:id="rId21"/>
    <p:sldId id="558" r:id="rId22"/>
    <p:sldId id="559" r:id="rId23"/>
  </p:sldIdLst>
  <p:sldSz cx="9144000" cy="6858000" type="screen4x3"/>
  <p:notesSz cx="6858000" cy="9144000"/>
  <p:embeddedFontLst>
    <p:embeddedFont>
      <p:font typeface="Aharoni" panose="02010803020104030203" pitchFamily="2" charset="-79"/>
      <p:bold r:id="rId25"/>
    </p:embeddedFont>
    <p:embeddedFont>
      <p:font typeface="Cambria Math" panose="02040503050406030204" pitchFamily="18" charset="0"/>
      <p:regular r:id="rId26"/>
    </p:embeddedFont>
    <p:embeddedFont>
      <p:font typeface="Wingdings 3" panose="05040102010807070707" pitchFamily="18" charset="2"/>
      <p:regular r:id="rId27"/>
    </p:embeddedFont>
    <p:embeddedFont>
      <p:font typeface="Bookman Old Style" panose="02050604050505020204" pitchFamily="18" charset="0"/>
      <p:regular r:id="rId28"/>
      <p:bold r:id="rId29"/>
      <p:italic r:id="rId30"/>
      <p:boldItalic r:id="rId31"/>
    </p:embeddedFont>
    <p:embeddedFont>
      <p:font typeface="Gill Sans MT" panose="020B0502020104020203" pitchFamily="34" charset="0"/>
      <p:regular r:id="rId32"/>
      <p:bold r:id="rId33"/>
      <p:italic r:id="rId34"/>
      <p:boldItalic r:id="rId35"/>
    </p:embeddedFont>
    <p:embeddedFont>
      <p:font typeface="Arial Black" panose="020B0A04020102020204" pitchFamily="34" charset="0"/>
      <p:bold r:id="rId36"/>
    </p:embeddedFont>
  </p:embeddedFontLst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0000CC"/>
    <a:srgbClr val="CCE9AD"/>
    <a:srgbClr val="008000"/>
    <a:srgbClr val="000099"/>
    <a:srgbClr val="FF0000"/>
    <a:srgbClr val="CCFFCC"/>
    <a:srgbClr val="C1FFC1"/>
    <a:srgbClr val="0092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501" autoAdjust="0"/>
  </p:normalViewPr>
  <p:slideViewPr>
    <p:cSldViewPr>
      <p:cViewPr varScale="1">
        <p:scale>
          <a:sx n="112" d="100"/>
          <a:sy n="112" d="100"/>
        </p:scale>
        <p:origin x="402" y="138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Sheet1!$C$2:$C$22</c:f>
              <c:numCache>
                <c:formatCode>General</c:formatCode>
                <c:ptCount val="21"/>
                <c:pt idx="0">
                  <c:v>1</c:v>
                </c:pt>
                <c:pt idx="1">
                  <c:v>0.90483741803595952</c:v>
                </c:pt>
                <c:pt idx="2">
                  <c:v>0.81873075307798182</c:v>
                </c:pt>
                <c:pt idx="3">
                  <c:v>0.74081822068171788</c:v>
                </c:pt>
                <c:pt idx="4">
                  <c:v>0.67032004603563933</c:v>
                </c:pt>
                <c:pt idx="5">
                  <c:v>0.60653065971263342</c:v>
                </c:pt>
                <c:pt idx="6">
                  <c:v>0.54881163609402639</c:v>
                </c:pt>
                <c:pt idx="7">
                  <c:v>0.49658530379140953</c:v>
                </c:pt>
                <c:pt idx="8">
                  <c:v>0.44932896411722156</c:v>
                </c:pt>
                <c:pt idx="9">
                  <c:v>0.40656965974059911</c:v>
                </c:pt>
                <c:pt idx="10">
                  <c:v>0.36787944117144233</c:v>
                </c:pt>
                <c:pt idx="11">
                  <c:v>0.33287108369807955</c:v>
                </c:pt>
                <c:pt idx="12">
                  <c:v>0.30119421191220214</c:v>
                </c:pt>
                <c:pt idx="13">
                  <c:v>0.27253179303401259</c:v>
                </c:pt>
                <c:pt idx="14">
                  <c:v>0.24659696394160649</c:v>
                </c:pt>
                <c:pt idx="15">
                  <c:v>0.22313016014842982</c:v>
                </c:pt>
                <c:pt idx="16">
                  <c:v>0.20189651799465538</c:v>
                </c:pt>
                <c:pt idx="17">
                  <c:v>0.18268352405273466</c:v>
                </c:pt>
                <c:pt idx="18">
                  <c:v>0.16529888822158653</c:v>
                </c:pt>
                <c:pt idx="19">
                  <c:v>0.14956861922263506</c:v>
                </c:pt>
                <c:pt idx="20">
                  <c:v>0.1353352832366127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Sheet1!$D$2:$D$22</c:f>
              <c:numCache>
                <c:formatCode>General</c:formatCode>
                <c:ptCount val="21"/>
                <c:pt idx="0">
                  <c:v>1</c:v>
                </c:pt>
                <c:pt idx="1">
                  <c:v>0.81873075307798171</c:v>
                </c:pt>
                <c:pt idx="2">
                  <c:v>0.67032004603563922</c:v>
                </c:pt>
                <c:pt idx="3">
                  <c:v>0.5488116360940265</c:v>
                </c:pt>
                <c:pt idx="4">
                  <c:v>0.44932896411722162</c:v>
                </c:pt>
                <c:pt idx="5">
                  <c:v>0.36787944117144233</c:v>
                </c:pt>
                <c:pt idx="6">
                  <c:v>0.30119421191220203</c:v>
                </c:pt>
                <c:pt idx="7">
                  <c:v>0.24659696394160649</c:v>
                </c:pt>
                <c:pt idx="8">
                  <c:v>0.20189651799465538</c:v>
                </c:pt>
                <c:pt idx="9">
                  <c:v>0.16529888822158653</c:v>
                </c:pt>
                <c:pt idx="10">
                  <c:v>0.1353352832366127</c:v>
                </c:pt>
                <c:pt idx="11">
                  <c:v>0.11080315836233388</c:v>
                </c:pt>
                <c:pt idx="12">
                  <c:v>9.0717953289412526E-2</c:v>
                </c:pt>
                <c:pt idx="13">
                  <c:v>7.4273578214333877E-2</c:v>
                </c:pt>
                <c:pt idx="14">
                  <c:v>6.0810062625217973E-2</c:v>
                </c:pt>
                <c:pt idx="15">
                  <c:v>4.9787068367863938E-2</c:v>
                </c:pt>
                <c:pt idx="16">
                  <c:v>4.0762203978366204E-2</c:v>
                </c:pt>
                <c:pt idx="17">
                  <c:v>3.3373269960326087E-2</c:v>
                </c:pt>
                <c:pt idx="18">
                  <c:v>2.7323722447292559E-2</c:v>
                </c:pt>
                <c:pt idx="19">
                  <c:v>2.2370771856165598E-2</c:v>
                </c:pt>
                <c:pt idx="20">
                  <c:v>1.8315638888734182E-2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3281952"/>
        <c:axId val="303281560"/>
      </c:lineChart>
      <c:catAx>
        <c:axId val="30328195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303281560"/>
        <c:crosses val="autoZero"/>
        <c:auto val="1"/>
        <c:lblAlgn val="ctr"/>
        <c:lblOffset val="100"/>
        <c:noMultiLvlLbl val="0"/>
      </c:catAx>
      <c:valAx>
        <c:axId val="30328156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collision</a:t>
                </a:r>
                <a:r>
                  <a:rPr lang="en-US" baseline="0"/>
                  <a:t> probability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0328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0.6552</cdr:x>
      <cdr:y>0.68887</cdr:y>
    </cdr:from>
    <cdr:to>
      <cdr:x>0.6552</cdr:x>
      <cdr:y>0.88488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995590" y="1889720"/>
          <a:ext cx="0" cy="53767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0.2604</cdr:x>
      <cdr:y>0.40887</cdr:y>
    </cdr:from>
    <cdr:to>
      <cdr:x>0.2604</cdr:x>
      <cdr:y>0.88488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1190555" y="1121620"/>
          <a:ext cx="0" cy="130577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2.18723E-7</cdr:x>
      <cdr:y>0.70287</cdr:y>
    </cdr:from>
    <cdr:to>
      <cdr:x>0.6636</cdr:x>
      <cdr:y>0.70287</cdr:y>
    </cdr:to>
    <cdr:cxnSp macro="">
      <cdr:nvCxnSpPr>
        <cdr:cNvPr id="7" name="Straight Connector 6"/>
        <cdr:cNvCxnSpPr/>
      </cdr:nvCxnSpPr>
      <cdr:spPr>
        <a:xfrm xmlns:a="http://schemas.openxmlformats.org/drawingml/2006/main" flipH="1">
          <a:off x="1" y="1928125"/>
          <a:ext cx="3033994" cy="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2.18723E-7</cdr:x>
      <cdr:y>0.42287</cdr:y>
    </cdr:from>
    <cdr:to>
      <cdr:x>0.2604</cdr:x>
      <cdr:y>0.42287</cdr:y>
    </cdr:to>
    <cdr:cxnSp macro="">
      <cdr:nvCxnSpPr>
        <cdr:cNvPr id="11" name="Straight Connector 10"/>
        <cdr:cNvCxnSpPr/>
      </cdr:nvCxnSpPr>
      <cdr:spPr>
        <a:xfrm xmlns:a="http://schemas.openxmlformats.org/drawingml/2006/main" flipH="1">
          <a:off x="1" y="1160025"/>
          <a:ext cx="1190554" cy="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D02FFC-286B-4043-B72A-43B13F8D7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4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80EC00-B3F3-4B0C-9992-D4BEE170643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350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9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L hash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8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AF9047-ABEA-4749-94CF-4EE88175ACC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961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8EC451-E868-4444-814E-8B40F59B217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981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021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6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558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24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0923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19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745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42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389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52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9490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BE669E-0104-41B0-BCEC-770DD1C82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865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0.png"/><Relationship Id="rId3" Type="http://schemas.openxmlformats.org/officeDocument/2006/relationships/image" Target="../media/image211.png"/><Relationship Id="rId21" Type="http://schemas.openxmlformats.org/officeDocument/2006/relationships/image" Target="../media/image90.png"/><Relationship Id="rId25" Type="http://schemas.openxmlformats.org/officeDocument/2006/relationships/image" Target="../media/image210.png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24.png"/><Relationship Id="rId29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15.png"/><Relationship Id="rId5" Type="http://schemas.openxmlformats.org/officeDocument/2006/relationships/image" Target="../media/image23.png"/><Relationship Id="rId23" Type="http://schemas.openxmlformats.org/officeDocument/2006/relationships/image" Target="../media/image98.png"/><Relationship Id="rId28" Type="http://schemas.openxmlformats.org/officeDocument/2006/relationships/image" Target="../media/image118.png"/><Relationship Id="rId19" Type="http://schemas.openxmlformats.org/officeDocument/2006/relationships/image" Target="../media/image88.png"/><Relationship Id="rId4" Type="http://schemas.openxmlformats.org/officeDocument/2006/relationships/image" Target="../media/image222.png"/><Relationship Id="rId22" Type="http://schemas.openxmlformats.org/officeDocument/2006/relationships/image" Target="../media/image97.png"/><Relationship Id="rId27" Type="http://schemas.openxmlformats.org/officeDocument/2006/relationships/image" Target="../media/image117.png"/><Relationship Id="rId30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0.png"/><Relationship Id="rId3" Type="http://schemas.openxmlformats.org/officeDocument/2006/relationships/chart" Target="../charts/chart1.xml"/><Relationship Id="rId7" Type="http://schemas.openxmlformats.org/officeDocument/2006/relationships/image" Target="../media/image70.png"/><Relationship Id="rId12" Type="http://schemas.openxmlformats.org/officeDocument/2006/relationships/image" Target="../media/image1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30.png"/><Relationship Id="rId5" Type="http://schemas.openxmlformats.org/officeDocument/2006/relationships/image" Target="../media/image51.png"/><Relationship Id="rId10" Type="http://schemas.openxmlformats.org/officeDocument/2006/relationships/image" Target="../media/image29.png"/><Relationship Id="rId4" Type="http://schemas.openxmlformats.org/officeDocument/2006/relationships/image" Target="../media/image42.png"/><Relationship Id="rId9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../clipboard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../clipboard/media/image47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8" Type="http://schemas.openxmlformats.org/officeDocument/2006/relationships/image" Target="../media/image180.png"/><Relationship Id="rId12" Type="http://schemas.openxmlformats.org/officeDocument/2006/relationships/image" Target="../media/image18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0" Type="http://schemas.openxmlformats.org/officeDocument/2006/relationships/image" Target="../media/image200.png"/><Relationship Id="rId9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78320"/>
            <a:ext cx="8110538" cy="1933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smtClean="0"/>
              <a:t>Sketching and </a:t>
            </a:r>
            <a:br>
              <a:rPr lang="en-US" sz="4400" dirty="0" smtClean="0"/>
            </a:br>
            <a:r>
              <a:rPr lang="en-US" sz="4400" dirty="0" smtClean="0"/>
              <a:t>Nearest Neighbor Search (2)</a:t>
            </a:r>
            <a:endParaRPr lang="en-US" sz="4400" i="1" dirty="0" smtClean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29063"/>
            <a:ext cx="8229600" cy="241935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Alex </a:t>
            </a:r>
            <a:r>
              <a:rPr lang="en-US" sz="4000" dirty="0"/>
              <a:t>Andoni</a:t>
            </a:r>
          </a:p>
          <a:p>
            <a:pPr algn="ctr"/>
            <a:r>
              <a:rPr lang="en-US" sz="2600" dirty="0" smtClean="0"/>
              <a:t>(Columbia University)</a:t>
            </a:r>
            <a:endParaRPr lang="en-US" sz="180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5370" y="6165533"/>
            <a:ext cx="8302775" cy="365760"/>
          </a:xfrm>
        </p:spPr>
        <p:txBody>
          <a:bodyPr/>
          <a:lstStyle/>
          <a:p>
            <a:pPr algn="ctr">
              <a:defRPr/>
            </a:pPr>
            <a:r>
              <a:rPr lang="en-US" sz="2000" dirty="0" smtClean="0">
                <a:latin typeface="+mj-lt"/>
              </a:rPr>
              <a:t>MADALGO Summer School on Streaming Algorithms 2015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NNS via sketching: Approach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Query time below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Theorem [KOR98]: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query time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space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approximation.</a:t>
                </a:r>
              </a:p>
              <a:p>
                <a:r>
                  <a:rPr lang="en-US" dirty="0" smtClean="0"/>
                  <a:t>Proof:</a:t>
                </a:r>
              </a:p>
              <a:p>
                <a:pPr lvl="1"/>
                <a:r>
                  <a:rPr lang="en-US" dirty="0" smtClean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bits</a:t>
                </a:r>
              </a:p>
              <a:p>
                <a:pPr lvl="1"/>
                <a:r>
                  <a:rPr lang="en-US" dirty="0" smtClean="0"/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 smtClean="0"/>
                  <a:t> possible sketches!</a:t>
                </a:r>
              </a:p>
              <a:p>
                <a:pPr lvl="1"/>
                <a:r>
                  <a:rPr lang="en-US" dirty="0" smtClean="0"/>
                  <a:t>Store an answer for each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possible inputs</a:t>
                </a:r>
              </a:p>
              <a:p>
                <a:r>
                  <a:rPr lang="en-US" dirty="0" smtClean="0"/>
                  <a:t>If a distance has constant-size sketch, admits a poly-space NNS data structure!</a:t>
                </a:r>
              </a:p>
              <a:p>
                <a:endParaRPr lang="en-US" dirty="0"/>
              </a:p>
              <a:p>
                <a:r>
                  <a:rPr lang="en-US" dirty="0" smtClean="0"/>
                  <a:t>Space closer to linear?</a:t>
                </a:r>
                <a:endParaRPr lang="en-US" dirty="0"/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pproach 3 will require more specialized sketches…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1728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98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49"/>
          <p:cNvSpPr>
            <a:spLocks/>
          </p:cNvSpPr>
          <p:nvPr/>
        </p:nvSpPr>
        <p:spPr bwMode="auto">
          <a:xfrm>
            <a:off x="5953125" y="701675"/>
            <a:ext cx="3140075" cy="2052638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3: Locality Sensitive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811838" cy="467677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/>
                  <a:t>Random hash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 pitchFamily="18" charset="2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ym typeface="Symbol" pitchFamily="18" charset="2"/>
                  </a:rPr>
                  <a:t>satisfying: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or</a:t>
                </a:r>
                <a:r>
                  <a:rPr lang="en-US" i="1" dirty="0" smtClean="0"/>
                  <a:t> </a:t>
                </a:r>
                <a:r>
                  <a:rPr lang="en-US" i="1" dirty="0" smtClean="0">
                    <a:solidFill>
                      <a:srgbClr val="008000"/>
                    </a:solidFill>
                  </a:rPr>
                  <a:t>close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i="1" dirty="0" smtClean="0"/>
                  <a:t>pair</a:t>
                </a:r>
                <a:r>
                  <a:rPr lang="en-US" dirty="0" smtClean="0"/>
                  <a:t> (when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𝑞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e>
                    </m:d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)</a:t>
                </a:r>
                <a:endParaRPr lang="en-US" dirty="0" smtClean="0">
                  <a:solidFill>
                    <a:schemeClr val="tx2"/>
                  </a:solidFill>
                  <a:cs typeface="Arial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dirty="0">
                    <a:solidFill>
                      <a:schemeClr val="tx2"/>
                    </a:solidFill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)]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Arial" charset="0"/>
                  </a:rPr>
                  <a:t> is “high” 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  <a:cs typeface="Arial" charset="0"/>
                  </a:rPr>
                  <a:t>f</a:t>
                </a:r>
                <a:r>
                  <a:rPr lang="en-US" dirty="0" smtClean="0">
                    <a:solidFill>
                      <a:schemeClr val="tx2"/>
                    </a:solidFill>
                    <a:cs typeface="Arial" charset="0"/>
                  </a:rPr>
                  <a:t>or</a:t>
                </a:r>
                <a:r>
                  <a:rPr lang="en-US" i="1" dirty="0" smtClean="0">
                    <a:cs typeface="Arial" charset="0"/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  <a:cs typeface="Arial" charset="0"/>
                  </a:rPr>
                  <a:t>far</a:t>
                </a:r>
                <a:r>
                  <a:rPr lang="en-US" dirty="0" smtClean="0">
                    <a:cs typeface="Arial" charset="0"/>
                  </a:rPr>
                  <a:t> </a:t>
                </a:r>
                <a:r>
                  <a:rPr lang="en-US" i="1" dirty="0" smtClean="0">
                    <a:cs typeface="Arial" charset="0"/>
                  </a:rPr>
                  <a:t>pair</a:t>
                </a:r>
                <a:r>
                  <a:rPr lang="en-US" dirty="0">
                    <a:cs typeface="Arial" charset="0"/>
                  </a:rPr>
                  <a:t> </a:t>
                </a:r>
                <a:r>
                  <a:rPr lang="en-US" dirty="0" smtClean="0">
                    <a:cs typeface="Arial" charset="0"/>
                  </a:rPr>
                  <a:t>(when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𝑞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′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&gt;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𝑐𝑟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)</a:t>
                </a:r>
                <a:endParaRPr lang="en-US" dirty="0" smtClean="0">
                  <a:solidFill>
                    <a:schemeClr val="tx2"/>
                  </a:solidFill>
                  <a:cs typeface="Arial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dirty="0">
                    <a:solidFill>
                      <a:schemeClr val="tx2"/>
                    </a:solidFill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′)]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Arial" charset="0"/>
                  </a:rPr>
                  <a:t> is “small”</a:t>
                </a:r>
              </a:p>
              <a:p>
                <a:pPr marL="548640" lvl="2" indent="0">
                  <a:buNone/>
                </a:pPr>
                <a:endParaRPr lang="en-US" dirty="0" smtClean="0"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cs typeface="Arial" charset="0"/>
                  </a:rPr>
                  <a:t>Use several hash tables</a:t>
                </a:r>
                <a:endParaRPr lang="en-US" baseline="30000" dirty="0" smtClean="0">
                  <a:solidFill>
                    <a:srgbClr val="A50021"/>
                  </a:solidFill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3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811838" cy="4676775"/>
              </a:xfrm>
              <a:blipFill rotWithShape="0">
                <a:blip r:embed="rId3"/>
                <a:stretch>
                  <a:fillRect l="-1889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26" name="Oval 6"/>
          <p:cNvSpPr>
            <a:spLocks noChangeArrowheads="1"/>
          </p:cNvSpPr>
          <p:nvPr/>
        </p:nvSpPr>
        <p:spPr bwMode="auto">
          <a:xfrm>
            <a:off x="6629400" y="3135313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7683500" y="1957388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64008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68580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73152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77724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82296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3" name="Oval 13"/>
          <p:cNvSpPr>
            <a:spLocks noChangeArrowheads="1"/>
          </p:cNvSpPr>
          <p:nvPr/>
        </p:nvSpPr>
        <p:spPr bwMode="auto">
          <a:xfrm>
            <a:off x="6477000" y="29829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7467600" y="3059113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Oval 16"/>
          <p:cNvSpPr>
            <a:spLocks noChangeArrowheads="1"/>
          </p:cNvSpPr>
          <p:nvPr/>
        </p:nvSpPr>
        <p:spPr bwMode="auto">
          <a:xfrm>
            <a:off x="8305800" y="30591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Oval 17"/>
          <p:cNvSpPr>
            <a:spLocks noChangeArrowheads="1"/>
          </p:cNvSpPr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64008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68580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73152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1" name="Rectangle 21"/>
          <p:cNvSpPr>
            <a:spLocks noChangeArrowheads="1"/>
          </p:cNvSpPr>
          <p:nvPr/>
        </p:nvSpPr>
        <p:spPr bwMode="auto">
          <a:xfrm>
            <a:off x="77724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82296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3" name="Oval 23"/>
          <p:cNvSpPr>
            <a:spLocks noChangeArrowheads="1"/>
          </p:cNvSpPr>
          <p:nvPr/>
        </p:nvSpPr>
        <p:spPr bwMode="auto">
          <a:xfrm>
            <a:off x="7607300" y="35448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44" name="Oval 24"/>
          <p:cNvSpPr>
            <a:spLocks noChangeArrowheads="1"/>
          </p:cNvSpPr>
          <p:nvPr/>
        </p:nvSpPr>
        <p:spPr bwMode="auto">
          <a:xfrm>
            <a:off x="7375525" y="3505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45" name="Oval 25"/>
          <p:cNvSpPr>
            <a:spLocks noChangeArrowheads="1"/>
          </p:cNvSpPr>
          <p:nvPr/>
        </p:nvSpPr>
        <p:spPr bwMode="auto">
          <a:xfrm>
            <a:off x="7991475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46" name="Oval 26"/>
          <p:cNvSpPr>
            <a:spLocks noChangeArrowheads="1"/>
          </p:cNvSpPr>
          <p:nvPr/>
        </p:nvSpPr>
        <p:spPr bwMode="auto">
          <a:xfrm>
            <a:off x="6648450" y="427355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64008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8" name="Rectangle 28"/>
          <p:cNvSpPr>
            <a:spLocks noChangeArrowheads="1"/>
          </p:cNvSpPr>
          <p:nvPr/>
        </p:nvSpPr>
        <p:spPr bwMode="auto">
          <a:xfrm>
            <a:off x="68580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9" name="Rectangle 29"/>
          <p:cNvSpPr>
            <a:spLocks noChangeArrowheads="1"/>
          </p:cNvSpPr>
          <p:nvPr/>
        </p:nvSpPr>
        <p:spPr bwMode="auto">
          <a:xfrm>
            <a:off x="73152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0" name="Rectangle 30"/>
          <p:cNvSpPr>
            <a:spLocks noChangeArrowheads="1"/>
          </p:cNvSpPr>
          <p:nvPr/>
        </p:nvSpPr>
        <p:spPr bwMode="auto">
          <a:xfrm>
            <a:off x="77724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1" name="Rectangle 31"/>
          <p:cNvSpPr>
            <a:spLocks noChangeArrowheads="1"/>
          </p:cNvSpPr>
          <p:nvPr/>
        </p:nvSpPr>
        <p:spPr bwMode="auto">
          <a:xfrm>
            <a:off x="82296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2" name="Oval 32"/>
          <p:cNvSpPr>
            <a:spLocks noChangeArrowheads="1"/>
          </p:cNvSpPr>
          <p:nvPr/>
        </p:nvSpPr>
        <p:spPr bwMode="auto">
          <a:xfrm>
            <a:off x="6477000" y="41973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3" name="Oval 33"/>
          <p:cNvSpPr>
            <a:spLocks noChangeArrowheads="1"/>
          </p:cNvSpPr>
          <p:nvPr/>
        </p:nvSpPr>
        <p:spPr bwMode="auto">
          <a:xfrm>
            <a:off x="8222422" y="427355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4" name="Oval 34"/>
          <p:cNvSpPr>
            <a:spLocks noChangeArrowheads="1"/>
          </p:cNvSpPr>
          <p:nvPr/>
        </p:nvSpPr>
        <p:spPr bwMode="auto">
          <a:xfrm>
            <a:off x="7567590" y="42735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5" name="Oval 35"/>
          <p:cNvSpPr>
            <a:spLocks noChangeArrowheads="1"/>
          </p:cNvSpPr>
          <p:nvPr/>
        </p:nvSpPr>
        <p:spPr bwMode="auto">
          <a:xfrm>
            <a:off x="6629400" y="3965575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Rectangle 36"/>
          <p:cNvSpPr>
            <a:spLocks noChangeArrowheads="1"/>
          </p:cNvSpPr>
          <p:nvPr/>
        </p:nvSpPr>
        <p:spPr bwMode="auto">
          <a:xfrm>
            <a:off x="64008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68580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Rectangle 38"/>
          <p:cNvSpPr>
            <a:spLocks noChangeArrowheads="1"/>
          </p:cNvSpPr>
          <p:nvPr/>
        </p:nvSpPr>
        <p:spPr bwMode="auto">
          <a:xfrm>
            <a:off x="73152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Rectangle 39"/>
          <p:cNvSpPr>
            <a:spLocks noChangeArrowheads="1"/>
          </p:cNvSpPr>
          <p:nvPr/>
        </p:nvSpPr>
        <p:spPr bwMode="auto">
          <a:xfrm>
            <a:off x="77724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Rectangle 40"/>
          <p:cNvSpPr>
            <a:spLocks noChangeArrowheads="1"/>
          </p:cNvSpPr>
          <p:nvPr/>
        </p:nvSpPr>
        <p:spPr bwMode="auto">
          <a:xfrm>
            <a:off x="82296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1" name="Oval 41"/>
          <p:cNvSpPr>
            <a:spLocks noChangeArrowheads="1"/>
          </p:cNvSpPr>
          <p:nvPr/>
        </p:nvSpPr>
        <p:spPr bwMode="auto">
          <a:xfrm>
            <a:off x="7339013" y="38131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62" name="Oval 42"/>
          <p:cNvSpPr>
            <a:spLocks noChangeArrowheads="1"/>
          </p:cNvSpPr>
          <p:nvPr/>
        </p:nvSpPr>
        <p:spPr bwMode="auto">
          <a:xfrm>
            <a:off x="7572375" y="3824288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63" name="Oval 43"/>
          <p:cNvSpPr>
            <a:spLocks noChangeArrowheads="1"/>
          </p:cNvSpPr>
          <p:nvPr/>
        </p:nvSpPr>
        <p:spPr bwMode="auto">
          <a:xfrm>
            <a:off x="7443788" y="3965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96050" y="1239838"/>
            <a:ext cx="533400" cy="457200"/>
            <a:chOff x="6400800" y="1306513"/>
            <a:chExt cx="533400" cy="457200"/>
          </a:xfrm>
        </p:grpSpPr>
        <p:sp>
          <p:nvSpPr>
            <p:cNvPr id="25680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8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81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23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611938" y="1957388"/>
            <a:ext cx="533400" cy="396875"/>
            <a:chOff x="6611938" y="1957388"/>
            <a:chExt cx="533400" cy="396875"/>
          </a:xfrm>
        </p:grpSpPr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>
              <a:off x="6611938" y="1957388"/>
              <a:ext cx="152400" cy="1524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611938" y="1957388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45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1938" y="1957388"/>
                  <a:ext cx="533400" cy="3968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23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3166" name="Line 46"/>
          <p:cNvSpPr>
            <a:spLocks noChangeShapeType="1"/>
          </p:cNvSpPr>
          <p:nvPr/>
        </p:nvSpPr>
        <p:spPr bwMode="auto">
          <a:xfrm>
            <a:off x="3567738" y="3222140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0" name="Freeform 50"/>
          <p:cNvSpPr>
            <a:spLocks/>
          </p:cNvSpPr>
          <p:nvPr/>
        </p:nvSpPr>
        <p:spPr bwMode="auto">
          <a:xfrm>
            <a:off x="6981825" y="925513"/>
            <a:ext cx="238125" cy="1790700"/>
          </a:xfrm>
          <a:custGeom>
            <a:avLst/>
            <a:gdLst>
              <a:gd name="T0" fmla="*/ 2147483647 w 150"/>
              <a:gd name="T1" fmla="*/ 0 h 1128"/>
              <a:gd name="T2" fmla="*/ 0 w 150"/>
              <a:gd name="T3" fmla="*/ 2147483647 h 1128"/>
              <a:gd name="T4" fmla="*/ 2147483647 w 150"/>
              <a:gd name="T5" fmla="*/ 2147483647 h 1128"/>
              <a:gd name="T6" fmla="*/ 2147483647 w 150"/>
              <a:gd name="T7" fmla="*/ 2147483647 h 1128"/>
              <a:gd name="T8" fmla="*/ 2147483647 w 150"/>
              <a:gd name="T9" fmla="*/ 2147483647 h 1128"/>
              <a:gd name="T10" fmla="*/ 2147483647 w 150"/>
              <a:gd name="T11" fmla="*/ 2147483647 h 1128"/>
              <a:gd name="T12" fmla="*/ 2147483647 w 150"/>
              <a:gd name="T13" fmla="*/ 2147483647 h 1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" h="1128">
                <a:moveTo>
                  <a:pt x="6" y="0"/>
                </a:moveTo>
                <a:cubicBezTo>
                  <a:pt x="4" y="130"/>
                  <a:pt x="0" y="260"/>
                  <a:pt x="0" y="390"/>
                </a:cubicBezTo>
                <a:cubicBezTo>
                  <a:pt x="0" y="462"/>
                  <a:pt x="1" y="534"/>
                  <a:pt x="6" y="606"/>
                </a:cubicBezTo>
                <a:cubicBezTo>
                  <a:pt x="8" y="631"/>
                  <a:pt x="42" y="672"/>
                  <a:pt x="42" y="672"/>
                </a:cubicBezTo>
                <a:cubicBezTo>
                  <a:pt x="48" y="705"/>
                  <a:pt x="58" y="736"/>
                  <a:pt x="66" y="768"/>
                </a:cubicBezTo>
                <a:cubicBezTo>
                  <a:pt x="67" y="796"/>
                  <a:pt x="62" y="906"/>
                  <a:pt x="90" y="948"/>
                </a:cubicBezTo>
                <a:cubicBezTo>
                  <a:pt x="127" y="1004"/>
                  <a:pt x="150" y="1060"/>
                  <a:pt x="150" y="1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1" name="Freeform 51"/>
          <p:cNvSpPr>
            <a:spLocks/>
          </p:cNvSpPr>
          <p:nvPr/>
        </p:nvSpPr>
        <p:spPr bwMode="auto">
          <a:xfrm>
            <a:off x="7000875" y="714375"/>
            <a:ext cx="1038225" cy="1154113"/>
          </a:xfrm>
          <a:custGeom>
            <a:avLst/>
            <a:gdLst>
              <a:gd name="T0" fmla="*/ 0 w 654"/>
              <a:gd name="T1" fmla="*/ 2147483647 h 672"/>
              <a:gd name="T2" fmla="*/ 2147483647 w 654"/>
              <a:gd name="T3" fmla="*/ 2147483647 h 672"/>
              <a:gd name="T4" fmla="*/ 2147483647 w 654"/>
              <a:gd name="T5" fmla="*/ 2147483647 h 672"/>
              <a:gd name="T6" fmla="*/ 2147483647 w 654"/>
              <a:gd name="T7" fmla="*/ 2147483647 h 672"/>
              <a:gd name="T8" fmla="*/ 2147483647 w 654"/>
              <a:gd name="T9" fmla="*/ 2147483647 h 672"/>
              <a:gd name="T10" fmla="*/ 2147483647 w 654"/>
              <a:gd name="T11" fmla="*/ 2147483647 h 672"/>
              <a:gd name="T12" fmla="*/ 2147483647 w 654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4" h="672">
                <a:moveTo>
                  <a:pt x="0" y="672"/>
                </a:moveTo>
                <a:cubicBezTo>
                  <a:pt x="49" y="664"/>
                  <a:pt x="48" y="645"/>
                  <a:pt x="90" y="630"/>
                </a:cubicBezTo>
                <a:cubicBezTo>
                  <a:pt x="133" y="614"/>
                  <a:pt x="179" y="606"/>
                  <a:pt x="222" y="588"/>
                </a:cubicBezTo>
                <a:cubicBezTo>
                  <a:pt x="303" y="554"/>
                  <a:pt x="379" y="508"/>
                  <a:pt x="462" y="480"/>
                </a:cubicBezTo>
                <a:cubicBezTo>
                  <a:pt x="520" y="422"/>
                  <a:pt x="590" y="357"/>
                  <a:pt x="624" y="282"/>
                </a:cubicBezTo>
                <a:cubicBezTo>
                  <a:pt x="634" y="261"/>
                  <a:pt x="639" y="238"/>
                  <a:pt x="648" y="216"/>
                </a:cubicBezTo>
                <a:cubicBezTo>
                  <a:pt x="650" y="144"/>
                  <a:pt x="654" y="0"/>
                  <a:pt x="6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2" name="Freeform 52"/>
          <p:cNvSpPr>
            <a:spLocks/>
          </p:cNvSpPr>
          <p:nvPr/>
        </p:nvSpPr>
        <p:spPr bwMode="auto">
          <a:xfrm>
            <a:off x="7724775" y="1544638"/>
            <a:ext cx="393700" cy="1152525"/>
          </a:xfrm>
          <a:custGeom>
            <a:avLst/>
            <a:gdLst>
              <a:gd name="T0" fmla="*/ 0 w 248"/>
              <a:gd name="T1" fmla="*/ 0 h 726"/>
              <a:gd name="T2" fmla="*/ 2147483647 w 248"/>
              <a:gd name="T3" fmla="*/ 2147483647 h 726"/>
              <a:gd name="T4" fmla="*/ 2147483647 w 248"/>
              <a:gd name="T5" fmla="*/ 2147483647 h 726"/>
              <a:gd name="T6" fmla="*/ 2147483647 w 248"/>
              <a:gd name="T7" fmla="*/ 2147483647 h 726"/>
              <a:gd name="T8" fmla="*/ 2147483647 w 248"/>
              <a:gd name="T9" fmla="*/ 2147483647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8" h="726">
                <a:moveTo>
                  <a:pt x="0" y="0"/>
                </a:moveTo>
                <a:cubicBezTo>
                  <a:pt x="87" y="60"/>
                  <a:pt x="129" y="90"/>
                  <a:pt x="180" y="180"/>
                </a:cubicBezTo>
                <a:cubicBezTo>
                  <a:pt x="197" y="209"/>
                  <a:pt x="204" y="239"/>
                  <a:pt x="216" y="270"/>
                </a:cubicBezTo>
                <a:cubicBezTo>
                  <a:pt x="221" y="282"/>
                  <a:pt x="228" y="306"/>
                  <a:pt x="228" y="306"/>
                </a:cubicBezTo>
                <a:cubicBezTo>
                  <a:pt x="248" y="445"/>
                  <a:pt x="246" y="585"/>
                  <a:pt x="246" y="7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3" name="Freeform 53"/>
          <p:cNvSpPr>
            <a:spLocks/>
          </p:cNvSpPr>
          <p:nvPr/>
        </p:nvSpPr>
        <p:spPr bwMode="auto">
          <a:xfrm>
            <a:off x="8020050" y="1277938"/>
            <a:ext cx="962025" cy="552450"/>
          </a:xfrm>
          <a:custGeom>
            <a:avLst/>
            <a:gdLst>
              <a:gd name="T0" fmla="*/ 0 w 606"/>
              <a:gd name="T1" fmla="*/ 2147483647 h 348"/>
              <a:gd name="T2" fmla="*/ 2147483647 w 606"/>
              <a:gd name="T3" fmla="*/ 2147483647 h 348"/>
              <a:gd name="T4" fmla="*/ 2147483647 w 606"/>
              <a:gd name="T5" fmla="*/ 2147483647 h 348"/>
              <a:gd name="T6" fmla="*/ 2147483647 w 606"/>
              <a:gd name="T7" fmla="*/ 2147483647 h 348"/>
              <a:gd name="T8" fmla="*/ 2147483647 w 606"/>
              <a:gd name="T9" fmla="*/ 2147483647 h 348"/>
              <a:gd name="T10" fmla="*/ 2147483647 w 606"/>
              <a:gd name="T11" fmla="*/ 2147483647 h 348"/>
              <a:gd name="T12" fmla="*/ 2147483647 w 606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6" h="348">
                <a:moveTo>
                  <a:pt x="0" y="348"/>
                </a:moveTo>
                <a:lnTo>
                  <a:pt x="60" y="318"/>
                </a:lnTo>
                <a:cubicBezTo>
                  <a:pt x="60" y="318"/>
                  <a:pt x="60" y="318"/>
                  <a:pt x="60" y="318"/>
                </a:cubicBezTo>
                <a:cubicBezTo>
                  <a:pt x="129" y="295"/>
                  <a:pt x="201" y="225"/>
                  <a:pt x="252" y="174"/>
                </a:cubicBezTo>
                <a:cubicBezTo>
                  <a:pt x="255" y="164"/>
                  <a:pt x="294" y="90"/>
                  <a:pt x="306" y="78"/>
                </a:cubicBezTo>
                <a:cubicBezTo>
                  <a:pt x="310" y="74"/>
                  <a:pt x="318" y="74"/>
                  <a:pt x="324" y="72"/>
                </a:cubicBezTo>
                <a:cubicBezTo>
                  <a:pt x="396" y="0"/>
                  <a:pt x="515" y="6"/>
                  <a:pt x="606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4" name="Freeform 54"/>
          <p:cNvSpPr>
            <a:spLocks/>
          </p:cNvSpPr>
          <p:nvPr/>
        </p:nvSpPr>
        <p:spPr bwMode="auto">
          <a:xfrm>
            <a:off x="6000750" y="1325563"/>
            <a:ext cx="3000375" cy="619125"/>
          </a:xfrm>
          <a:custGeom>
            <a:avLst/>
            <a:gdLst>
              <a:gd name="T0" fmla="*/ 0 w 1890"/>
              <a:gd name="T1" fmla="*/ 2147483647 h 390"/>
              <a:gd name="T2" fmla="*/ 2147483647 w 1890"/>
              <a:gd name="T3" fmla="*/ 2147483647 h 390"/>
              <a:gd name="T4" fmla="*/ 2147483647 w 1890"/>
              <a:gd name="T5" fmla="*/ 2147483647 h 390"/>
              <a:gd name="T6" fmla="*/ 2147483647 w 1890"/>
              <a:gd name="T7" fmla="*/ 2147483647 h 390"/>
              <a:gd name="T8" fmla="*/ 2147483647 w 1890"/>
              <a:gd name="T9" fmla="*/ 2147483647 h 390"/>
              <a:gd name="T10" fmla="*/ 2147483647 w 1890"/>
              <a:gd name="T11" fmla="*/ 2147483647 h 390"/>
              <a:gd name="T12" fmla="*/ 2147483647 w 1890"/>
              <a:gd name="T13" fmla="*/ 2147483647 h 390"/>
              <a:gd name="T14" fmla="*/ 2147483647 w 1890"/>
              <a:gd name="T15" fmla="*/ 2147483647 h 390"/>
              <a:gd name="T16" fmla="*/ 2147483647 w 1890"/>
              <a:gd name="T17" fmla="*/ 2147483647 h 390"/>
              <a:gd name="T18" fmla="*/ 2147483647 w 1890"/>
              <a:gd name="T19" fmla="*/ 2147483647 h 390"/>
              <a:gd name="T20" fmla="*/ 2147483647 w 1890"/>
              <a:gd name="T21" fmla="*/ 0 h 3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90" h="390">
                <a:moveTo>
                  <a:pt x="0" y="390"/>
                </a:moveTo>
                <a:cubicBezTo>
                  <a:pt x="45" y="357"/>
                  <a:pt x="1" y="384"/>
                  <a:pt x="54" y="366"/>
                </a:cubicBezTo>
                <a:cubicBezTo>
                  <a:pt x="87" y="355"/>
                  <a:pt x="116" y="334"/>
                  <a:pt x="150" y="324"/>
                </a:cubicBezTo>
                <a:cubicBezTo>
                  <a:pt x="201" y="309"/>
                  <a:pt x="259" y="305"/>
                  <a:pt x="312" y="300"/>
                </a:cubicBezTo>
                <a:cubicBezTo>
                  <a:pt x="484" y="243"/>
                  <a:pt x="579" y="256"/>
                  <a:pt x="792" y="252"/>
                </a:cubicBezTo>
                <a:cubicBezTo>
                  <a:pt x="859" y="230"/>
                  <a:pt x="922" y="209"/>
                  <a:pt x="990" y="192"/>
                </a:cubicBezTo>
                <a:cubicBezTo>
                  <a:pt x="1035" y="162"/>
                  <a:pt x="1094" y="160"/>
                  <a:pt x="1146" y="156"/>
                </a:cubicBezTo>
                <a:cubicBezTo>
                  <a:pt x="1194" y="140"/>
                  <a:pt x="1240" y="124"/>
                  <a:pt x="1290" y="114"/>
                </a:cubicBezTo>
                <a:cubicBezTo>
                  <a:pt x="1326" y="96"/>
                  <a:pt x="1359" y="92"/>
                  <a:pt x="1398" y="84"/>
                </a:cubicBezTo>
                <a:cubicBezTo>
                  <a:pt x="1481" y="67"/>
                  <a:pt x="1552" y="48"/>
                  <a:pt x="1638" y="42"/>
                </a:cubicBezTo>
                <a:cubicBezTo>
                  <a:pt x="1722" y="14"/>
                  <a:pt x="1802" y="0"/>
                  <a:pt x="18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5" name="Freeform 55"/>
          <p:cNvSpPr>
            <a:spLocks/>
          </p:cNvSpPr>
          <p:nvPr/>
        </p:nvSpPr>
        <p:spPr bwMode="auto">
          <a:xfrm>
            <a:off x="6724650" y="858838"/>
            <a:ext cx="504825" cy="1733550"/>
          </a:xfrm>
          <a:custGeom>
            <a:avLst/>
            <a:gdLst>
              <a:gd name="T0" fmla="*/ 2147483647 w 318"/>
              <a:gd name="T1" fmla="*/ 0 h 1092"/>
              <a:gd name="T2" fmla="*/ 2147483647 w 318"/>
              <a:gd name="T3" fmla="*/ 2147483647 h 1092"/>
              <a:gd name="T4" fmla="*/ 2147483647 w 318"/>
              <a:gd name="T5" fmla="*/ 2147483647 h 1092"/>
              <a:gd name="T6" fmla="*/ 2147483647 w 318"/>
              <a:gd name="T7" fmla="*/ 2147483647 h 1092"/>
              <a:gd name="T8" fmla="*/ 2147483647 w 318"/>
              <a:gd name="T9" fmla="*/ 2147483647 h 1092"/>
              <a:gd name="T10" fmla="*/ 2147483647 w 318"/>
              <a:gd name="T11" fmla="*/ 2147483647 h 1092"/>
              <a:gd name="T12" fmla="*/ 2147483647 w 318"/>
              <a:gd name="T13" fmla="*/ 2147483647 h 1092"/>
              <a:gd name="T14" fmla="*/ 2147483647 w 318"/>
              <a:gd name="T15" fmla="*/ 2147483647 h 1092"/>
              <a:gd name="T16" fmla="*/ 2147483647 w 318"/>
              <a:gd name="T17" fmla="*/ 2147483647 h 1092"/>
              <a:gd name="T18" fmla="*/ 2147483647 w 318"/>
              <a:gd name="T19" fmla="*/ 2147483647 h 1092"/>
              <a:gd name="T20" fmla="*/ 2147483647 w 318"/>
              <a:gd name="T21" fmla="*/ 2147483647 h 1092"/>
              <a:gd name="T22" fmla="*/ 0 w 318"/>
              <a:gd name="T23" fmla="*/ 2147483647 h 1092"/>
              <a:gd name="T24" fmla="*/ 2147483647 w 318"/>
              <a:gd name="T25" fmla="*/ 2147483647 h 10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8" h="1092">
                <a:moveTo>
                  <a:pt x="318" y="0"/>
                </a:moveTo>
                <a:cubicBezTo>
                  <a:pt x="295" y="34"/>
                  <a:pt x="288" y="77"/>
                  <a:pt x="270" y="114"/>
                </a:cubicBezTo>
                <a:cubicBezTo>
                  <a:pt x="262" y="130"/>
                  <a:pt x="246" y="162"/>
                  <a:pt x="246" y="162"/>
                </a:cubicBezTo>
                <a:cubicBezTo>
                  <a:pt x="234" y="221"/>
                  <a:pt x="213" y="275"/>
                  <a:pt x="204" y="336"/>
                </a:cubicBezTo>
                <a:cubicBezTo>
                  <a:pt x="202" y="412"/>
                  <a:pt x="203" y="488"/>
                  <a:pt x="198" y="564"/>
                </a:cubicBezTo>
                <a:cubicBezTo>
                  <a:pt x="197" y="584"/>
                  <a:pt x="183" y="596"/>
                  <a:pt x="174" y="612"/>
                </a:cubicBezTo>
                <a:cubicBezTo>
                  <a:pt x="154" y="648"/>
                  <a:pt x="150" y="684"/>
                  <a:pt x="120" y="714"/>
                </a:cubicBezTo>
                <a:cubicBezTo>
                  <a:pt x="109" y="756"/>
                  <a:pt x="85" y="795"/>
                  <a:pt x="66" y="834"/>
                </a:cubicBezTo>
                <a:cubicBezTo>
                  <a:pt x="61" y="844"/>
                  <a:pt x="57" y="866"/>
                  <a:pt x="54" y="876"/>
                </a:cubicBezTo>
                <a:cubicBezTo>
                  <a:pt x="50" y="888"/>
                  <a:pt x="49" y="901"/>
                  <a:pt x="42" y="912"/>
                </a:cubicBezTo>
                <a:cubicBezTo>
                  <a:pt x="38" y="918"/>
                  <a:pt x="33" y="923"/>
                  <a:pt x="30" y="930"/>
                </a:cubicBezTo>
                <a:cubicBezTo>
                  <a:pt x="15" y="964"/>
                  <a:pt x="12" y="1003"/>
                  <a:pt x="0" y="1038"/>
                </a:cubicBezTo>
                <a:cubicBezTo>
                  <a:pt x="10" y="1067"/>
                  <a:pt x="6" y="1050"/>
                  <a:pt x="6" y="10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6" name="Freeform 56"/>
          <p:cNvSpPr>
            <a:spLocks/>
          </p:cNvSpPr>
          <p:nvPr/>
        </p:nvSpPr>
        <p:spPr bwMode="auto">
          <a:xfrm>
            <a:off x="7848600" y="725488"/>
            <a:ext cx="508000" cy="1895475"/>
          </a:xfrm>
          <a:custGeom>
            <a:avLst/>
            <a:gdLst>
              <a:gd name="T0" fmla="*/ 0 w 320"/>
              <a:gd name="T1" fmla="*/ 0 h 1194"/>
              <a:gd name="T2" fmla="*/ 2147483647 w 320"/>
              <a:gd name="T3" fmla="*/ 2147483647 h 1194"/>
              <a:gd name="T4" fmla="*/ 2147483647 w 320"/>
              <a:gd name="T5" fmla="*/ 2147483647 h 1194"/>
              <a:gd name="T6" fmla="*/ 2147483647 w 320"/>
              <a:gd name="T7" fmla="*/ 2147483647 h 1194"/>
              <a:gd name="T8" fmla="*/ 2147483647 w 320"/>
              <a:gd name="T9" fmla="*/ 2147483647 h 1194"/>
              <a:gd name="T10" fmla="*/ 2147483647 w 320"/>
              <a:gd name="T11" fmla="*/ 2147483647 h 1194"/>
              <a:gd name="T12" fmla="*/ 2147483647 w 320"/>
              <a:gd name="T13" fmla="*/ 2147483647 h 1194"/>
              <a:gd name="T14" fmla="*/ 2147483647 w 320"/>
              <a:gd name="T15" fmla="*/ 2147483647 h 11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0" h="1194">
                <a:moveTo>
                  <a:pt x="0" y="0"/>
                </a:moveTo>
                <a:cubicBezTo>
                  <a:pt x="26" y="185"/>
                  <a:pt x="144" y="347"/>
                  <a:pt x="216" y="516"/>
                </a:cubicBezTo>
                <a:cubicBezTo>
                  <a:pt x="220" y="538"/>
                  <a:pt x="221" y="561"/>
                  <a:pt x="228" y="582"/>
                </a:cubicBezTo>
                <a:cubicBezTo>
                  <a:pt x="236" y="607"/>
                  <a:pt x="252" y="631"/>
                  <a:pt x="264" y="654"/>
                </a:cubicBezTo>
                <a:cubicBezTo>
                  <a:pt x="273" y="672"/>
                  <a:pt x="276" y="695"/>
                  <a:pt x="282" y="714"/>
                </a:cubicBezTo>
                <a:cubicBezTo>
                  <a:pt x="284" y="830"/>
                  <a:pt x="282" y="946"/>
                  <a:pt x="288" y="1062"/>
                </a:cubicBezTo>
                <a:cubicBezTo>
                  <a:pt x="289" y="1075"/>
                  <a:pt x="303" y="1085"/>
                  <a:pt x="306" y="1098"/>
                </a:cubicBezTo>
                <a:cubicBezTo>
                  <a:pt x="320" y="1160"/>
                  <a:pt x="318" y="1143"/>
                  <a:pt x="318" y="11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1" name="Line 71"/>
          <p:cNvSpPr>
            <a:spLocks noChangeShapeType="1"/>
          </p:cNvSpPr>
          <p:nvPr/>
        </p:nvSpPr>
        <p:spPr bwMode="auto">
          <a:xfrm flipV="1">
            <a:off x="5947535" y="4686300"/>
            <a:ext cx="0" cy="1857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2" name="Line 72"/>
          <p:cNvSpPr>
            <a:spLocks noChangeShapeType="1"/>
          </p:cNvSpPr>
          <p:nvPr/>
        </p:nvSpPr>
        <p:spPr bwMode="auto">
          <a:xfrm>
            <a:off x="5947535" y="6534150"/>
            <a:ext cx="2695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93" name="Text Box 73"/>
              <p:cNvSpPr txBox="1">
                <a:spLocks noChangeArrowheads="1"/>
              </p:cNvSpPr>
              <p:nvPr/>
            </p:nvSpPr>
            <p:spPr bwMode="auto">
              <a:xfrm>
                <a:off x="8028450" y="6040540"/>
                <a:ext cx="1124219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193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8450" y="6040540"/>
                <a:ext cx="1124219" cy="400110"/>
              </a:xfrm>
              <a:prstGeom prst="rect">
                <a:avLst/>
              </a:prstGeom>
              <a:blipFill rotWithShape="0">
                <a:blip r:embed="rId19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94" name="Text Box 74"/>
              <p:cNvSpPr txBox="1">
                <a:spLocks noChangeArrowheads="1"/>
              </p:cNvSpPr>
              <p:nvPr/>
            </p:nvSpPr>
            <p:spPr bwMode="auto">
              <a:xfrm>
                <a:off x="5915785" y="4737100"/>
                <a:ext cx="20299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Pr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⁡[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194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5785" y="4737100"/>
                <a:ext cx="2029915" cy="400110"/>
              </a:xfrm>
              <a:prstGeom prst="rect">
                <a:avLst/>
              </a:prstGeom>
              <a:blipFill rotWithShape="0">
                <a:blip r:embed="rId20"/>
                <a:stretch>
                  <a:fillRect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5" name="Freeform 75"/>
          <p:cNvSpPr>
            <a:spLocks/>
          </p:cNvSpPr>
          <p:nvPr/>
        </p:nvSpPr>
        <p:spPr bwMode="auto">
          <a:xfrm>
            <a:off x="5938010" y="5400675"/>
            <a:ext cx="2257425" cy="1057275"/>
          </a:xfrm>
          <a:custGeom>
            <a:avLst/>
            <a:gdLst>
              <a:gd name="T0" fmla="*/ 0 w 1422"/>
              <a:gd name="T1" fmla="*/ 0 h 666"/>
              <a:gd name="T2" fmla="*/ 2147483647 w 1422"/>
              <a:gd name="T3" fmla="*/ 2147483647 h 666"/>
              <a:gd name="T4" fmla="*/ 2147483647 w 1422"/>
              <a:gd name="T5" fmla="*/ 2147483647 h 666"/>
              <a:gd name="T6" fmla="*/ 2147483647 w 1422"/>
              <a:gd name="T7" fmla="*/ 2147483647 h 666"/>
              <a:gd name="T8" fmla="*/ 2147483647 w 1422"/>
              <a:gd name="T9" fmla="*/ 2147483647 h 666"/>
              <a:gd name="T10" fmla="*/ 2147483647 w 1422"/>
              <a:gd name="T11" fmla="*/ 2147483647 h 666"/>
              <a:gd name="T12" fmla="*/ 2147483647 w 1422"/>
              <a:gd name="T13" fmla="*/ 2147483647 h 666"/>
              <a:gd name="T14" fmla="*/ 2147483647 w 1422"/>
              <a:gd name="T15" fmla="*/ 2147483647 h 666"/>
              <a:gd name="T16" fmla="*/ 2147483647 w 1422"/>
              <a:gd name="T17" fmla="*/ 2147483647 h 666"/>
              <a:gd name="T18" fmla="*/ 2147483647 w 1422"/>
              <a:gd name="T19" fmla="*/ 2147483647 h 666"/>
              <a:gd name="T20" fmla="*/ 2147483647 w 1422"/>
              <a:gd name="T21" fmla="*/ 2147483647 h 6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22" h="666">
                <a:moveTo>
                  <a:pt x="0" y="0"/>
                </a:moveTo>
                <a:cubicBezTo>
                  <a:pt x="93" y="19"/>
                  <a:pt x="187" y="38"/>
                  <a:pt x="240" y="60"/>
                </a:cubicBezTo>
                <a:cubicBezTo>
                  <a:pt x="293" y="82"/>
                  <a:pt x="284" y="102"/>
                  <a:pt x="318" y="132"/>
                </a:cubicBezTo>
                <a:cubicBezTo>
                  <a:pt x="352" y="162"/>
                  <a:pt x="405" y="202"/>
                  <a:pt x="444" y="240"/>
                </a:cubicBezTo>
                <a:cubicBezTo>
                  <a:pt x="483" y="278"/>
                  <a:pt x="517" y="324"/>
                  <a:pt x="552" y="360"/>
                </a:cubicBezTo>
                <a:cubicBezTo>
                  <a:pt x="587" y="396"/>
                  <a:pt x="621" y="433"/>
                  <a:pt x="654" y="456"/>
                </a:cubicBezTo>
                <a:cubicBezTo>
                  <a:pt x="687" y="479"/>
                  <a:pt x="704" y="480"/>
                  <a:pt x="750" y="498"/>
                </a:cubicBezTo>
                <a:cubicBezTo>
                  <a:pt x="796" y="516"/>
                  <a:pt x="878" y="543"/>
                  <a:pt x="930" y="564"/>
                </a:cubicBezTo>
                <a:cubicBezTo>
                  <a:pt x="982" y="585"/>
                  <a:pt x="996" y="609"/>
                  <a:pt x="1062" y="624"/>
                </a:cubicBezTo>
                <a:cubicBezTo>
                  <a:pt x="1128" y="639"/>
                  <a:pt x="1266" y="647"/>
                  <a:pt x="1326" y="654"/>
                </a:cubicBezTo>
                <a:cubicBezTo>
                  <a:pt x="1386" y="661"/>
                  <a:pt x="1404" y="663"/>
                  <a:pt x="1422" y="666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6" name="Line 76"/>
          <p:cNvSpPr>
            <a:spLocks noChangeShapeType="1"/>
          </p:cNvSpPr>
          <p:nvPr/>
        </p:nvSpPr>
        <p:spPr bwMode="auto">
          <a:xfrm flipV="1">
            <a:off x="7319135" y="6257925"/>
            <a:ext cx="0" cy="266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7" name="Line 77"/>
          <p:cNvSpPr>
            <a:spLocks noChangeShapeType="1"/>
          </p:cNvSpPr>
          <p:nvPr/>
        </p:nvSpPr>
        <p:spPr bwMode="auto">
          <a:xfrm flipH="1">
            <a:off x="5942772" y="6257925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0" name="Text Box 80"/>
              <p:cNvSpPr txBox="1">
                <a:spLocks noChangeArrowheads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33200" name="Text 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01" name="Text Box 81"/>
              <p:cNvSpPr txBox="1">
                <a:spLocks noChangeArrowheads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𝑐𝑟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01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4" name="Text Box 84"/>
          <p:cNvSpPr txBox="1">
            <a:spLocks noChangeArrowheads="1"/>
          </p:cNvSpPr>
          <p:nvPr/>
        </p:nvSpPr>
        <p:spPr bwMode="auto">
          <a:xfrm>
            <a:off x="5674485" y="5180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1</a:t>
            </a:r>
          </a:p>
        </p:txBody>
      </p:sp>
      <p:sp>
        <p:nvSpPr>
          <p:cNvPr id="133205" name="Freeform 85"/>
          <p:cNvSpPr>
            <a:spLocks/>
          </p:cNvSpPr>
          <p:nvPr/>
        </p:nvSpPr>
        <p:spPr bwMode="auto">
          <a:xfrm>
            <a:off x="6086475" y="1600200"/>
            <a:ext cx="1941513" cy="1138238"/>
          </a:xfrm>
          <a:custGeom>
            <a:avLst/>
            <a:gdLst>
              <a:gd name="T0" fmla="*/ 0 w 1280"/>
              <a:gd name="T1" fmla="*/ 0 h 746"/>
              <a:gd name="T2" fmla="*/ 2147483647 w 1280"/>
              <a:gd name="T3" fmla="*/ 2147483647 h 746"/>
              <a:gd name="T4" fmla="*/ 2147483647 w 1280"/>
              <a:gd name="T5" fmla="*/ 2147483647 h 746"/>
              <a:gd name="T6" fmla="*/ 2147483647 w 1280"/>
              <a:gd name="T7" fmla="*/ 2147483647 h 746"/>
              <a:gd name="T8" fmla="*/ 2147483647 w 1280"/>
              <a:gd name="T9" fmla="*/ 2147483647 h 746"/>
              <a:gd name="T10" fmla="*/ 2147483647 w 1280"/>
              <a:gd name="T11" fmla="*/ 2147483647 h 746"/>
              <a:gd name="T12" fmla="*/ 2147483647 w 1280"/>
              <a:gd name="T13" fmla="*/ 2147483647 h 746"/>
              <a:gd name="T14" fmla="*/ 2147483647 w 1280"/>
              <a:gd name="T15" fmla="*/ 2147483647 h 746"/>
              <a:gd name="T16" fmla="*/ 2147483647 w 1280"/>
              <a:gd name="T17" fmla="*/ 2147483647 h 746"/>
              <a:gd name="T18" fmla="*/ 2147483647 w 1280"/>
              <a:gd name="T19" fmla="*/ 2147483647 h 746"/>
              <a:gd name="T20" fmla="*/ 2147483647 w 1280"/>
              <a:gd name="T21" fmla="*/ 2147483647 h 746"/>
              <a:gd name="T22" fmla="*/ 2147483647 w 1280"/>
              <a:gd name="T23" fmla="*/ 2147483647 h 746"/>
              <a:gd name="T24" fmla="*/ 2147483647 w 1280"/>
              <a:gd name="T25" fmla="*/ 2147483647 h 746"/>
              <a:gd name="T26" fmla="*/ 2147483647 w 1280"/>
              <a:gd name="T27" fmla="*/ 2147483647 h 746"/>
              <a:gd name="T28" fmla="*/ 2147483647 w 1280"/>
              <a:gd name="T29" fmla="*/ 2147483647 h 7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0" h="746">
                <a:moveTo>
                  <a:pt x="0" y="0"/>
                </a:moveTo>
                <a:cubicBezTo>
                  <a:pt x="38" y="38"/>
                  <a:pt x="9" y="14"/>
                  <a:pt x="96" y="48"/>
                </a:cubicBezTo>
                <a:cubicBezTo>
                  <a:pt x="167" y="76"/>
                  <a:pt x="244" y="95"/>
                  <a:pt x="318" y="114"/>
                </a:cubicBezTo>
                <a:cubicBezTo>
                  <a:pt x="328" y="143"/>
                  <a:pt x="342" y="146"/>
                  <a:pt x="366" y="162"/>
                </a:cubicBezTo>
                <a:cubicBezTo>
                  <a:pt x="403" y="187"/>
                  <a:pt x="437" y="226"/>
                  <a:pt x="480" y="240"/>
                </a:cubicBezTo>
                <a:cubicBezTo>
                  <a:pt x="509" y="269"/>
                  <a:pt x="544" y="276"/>
                  <a:pt x="576" y="300"/>
                </a:cubicBezTo>
                <a:cubicBezTo>
                  <a:pt x="618" y="331"/>
                  <a:pt x="656" y="371"/>
                  <a:pt x="708" y="384"/>
                </a:cubicBezTo>
                <a:cubicBezTo>
                  <a:pt x="753" y="420"/>
                  <a:pt x="810" y="444"/>
                  <a:pt x="864" y="462"/>
                </a:cubicBezTo>
                <a:cubicBezTo>
                  <a:pt x="911" y="497"/>
                  <a:pt x="969" y="538"/>
                  <a:pt x="1026" y="552"/>
                </a:cubicBezTo>
                <a:cubicBezTo>
                  <a:pt x="1060" y="578"/>
                  <a:pt x="1078" y="585"/>
                  <a:pt x="1110" y="606"/>
                </a:cubicBezTo>
                <a:cubicBezTo>
                  <a:pt x="1123" y="625"/>
                  <a:pt x="1136" y="644"/>
                  <a:pt x="1158" y="654"/>
                </a:cubicBezTo>
                <a:cubicBezTo>
                  <a:pt x="1170" y="659"/>
                  <a:pt x="1194" y="666"/>
                  <a:pt x="1194" y="666"/>
                </a:cubicBezTo>
                <a:cubicBezTo>
                  <a:pt x="1227" y="715"/>
                  <a:pt x="1184" y="659"/>
                  <a:pt x="1224" y="690"/>
                </a:cubicBezTo>
                <a:cubicBezTo>
                  <a:pt x="1237" y="700"/>
                  <a:pt x="1248" y="714"/>
                  <a:pt x="1260" y="726"/>
                </a:cubicBezTo>
                <a:cubicBezTo>
                  <a:pt x="1280" y="746"/>
                  <a:pt x="1278" y="743"/>
                  <a:pt x="1278" y="7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6" name="Freeform 86"/>
          <p:cNvSpPr>
            <a:spLocks/>
          </p:cNvSpPr>
          <p:nvPr/>
        </p:nvSpPr>
        <p:spPr bwMode="auto">
          <a:xfrm>
            <a:off x="7639050" y="838200"/>
            <a:ext cx="781050" cy="1609725"/>
          </a:xfrm>
          <a:custGeom>
            <a:avLst/>
            <a:gdLst>
              <a:gd name="T0" fmla="*/ 0 w 492"/>
              <a:gd name="T1" fmla="*/ 2147483647 h 1014"/>
              <a:gd name="T2" fmla="*/ 2147483647 w 492"/>
              <a:gd name="T3" fmla="*/ 2147483647 h 1014"/>
              <a:gd name="T4" fmla="*/ 2147483647 w 492"/>
              <a:gd name="T5" fmla="*/ 2147483647 h 1014"/>
              <a:gd name="T6" fmla="*/ 2147483647 w 492"/>
              <a:gd name="T7" fmla="*/ 2147483647 h 1014"/>
              <a:gd name="T8" fmla="*/ 2147483647 w 492"/>
              <a:gd name="T9" fmla="*/ 2147483647 h 1014"/>
              <a:gd name="T10" fmla="*/ 2147483647 w 492"/>
              <a:gd name="T11" fmla="*/ 2147483647 h 1014"/>
              <a:gd name="T12" fmla="*/ 2147483647 w 492"/>
              <a:gd name="T13" fmla="*/ 2147483647 h 1014"/>
              <a:gd name="T14" fmla="*/ 2147483647 w 492"/>
              <a:gd name="T15" fmla="*/ 2147483647 h 1014"/>
              <a:gd name="T16" fmla="*/ 2147483647 w 492"/>
              <a:gd name="T17" fmla="*/ 2147483647 h 1014"/>
              <a:gd name="T18" fmla="*/ 2147483647 w 492"/>
              <a:gd name="T19" fmla="*/ 0 h 10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2" h="1014">
                <a:moveTo>
                  <a:pt x="0" y="1014"/>
                </a:moveTo>
                <a:cubicBezTo>
                  <a:pt x="18" y="961"/>
                  <a:pt x="59" y="922"/>
                  <a:pt x="90" y="876"/>
                </a:cubicBezTo>
                <a:cubicBezTo>
                  <a:pt x="105" y="816"/>
                  <a:pt x="97" y="844"/>
                  <a:pt x="114" y="792"/>
                </a:cubicBezTo>
                <a:cubicBezTo>
                  <a:pt x="122" y="737"/>
                  <a:pt x="146" y="695"/>
                  <a:pt x="162" y="642"/>
                </a:cubicBezTo>
                <a:cubicBezTo>
                  <a:pt x="189" y="556"/>
                  <a:pt x="219" y="463"/>
                  <a:pt x="264" y="384"/>
                </a:cubicBezTo>
                <a:cubicBezTo>
                  <a:pt x="273" y="349"/>
                  <a:pt x="290" y="311"/>
                  <a:pt x="312" y="282"/>
                </a:cubicBezTo>
                <a:cubicBezTo>
                  <a:pt x="324" y="245"/>
                  <a:pt x="357" y="218"/>
                  <a:pt x="378" y="186"/>
                </a:cubicBezTo>
                <a:cubicBezTo>
                  <a:pt x="411" y="136"/>
                  <a:pt x="431" y="79"/>
                  <a:pt x="474" y="36"/>
                </a:cubicBezTo>
                <a:cubicBezTo>
                  <a:pt x="476" y="30"/>
                  <a:pt x="477" y="24"/>
                  <a:pt x="480" y="18"/>
                </a:cubicBezTo>
                <a:cubicBezTo>
                  <a:pt x="483" y="12"/>
                  <a:pt x="492" y="0"/>
                  <a:pt x="4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7" name="Freeform 87"/>
          <p:cNvSpPr>
            <a:spLocks/>
          </p:cNvSpPr>
          <p:nvPr/>
        </p:nvSpPr>
        <p:spPr bwMode="auto">
          <a:xfrm>
            <a:off x="6972300" y="1076325"/>
            <a:ext cx="1857375" cy="542925"/>
          </a:xfrm>
          <a:custGeom>
            <a:avLst/>
            <a:gdLst>
              <a:gd name="T0" fmla="*/ 0 w 1170"/>
              <a:gd name="T1" fmla="*/ 2147483647 h 342"/>
              <a:gd name="T2" fmla="*/ 2147483647 w 1170"/>
              <a:gd name="T3" fmla="*/ 2147483647 h 342"/>
              <a:gd name="T4" fmla="*/ 2147483647 w 1170"/>
              <a:gd name="T5" fmla="*/ 2147483647 h 342"/>
              <a:gd name="T6" fmla="*/ 2147483647 w 1170"/>
              <a:gd name="T7" fmla="*/ 2147483647 h 342"/>
              <a:gd name="T8" fmla="*/ 2147483647 w 1170"/>
              <a:gd name="T9" fmla="*/ 2147483647 h 342"/>
              <a:gd name="T10" fmla="*/ 2147483647 w 1170"/>
              <a:gd name="T11" fmla="*/ 2147483647 h 342"/>
              <a:gd name="T12" fmla="*/ 2147483647 w 1170"/>
              <a:gd name="T13" fmla="*/ 2147483647 h 342"/>
              <a:gd name="T14" fmla="*/ 2147483647 w 1170"/>
              <a:gd name="T15" fmla="*/ 2147483647 h 342"/>
              <a:gd name="T16" fmla="*/ 2147483647 w 1170"/>
              <a:gd name="T17" fmla="*/ 0 h 3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0" h="342">
                <a:moveTo>
                  <a:pt x="0" y="342"/>
                </a:moveTo>
                <a:cubicBezTo>
                  <a:pt x="67" y="325"/>
                  <a:pt x="133" y="310"/>
                  <a:pt x="198" y="288"/>
                </a:cubicBezTo>
                <a:cubicBezTo>
                  <a:pt x="224" y="279"/>
                  <a:pt x="253" y="278"/>
                  <a:pt x="276" y="264"/>
                </a:cubicBezTo>
                <a:cubicBezTo>
                  <a:pt x="386" y="198"/>
                  <a:pt x="529" y="163"/>
                  <a:pt x="654" y="138"/>
                </a:cubicBezTo>
                <a:cubicBezTo>
                  <a:pt x="691" y="113"/>
                  <a:pt x="658" y="131"/>
                  <a:pt x="732" y="120"/>
                </a:cubicBezTo>
                <a:cubicBezTo>
                  <a:pt x="776" y="113"/>
                  <a:pt x="821" y="94"/>
                  <a:pt x="864" y="84"/>
                </a:cubicBezTo>
                <a:cubicBezTo>
                  <a:pt x="918" y="72"/>
                  <a:pt x="973" y="64"/>
                  <a:pt x="1026" y="48"/>
                </a:cubicBezTo>
                <a:cubicBezTo>
                  <a:pt x="1057" y="39"/>
                  <a:pt x="1094" y="32"/>
                  <a:pt x="1122" y="18"/>
                </a:cubicBezTo>
                <a:cubicBezTo>
                  <a:pt x="1140" y="9"/>
                  <a:pt x="1149" y="0"/>
                  <a:pt x="117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8" name="Text Box 88"/>
              <p:cNvSpPr txBox="1">
                <a:spLocks noChangeArrowheads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008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baseline="-25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08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blipFill rotWithShape="0">
                <a:blip r:embed="rId23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9" name="Line 89"/>
          <p:cNvSpPr>
            <a:spLocks noChangeShapeType="1"/>
          </p:cNvSpPr>
          <p:nvPr/>
        </p:nvSpPr>
        <p:spPr bwMode="auto">
          <a:xfrm flipV="1">
            <a:off x="6501572" y="5641975"/>
            <a:ext cx="0" cy="885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0" name="Line 90"/>
          <p:cNvSpPr>
            <a:spLocks noChangeShapeType="1"/>
          </p:cNvSpPr>
          <p:nvPr/>
        </p:nvSpPr>
        <p:spPr bwMode="auto">
          <a:xfrm flipH="1">
            <a:off x="5953885" y="5646738"/>
            <a:ext cx="5476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11" name="Text Box 91"/>
              <p:cNvSpPr txBox="1">
                <a:spLocks noChangeArrowheads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3211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blipFill rotWithShape="0">
                <a:blip r:embed="rId24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15" name="Text Box 95"/>
              <p:cNvSpPr txBox="1">
                <a:spLocks noChangeArrowheads="1"/>
              </p:cNvSpPr>
              <p:nvPr/>
            </p:nvSpPr>
            <p:spPr bwMode="auto">
              <a:xfrm>
                <a:off x="766720" y="5269726"/>
                <a:ext cx="1585306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l-GR" sz="3000" i="1" baseline="30000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𝜌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latin typeface="+mn-lt"/>
                    <a:sym typeface="Symbol" pitchFamily="18" charset="2"/>
                  </a:rPr>
                  <a:t>,</a:t>
                </a:r>
                <a:r>
                  <a:rPr lang="en-US" sz="2600" dirty="0">
                    <a:solidFill>
                      <a:schemeClr val="tx1"/>
                    </a:solidFill>
                    <a:latin typeface="+mn-lt"/>
                    <a:sym typeface="Symbol" pitchFamily="18" charset="2"/>
                  </a:rPr>
                  <a:t> </a:t>
                </a:r>
                <a:r>
                  <a:rPr lang="en-US" sz="2600" dirty="0" smtClean="0">
                    <a:latin typeface="+mn-lt"/>
                    <a:sym typeface="Symbol" pitchFamily="18" charset="2"/>
                  </a:rPr>
                  <a:t>where</a:t>
                </a:r>
                <a:endParaRPr lang="en-US" sz="2600" dirty="0">
                  <a:latin typeface="+mn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3215" name="Text 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720" y="5269726"/>
                <a:ext cx="1585306" cy="553998"/>
              </a:xfrm>
              <a:prstGeom prst="rect">
                <a:avLst/>
              </a:prstGeom>
              <a:blipFill rotWithShape="0">
                <a:blip r:embed="rId25"/>
                <a:stretch>
                  <a:fillRect t="-14286" r="-5769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72" name="Text Box 102"/>
          <p:cNvSpPr txBox="1">
            <a:spLocks noChangeArrowheads="1"/>
          </p:cNvSpPr>
          <p:nvPr/>
        </p:nvSpPr>
        <p:spPr bwMode="auto">
          <a:xfrm>
            <a:off x="693738" y="104775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00CC"/>
                </a:solidFill>
              </a:rPr>
              <a:t>[Indyk-Motwani</a:t>
            </a:r>
            <a:r>
              <a:rPr lang="en-US" i="1" dirty="0">
                <a:solidFill>
                  <a:srgbClr val="0000CC"/>
                </a:solidFill>
                <a:cs typeface="Arial" charset="0"/>
              </a:rPr>
              <a:t>’</a:t>
            </a:r>
            <a:r>
              <a:rPr lang="en-US" dirty="0">
                <a:solidFill>
                  <a:srgbClr val="0000CC"/>
                </a:solidFill>
                <a:cs typeface="Arial" charset="0"/>
              </a:rPr>
              <a:t>98</a:t>
            </a:r>
            <a:r>
              <a:rPr lang="en-US" dirty="0">
                <a:solidFill>
                  <a:srgbClr val="0000CC"/>
                </a:solidFill>
              </a:rPr>
              <a:t>]</a:t>
            </a: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7072313" y="1973263"/>
            <a:ext cx="533400" cy="457200"/>
            <a:chOff x="6400800" y="1306513"/>
            <a:chExt cx="533400" cy="457200"/>
          </a:xfrm>
        </p:grpSpPr>
        <p:sp>
          <p:nvSpPr>
            <p:cNvPr id="25678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7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0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 xmlns="">
            <p:sp>
              <p:nvSpPr>
                <p:cNvPr id="25679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b="-1076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35065" y="2968140"/>
            <a:ext cx="1983235" cy="4462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/>
              <a:t>“</a:t>
            </a:r>
            <a:r>
              <a:rPr lang="en-US" sz="2300" dirty="0">
                <a:solidFill>
                  <a:srgbClr val="FF0000"/>
                </a:solidFill>
              </a:rPr>
              <a:t>not-so-small</a:t>
            </a:r>
            <a:r>
              <a:rPr lang="en-US" sz="2300" dirty="0"/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88"/>
              <p:cNvSpPr txBox="1">
                <a:spLocks noChangeArrowheads="1"/>
              </p:cNvSpPr>
              <p:nvPr/>
            </p:nvSpPr>
            <p:spPr bwMode="auto">
              <a:xfrm>
                <a:off x="130827" y="2807713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i="1" baseline="-25000" dirty="0">
                          <a:solidFill>
                            <a:srgbClr val="008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 i="1" dirty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81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827" y="2807713"/>
                <a:ext cx="1125821" cy="58477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91"/>
              <p:cNvSpPr txBox="1">
                <a:spLocks noChangeArrowheads="1"/>
              </p:cNvSpPr>
              <p:nvPr/>
            </p:nvSpPr>
            <p:spPr bwMode="auto">
              <a:xfrm>
                <a:off x="96838" y="3608100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838" y="3608100"/>
                <a:ext cx="1125821" cy="58477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7710" y="5085573"/>
                <a:ext cx="2063385" cy="922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26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710" y="5085573"/>
                <a:ext cx="2063385" cy="92230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534400" y="1457520"/>
            <a:ext cx="569390" cy="396875"/>
            <a:chOff x="8534400" y="1457520"/>
            <a:chExt cx="569390" cy="396875"/>
          </a:xfrm>
          <a:noFill/>
        </p:grpSpPr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8534400" y="153511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570390" y="1457520"/>
                  <a:ext cx="533400" cy="39687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0390" y="1457520"/>
                  <a:ext cx="533400" cy="396875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b="-2153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6716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133126" grpId="0" animBg="1"/>
      <p:bldP spid="25607" grpId="0" animBg="1"/>
      <p:bldP spid="133128" grpId="0" animBg="1"/>
      <p:bldP spid="133129" grpId="0" animBg="1"/>
      <p:bldP spid="133130" grpId="0" animBg="1"/>
      <p:bldP spid="133131" grpId="0" animBg="1"/>
      <p:bldP spid="133132" grpId="0" animBg="1"/>
      <p:bldP spid="133133" grpId="0" animBg="1"/>
      <p:bldP spid="133133" grpId="2" animBg="1"/>
      <p:bldP spid="133135" grpId="0" animBg="1"/>
      <p:bldP spid="133136" grpId="0" animBg="1"/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133143" grpId="0" animBg="1"/>
      <p:bldP spid="133144" grpId="0" animBg="1"/>
      <p:bldP spid="133145" grpId="0" animBg="1"/>
      <p:bldP spid="133146" grpId="0" animBg="1"/>
      <p:bldP spid="133147" grpId="0" animBg="1"/>
      <p:bldP spid="133148" grpId="0" animBg="1"/>
      <p:bldP spid="133149" grpId="0" animBg="1"/>
      <p:bldP spid="133150" grpId="0" animBg="1"/>
      <p:bldP spid="133151" grpId="0" animBg="1"/>
      <p:bldP spid="133152" grpId="0" animBg="1"/>
      <p:bldP spid="133153" grpId="0" animBg="1"/>
      <p:bldP spid="133154" grpId="0" animBg="1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0" grpId="0" animBg="1"/>
      <p:bldP spid="133161" grpId="0" animBg="1"/>
      <p:bldP spid="133162" grpId="0" animBg="1"/>
      <p:bldP spid="133163" grpId="0" animBg="1"/>
      <p:bldP spid="133166" grpId="0" animBg="1"/>
      <p:bldP spid="133170" grpId="0" animBg="1"/>
      <p:bldP spid="133170" grpId="1" animBg="1"/>
      <p:bldP spid="133170" grpId="2" animBg="1"/>
      <p:bldP spid="133170" grpId="3" animBg="1"/>
      <p:bldP spid="133171" grpId="0" animBg="1"/>
      <p:bldP spid="133171" grpId="1" animBg="1"/>
      <p:bldP spid="133172" grpId="0" animBg="1"/>
      <p:bldP spid="133172" grpId="1" animBg="1"/>
      <p:bldP spid="133173" grpId="0" animBg="1"/>
      <p:bldP spid="133173" grpId="1" animBg="1"/>
      <p:bldP spid="133174" grpId="0" animBg="1"/>
      <p:bldP spid="133174" grpId="1" animBg="1"/>
      <p:bldP spid="133175" grpId="0" animBg="1"/>
      <p:bldP spid="133175" grpId="1" animBg="1"/>
      <p:bldP spid="133176" grpId="0" animBg="1"/>
      <p:bldP spid="133176" grpId="1" animBg="1"/>
      <p:bldP spid="133191" grpId="0" animBg="1"/>
      <p:bldP spid="133192" grpId="0" animBg="1"/>
      <p:bldP spid="133193" grpId="0" animBg="1"/>
      <p:bldP spid="133194" grpId="0"/>
      <p:bldP spid="133195" grpId="0" animBg="1"/>
      <p:bldP spid="133196" grpId="0" animBg="1"/>
      <p:bldP spid="133197" grpId="0" animBg="1"/>
      <p:bldP spid="133200" grpId="0"/>
      <p:bldP spid="133201" grpId="0"/>
      <p:bldP spid="133204" grpId="0"/>
      <p:bldP spid="133205" grpId="0" animBg="1"/>
      <p:bldP spid="133206" grpId="0" animBg="1"/>
      <p:bldP spid="133207" grpId="0" animBg="1"/>
      <p:bldP spid="133207" grpId="1" animBg="1"/>
      <p:bldP spid="133208" grpId="0"/>
      <p:bldP spid="133209" grpId="0" animBg="1"/>
      <p:bldP spid="133210" grpId="0" animBg="1"/>
      <p:bldP spid="133211" grpId="0"/>
      <p:bldP spid="3" grpId="0" animBg="1"/>
      <p:bldP spid="81" grpId="0"/>
      <p:bldP spid="8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sensitive hash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Hash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usually </a:t>
                </a:r>
                <a:r>
                  <a:rPr lang="en-US" dirty="0" smtClean="0"/>
                  <a:t>a </a:t>
                </a:r>
                <a:r>
                  <a:rPr lang="en-US" dirty="0"/>
                  <a:t>concatenation of “primitive” </a:t>
                </a:r>
                <a:r>
                  <a:rPr lang="en-US" dirty="0" smtClean="0"/>
                  <a:t>functions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Example: Hamming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, i.e.,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bit for 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chooses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bits at random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1 –</m:t>
                    </m:r>
                    <m:f>
                      <m:f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𝑎𝑚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dirty="0" err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num>
                      <m:den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𝜌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519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42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Data structure </a:t>
                </a:r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just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hash </a:t>
                </a:r>
                <a:r>
                  <a:rPr lang="en-US" dirty="0" smtClean="0"/>
                  <a:t>tables:</a:t>
                </a:r>
              </a:p>
              <a:p>
                <a:pPr lvl="1"/>
                <a:r>
                  <a:rPr lang="en-US" dirty="0" smtClean="0"/>
                  <a:t>Each hash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table uses a fresh random function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Hash all dataset points </a:t>
                </a:r>
                <a:r>
                  <a:rPr lang="en-US" dirty="0" smtClean="0"/>
                  <a:t>into the table</a:t>
                </a:r>
              </a:p>
              <a:p>
                <a:r>
                  <a:rPr lang="en-US" b="1" dirty="0" smtClean="0"/>
                  <a:t>Query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Check for collisions in each of the hash tables</a:t>
                </a:r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ntil we encounter a point within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Guarantees:</a:t>
                </a:r>
              </a:p>
              <a:p>
                <a:pPr lvl="1"/>
                <a:r>
                  <a:rPr lang="en-US" b="0" dirty="0" smtClean="0">
                    <a:solidFill>
                      <a:schemeClr val="tx2"/>
                    </a:solidFill>
                  </a:rPr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𝑛𝐿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 plus space to store points</a:t>
                </a:r>
              </a:p>
              <a:p>
                <a:pPr lvl="1"/>
                <a:r>
                  <a:rPr lang="en-US" b="0" dirty="0" smtClean="0">
                    <a:solidFill>
                      <a:schemeClr val="tx2"/>
                    </a:solidFill>
                  </a:rPr>
                  <a:t>Query time: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(in expectation)</a:t>
                </a: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50% probability of success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5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LSH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Choice of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hash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tables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/>
                  <a:t>Pr[collision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of </a:t>
                </a:r>
                <a:r>
                  <a:rPr lang="en-US" i="1" dirty="0">
                    <a:solidFill>
                      <a:schemeClr val="tx1"/>
                    </a:solidFill>
                  </a:rPr>
                  <a:t>far</a:t>
                </a:r>
                <a:r>
                  <a:rPr lang="en-US" dirty="0">
                    <a:solidFill>
                      <a:schemeClr val="tx1"/>
                    </a:solidFill>
                  </a:rPr>
                  <a:t> pair]   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Pr[collision of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close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pair]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“repetitions” (tables) suffice!</a:t>
                </a: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304300" y="39193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64425" y="6308570"/>
                <a:ext cx="4222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425" y="6308570"/>
                <a:ext cx="42223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79609" y="6308569"/>
                <a:ext cx="5632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609" y="6308569"/>
                <a:ext cx="56329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20250" y="4810583"/>
                <a:ext cx="562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50" y="4810583"/>
                <a:ext cx="562782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19195" y="5621653"/>
                <a:ext cx="569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195" y="5621653"/>
                <a:ext cx="56990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1497795" y="6208875"/>
            <a:ext cx="3802095" cy="3079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497795" y="5480697"/>
            <a:ext cx="2035466" cy="1539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80391" y="5159988"/>
                <a:ext cx="610488" cy="465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91" y="5159988"/>
                <a:ext cx="610488" cy="465961"/>
              </a:xfrm>
              <a:prstGeom prst="rect">
                <a:avLst/>
              </a:prstGeom>
              <a:blipFill rotWithShape="0">
                <a:blip r:embed="rId8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9336" y="5971058"/>
                <a:ext cx="610488" cy="466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36" y="5971058"/>
                <a:ext cx="610488" cy="466666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32860" y="2084825"/>
                <a:ext cx="1396664" cy="892552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+mn-lt"/>
                  </a:rPr>
                  <a:t>set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>
                    <a:latin typeface="+mn-lt"/>
                  </a:rPr>
                  <a:t>s.t.</a:t>
                </a:r>
                <a:endParaRPr lang="en-US" sz="2600" dirty="0" smtClean="0">
                  <a:latin typeface="+mn-lt"/>
                </a:endParaRPr>
              </a:p>
              <a:p>
                <a:r>
                  <a:rPr lang="en-US" sz="2600" dirty="0" smtClean="0">
                    <a:latin typeface="+mn-lt"/>
                  </a:rPr>
                  <a:t>=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860" y="2084825"/>
                <a:ext cx="1396664" cy="892552"/>
              </a:xfrm>
              <a:prstGeom prst="rect">
                <a:avLst/>
              </a:prstGeom>
              <a:blipFill rotWithShape="0">
                <a:blip r:embed="rId10"/>
                <a:stretch>
                  <a:fillRect l="-7328" t="-5369" r="-3017" b="-14765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44337" y="2961382"/>
                <a:ext cx="2479461" cy="631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337" y="2961382"/>
                <a:ext cx="2479461" cy="631455"/>
              </a:xfrm>
              <a:prstGeom prst="rect">
                <a:avLst/>
              </a:prstGeom>
              <a:blipFill rotWithShape="0">
                <a:blip r:embed="rId11"/>
                <a:stretch>
                  <a:fillRect l="-4423" b="-18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30655" y="5785627"/>
                <a:ext cx="8812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655" y="5785627"/>
                <a:ext cx="881267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30655" y="6100293"/>
                <a:ext cx="8812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655" y="6100293"/>
                <a:ext cx="881267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82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8" grpId="0"/>
      <p:bldP spid="9" grpId="0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Correctness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64819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be 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-near nei</a:t>
                </a:r>
                <a:r>
                  <a:rPr lang="en-US" dirty="0" smtClean="0"/>
                  <a:t>ghbor</a:t>
                </a:r>
              </a:p>
              <a:p>
                <a:pPr lvl="1"/>
                <a:r>
                  <a:rPr lang="en-US" dirty="0" smtClean="0"/>
                  <a:t>If does not exists, algorithm can output anything</a:t>
                </a:r>
              </a:p>
              <a:p>
                <a:r>
                  <a:rPr lang="en-US" dirty="0" smtClean="0"/>
                  <a:t>Algorithm fails when:</a:t>
                </a:r>
              </a:p>
              <a:p>
                <a:pPr lvl="1"/>
                <a:r>
                  <a:rPr lang="en-US" dirty="0" smtClean="0"/>
                  <a:t>near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neighbor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is not in the searched buckets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Probability of failure:</a:t>
                </a:r>
              </a:p>
              <a:p>
                <a:pPr lvl="1"/>
                <a:r>
                  <a:rPr lang="en-US" b="0" dirty="0" smtClean="0">
                    <a:solidFill>
                      <a:schemeClr val="tx2"/>
                    </a:solidFill>
                  </a:rPr>
                  <a:t>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 smtClean="0">
                    <a:solidFill>
                      <a:schemeClr val="tx2"/>
                    </a:solidFill>
                  </a:rPr>
                  <a:t> do not collide in a hash table: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≤1−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Probability they do not collide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hash tables at most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≤1/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648199"/>
              </a:xfrm>
              <a:blipFill rotWithShape="0">
                <a:blip r:embed="rId2"/>
                <a:stretch>
                  <a:fillRect l="-667"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4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Runtime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Runtime dominated by:</a:t>
                </a:r>
              </a:p>
              <a:p>
                <a:pPr lvl="1"/>
                <a:r>
                  <a:rPr lang="en-US" dirty="0" smtClean="0"/>
                  <a:t>Hash function evaluation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time</a:t>
                </a: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Distance computations to points in buckets</a:t>
                </a:r>
              </a:p>
              <a:p>
                <a:r>
                  <a:rPr lang="en-US" dirty="0" smtClean="0"/>
                  <a:t>Distance computations:</a:t>
                </a:r>
              </a:p>
              <a:p>
                <a:pPr lvl="1"/>
                <a:r>
                  <a:rPr lang="en-US" dirty="0" smtClean="0"/>
                  <a:t>Care only about far points, at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𝑐𝑅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In one hash table, we have</a:t>
                </a:r>
              </a:p>
              <a:p>
                <a:pPr lvl="2"/>
                <a:r>
                  <a:rPr lang="en-US" dirty="0" smtClean="0">
                    <a:solidFill>
                      <a:schemeClr val="tx2"/>
                    </a:solidFill>
                  </a:rPr>
                  <a:t>Probability a far point collides is at most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lvl="2"/>
                <a:r>
                  <a:rPr lang="en-US" dirty="0" smtClean="0">
                    <a:solidFill>
                      <a:schemeClr val="tx2"/>
                    </a:solidFill>
                  </a:rPr>
                  <a:t>Expected number of far points in a bucket: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hash tables, expected number of far points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Total: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𝐿𝑘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𝐿𝑑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 expectation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4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NNS for </a:t>
            </a:r>
            <a:r>
              <a:rPr lang="en-US" dirty="0" smtClean="0"/>
              <a:t>Euclidean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539693"/>
                <a:ext cx="8229600" cy="484649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Hash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:r>
                  <a:rPr lang="en-US" dirty="0" smtClean="0"/>
                  <a:t>a </a:t>
                </a:r>
                <a:r>
                  <a:rPr lang="en-US" dirty="0"/>
                  <a:t>concatenation of “primitive” functions: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LSH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 smtClean="0"/>
                  <a:t>pick a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random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 and quantize</a:t>
                </a: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project point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ℓ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⋅ℓ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𝑤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is a random Gaussian vector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random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[0,1]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is a parameter </a:t>
                </a:r>
                <a:r>
                  <a:rPr lang="en-US" dirty="0" smtClean="0"/>
                  <a:t>(e.g., 4)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=1/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539693"/>
                <a:ext cx="8229600" cy="4846492"/>
              </a:xfrm>
              <a:blipFill rotWithShape="0">
                <a:blip r:embed="rId2"/>
                <a:stretch>
                  <a:fillRect l="-667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69"/>
          <p:cNvSpPr>
            <a:spLocks/>
          </p:cNvSpPr>
          <p:nvPr/>
        </p:nvSpPr>
        <p:spPr bwMode="auto">
          <a:xfrm>
            <a:off x="5464450" y="3914292"/>
            <a:ext cx="3140075" cy="2052637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Parallelogram 18"/>
          <p:cNvSpPr/>
          <p:nvPr/>
        </p:nvSpPr>
        <p:spPr bwMode="auto">
          <a:xfrm rot="7848557">
            <a:off x="6773494" y="4461198"/>
            <a:ext cx="821347" cy="713197"/>
          </a:xfrm>
          <a:prstGeom prst="parallelogram">
            <a:avLst>
              <a:gd name="adj" fmla="val 19682"/>
            </a:avLst>
          </a:prstGeom>
          <a:solidFill>
            <a:srgbClr val="FF0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654690" y="1142037"/>
            <a:ext cx="375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00CC"/>
                </a:solidFill>
              </a:rPr>
              <a:t>[Datar-Immorlica-Indyk-Mirrokni</a:t>
            </a:r>
            <a:r>
              <a:rPr lang="en-US" i="1" dirty="0">
                <a:solidFill>
                  <a:srgbClr val="0000CC"/>
                </a:solidFill>
                <a:cs typeface="Arial" charset="0"/>
              </a:rPr>
              <a:t>’</a:t>
            </a:r>
            <a:r>
              <a:rPr lang="en-US" dirty="0">
                <a:solidFill>
                  <a:srgbClr val="0000CC"/>
                </a:solidFill>
                <a:cs typeface="Arial" charset="0"/>
              </a:rPr>
              <a:t>04</a:t>
            </a:r>
            <a:r>
              <a:rPr lang="en-US" dirty="0">
                <a:solidFill>
                  <a:srgbClr val="0000CC"/>
                </a:solidFill>
              </a:rPr>
              <a:t>]</a:t>
            </a:r>
          </a:p>
        </p:txBody>
      </p:sp>
      <p:sp>
        <p:nvSpPr>
          <p:cNvPr id="7" name="Oval 70"/>
          <p:cNvSpPr>
            <a:spLocks noChangeArrowheads="1"/>
          </p:cNvSpPr>
          <p:nvPr/>
        </p:nvSpPr>
        <p:spPr bwMode="auto">
          <a:xfrm>
            <a:off x="6963050" y="4721524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3"/>
              <p:cNvSpPr txBox="1">
                <a:spLocks noChangeArrowheads="1"/>
              </p:cNvSpPr>
              <p:nvPr/>
            </p:nvSpPr>
            <p:spPr bwMode="auto">
              <a:xfrm>
                <a:off x="7077350" y="4298467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8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7350" y="4298467"/>
                <a:ext cx="401007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 flipV="1">
            <a:off x="6308562" y="3975665"/>
            <a:ext cx="2641608" cy="21032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7077350" y="4835042"/>
            <a:ext cx="306552" cy="3845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076662" y="5257974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629366" y="4825395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8152002" y="4413064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562363" y="5680429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7193868" y="4950734"/>
            <a:ext cx="535679" cy="432579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" name="Group 31"/>
          <p:cNvGrpSpPr/>
          <p:nvPr/>
        </p:nvGrpSpPr>
        <p:grpSpPr>
          <a:xfrm>
            <a:off x="5570530" y="3198570"/>
            <a:ext cx="3226020" cy="3264425"/>
            <a:chOff x="5570530" y="3198570"/>
            <a:chExt cx="3226020" cy="3264425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6084829" y="404348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5570530" y="4465935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660166" y="3646959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160169" y="319857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582389" y="3697835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389" y="3697835"/>
                <a:ext cx="42832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 rot="4811458">
            <a:off x="5492413" y="3280239"/>
            <a:ext cx="3226020" cy="3264425"/>
            <a:chOff x="5722930" y="3350970"/>
            <a:chExt cx="3226020" cy="3264425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6237229" y="419588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722930" y="4618335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6812566" y="3799359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7312569" y="335097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74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7" grpId="0" animBg="1"/>
      <p:bldP spid="8" grpId="0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66863"/>
            <a:ext cx="5778500" cy="514985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Regular grid </a:t>
            </a:r>
            <a:r>
              <a:rPr lang="en-US" sz="2800" dirty="0" smtClean="0">
                <a:cs typeface="Arial" charset="0"/>
              </a:rPr>
              <a:t>→ grid of balls</a:t>
            </a:r>
            <a:endParaRPr lang="en-US" sz="2800" baseline="30000" dirty="0" smtClean="0">
              <a:solidFill>
                <a:srgbClr val="A5002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A50021"/>
                </a:solidFill>
                <a:cs typeface="Arial" charset="0"/>
              </a:rPr>
              <a:t>p</a:t>
            </a:r>
            <a:r>
              <a:rPr lang="en-US" sz="2500" dirty="0" smtClean="0">
                <a:cs typeface="Arial" charset="0"/>
              </a:rPr>
              <a:t> can hit empty space, so take more such grids until </a:t>
            </a:r>
            <a:r>
              <a:rPr lang="en-US" sz="2500" dirty="0" smtClean="0">
                <a:solidFill>
                  <a:srgbClr val="A50021"/>
                </a:solidFill>
                <a:cs typeface="Arial" charset="0"/>
              </a:rPr>
              <a:t>p</a:t>
            </a:r>
            <a:r>
              <a:rPr lang="en-US" sz="2500" dirty="0" smtClean="0">
                <a:cs typeface="Arial" charset="0"/>
              </a:rPr>
              <a:t> is in a ball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cs typeface="Arial" charset="0"/>
              </a:rPr>
              <a:t>Need (too) many grids of balls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cs typeface="Arial" charset="0"/>
              </a:rPr>
              <a:t>Start by projecting in dimension </a:t>
            </a:r>
            <a:r>
              <a:rPr lang="en-US" sz="2500" dirty="0" smtClean="0">
                <a:solidFill>
                  <a:srgbClr val="A50021"/>
                </a:solidFill>
                <a:cs typeface="Arial" charset="0"/>
              </a:rPr>
              <a:t>t</a:t>
            </a:r>
          </a:p>
          <a:p>
            <a:pPr lvl="1" eaLnBrk="1" hangingPunct="1">
              <a:lnSpc>
                <a:spcPct val="80000"/>
              </a:lnSpc>
            </a:pPr>
            <a:endParaRPr lang="en-US" sz="2500" dirty="0" smtClean="0">
              <a:solidFill>
                <a:srgbClr val="A50021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cs typeface="Arial" charset="0"/>
              </a:rPr>
              <a:t>Analysis gives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cs typeface="Arial" charset="0"/>
              </a:rPr>
              <a:t>Choice of reduced dimension </a:t>
            </a:r>
            <a:r>
              <a:rPr lang="en-US" sz="2800" dirty="0" smtClean="0">
                <a:solidFill>
                  <a:srgbClr val="A50021"/>
                </a:solidFill>
                <a:cs typeface="Arial" charset="0"/>
              </a:rPr>
              <a:t>t</a:t>
            </a:r>
            <a:r>
              <a:rPr lang="en-US" sz="2800" dirty="0" smtClean="0">
                <a:cs typeface="Arial" charset="0"/>
              </a:rPr>
              <a:t>?</a:t>
            </a:r>
            <a:endParaRPr lang="en-US" sz="2800" dirty="0" smtClean="0">
              <a:solidFill>
                <a:schemeClr val="hlink"/>
              </a:solidFill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cs typeface="Arial" charset="0"/>
              </a:rPr>
              <a:t>Tradeoff between</a:t>
            </a:r>
            <a:r>
              <a:rPr lang="en-US" sz="2500" baseline="30000" dirty="0" smtClean="0">
                <a:cs typeface="Arial" charset="0"/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sym typeface="Symbol" pitchFamily="18" charset="2"/>
              </a:rPr>
              <a:t># hash tables, </a:t>
            </a:r>
            <a:r>
              <a:rPr lang="en-US" dirty="0" smtClean="0">
                <a:solidFill>
                  <a:srgbClr val="A50021"/>
                </a:solidFill>
              </a:rPr>
              <a:t>n</a:t>
            </a:r>
            <a:r>
              <a:rPr lang="en-US" baseline="30000" dirty="0" smtClean="0">
                <a:solidFill>
                  <a:srgbClr val="A50021"/>
                </a:solidFill>
                <a:sym typeface="Symbol" pitchFamily="18" charset="2"/>
              </a:rPr>
              <a:t></a:t>
            </a:r>
            <a:r>
              <a:rPr lang="en-US" dirty="0" smtClean="0">
                <a:solidFill>
                  <a:srgbClr val="A50021"/>
                </a:solidFill>
                <a:sym typeface="Symbol" pitchFamily="18" charset="2"/>
              </a:rPr>
              <a:t>,</a:t>
            </a:r>
            <a:r>
              <a:rPr lang="en-US" dirty="0" smtClean="0">
                <a:sym typeface="Symbol" pitchFamily="18" charset="2"/>
              </a:rPr>
              <a:t> 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Time to hash, </a:t>
            </a:r>
            <a:r>
              <a:rPr lang="en-US" dirty="0" err="1" smtClean="0">
                <a:solidFill>
                  <a:srgbClr val="A50021"/>
                </a:solidFill>
                <a:cs typeface="Arial" charset="0"/>
              </a:rPr>
              <a:t>t</a:t>
            </a:r>
            <a:r>
              <a:rPr lang="en-US" baseline="30000" dirty="0" err="1" smtClean="0">
                <a:solidFill>
                  <a:srgbClr val="A50021"/>
                </a:solidFill>
                <a:cs typeface="Arial" charset="0"/>
              </a:rPr>
              <a:t>O</a:t>
            </a:r>
            <a:r>
              <a:rPr lang="en-US" baseline="30000" dirty="0" smtClean="0">
                <a:solidFill>
                  <a:srgbClr val="A50021"/>
                </a:solidFill>
                <a:cs typeface="Arial" charset="0"/>
              </a:rPr>
              <a:t>(t)</a:t>
            </a:r>
            <a:endParaRPr lang="en-US" dirty="0" smtClean="0">
              <a:solidFill>
                <a:srgbClr val="A50021"/>
              </a:solidFill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cs typeface="Arial" charset="0"/>
              </a:rPr>
              <a:t>Total query time: </a:t>
            </a:r>
            <a:r>
              <a:rPr lang="en-US" sz="2500" dirty="0" smtClean="0">
                <a:solidFill>
                  <a:srgbClr val="A50021"/>
                </a:solidFill>
                <a:cs typeface="Arial" charset="0"/>
              </a:rPr>
              <a:t>dn</a:t>
            </a:r>
            <a:r>
              <a:rPr lang="en-US" sz="2500" baseline="30000" dirty="0" smtClean="0">
                <a:solidFill>
                  <a:srgbClr val="A50021"/>
                </a:solidFill>
                <a:cs typeface="Arial" charset="0"/>
              </a:rPr>
              <a:t>1/c</a:t>
            </a:r>
            <a:r>
              <a:rPr lang="en-US" sz="2000" baseline="56000" dirty="0" smtClean="0">
                <a:solidFill>
                  <a:srgbClr val="A50021"/>
                </a:solidFill>
                <a:cs typeface="Arial" charset="0"/>
              </a:rPr>
              <a:t>2</a:t>
            </a:r>
            <a:r>
              <a:rPr lang="en-US" sz="2500" baseline="30000" dirty="0" smtClean="0">
                <a:solidFill>
                  <a:srgbClr val="A50021"/>
                </a:solidFill>
                <a:cs typeface="Arial" charset="0"/>
              </a:rPr>
              <a:t>+o(1)</a:t>
            </a:r>
          </a:p>
        </p:txBody>
      </p:sp>
      <p:sp>
        <p:nvSpPr>
          <p:cNvPr id="181350" name="Oval 102"/>
          <p:cNvSpPr>
            <a:spLocks noChangeArrowheads="1"/>
          </p:cNvSpPr>
          <p:nvPr/>
        </p:nvSpPr>
        <p:spPr bwMode="auto">
          <a:xfrm rot="2490117">
            <a:off x="7634288" y="53403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Optimal Euclidean LSH</a:t>
            </a:r>
            <a:endParaRPr lang="en-US" sz="2100" dirty="0" smtClean="0">
              <a:solidFill>
                <a:srgbClr val="990000"/>
              </a:solidFill>
            </a:endParaRPr>
          </a:p>
        </p:txBody>
      </p:sp>
      <p:sp>
        <p:nvSpPr>
          <p:cNvPr id="181294" name="Text Box 46"/>
          <p:cNvSpPr txBox="1">
            <a:spLocks noChangeArrowheads="1"/>
          </p:cNvSpPr>
          <p:nvPr/>
        </p:nvSpPr>
        <p:spPr bwMode="auto">
          <a:xfrm>
            <a:off x="409575" y="4319588"/>
            <a:ext cx="669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>
                <a:solidFill>
                  <a:srgbClr val="A50021"/>
                </a:solidFill>
              </a:rPr>
              <a:t>2D</a:t>
            </a:r>
          </a:p>
        </p:txBody>
      </p:sp>
      <p:grpSp>
        <p:nvGrpSpPr>
          <p:cNvPr id="181301" name="Group 53"/>
          <p:cNvGrpSpPr>
            <a:grpSpLocks/>
          </p:cNvGrpSpPr>
          <p:nvPr/>
        </p:nvGrpSpPr>
        <p:grpSpPr bwMode="auto">
          <a:xfrm>
            <a:off x="6223000" y="1587500"/>
            <a:ext cx="2497138" cy="1765300"/>
            <a:chOff x="2420" y="1313"/>
            <a:chExt cx="3243" cy="2370"/>
          </a:xfrm>
        </p:grpSpPr>
        <p:sp>
          <p:nvSpPr>
            <p:cNvPr id="27702" name="Line 54"/>
            <p:cNvSpPr>
              <a:spLocks noChangeShapeType="1"/>
            </p:cNvSpPr>
            <p:nvPr/>
          </p:nvSpPr>
          <p:spPr bwMode="auto">
            <a:xfrm flipH="1">
              <a:off x="2420" y="1579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Line 55"/>
            <p:cNvSpPr>
              <a:spLocks noChangeShapeType="1"/>
            </p:cNvSpPr>
            <p:nvPr/>
          </p:nvSpPr>
          <p:spPr bwMode="auto">
            <a:xfrm>
              <a:off x="4622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56"/>
            <p:cNvSpPr>
              <a:spLocks noChangeShapeType="1"/>
            </p:cNvSpPr>
            <p:nvPr/>
          </p:nvSpPr>
          <p:spPr bwMode="auto">
            <a:xfrm>
              <a:off x="4041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57"/>
            <p:cNvSpPr>
              <a:spLocks noChangeShapeType="1"/>
            </p:cNvSpPr>
            <p:nvPr/>
          </p:nvSpPr>
          <p:spPr bwMode="auto">
            <a:xfrm>
              <a:off x="3461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Line 58"/>
            <p:cNvSpPr>
              <a:spLocks noChangeShapeType="1"/>
            </p:cNvSpPr>
            <p:nvPr/>
          </p:nvSpPr>
          <p:spPr bwMode="auto">
            <a:xfrm>
              <a:off x="5202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Line 59"/>
            <p:cNvSpPr>
              <a:spLocks noChangeShapeType="1"/>
            </p:cNvSpPr>
            <p:nvPr/>
          </p:nvSpPr>
          <p:spPr bwMode="auto">
            <a:xfrm>
              <a:off x="2880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Line 60"/>
            <p:cNvSpPr>
              <a:spLocks noChangeShapeType="1"/>
            </p:cNvSpPr>
            <p:nvPr/>
          </p:nvSpPr>
          <p:spPr bwMode="auto">
            <a:xfrm flipH="1">
              <a:off x="2420" y="2160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Line 61"/>
            <p:cNvSpPr>
              <a:spLocks noChangeShapeType="1"/>
            </p:cNvSpPr>
            <p:nvPr/>
          </p:nvSpPr>
          <p:spPr bwMode="auto">
            <a:xfrm flipH="1">
              <a:off x="2420" y="2741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Line 62"/>
            <p:cNvSpPr>
              <a:spLocks noChangeShapeType="1"/>
            </p:cNvSpPr>
            <p:nvPr/>
          </p:nvSpPr>
          <p:spPr bwMode="auto">
            <a:xfrm flipH="1">
              <a:off x="2420" y="3321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311" name="Oval 63"/>
          <p:cNvSpPr>
            <a:spLocks noChangeArrowheads="1"/>
          </p:cNvSpPr>
          <p:nvPr/>
        </p:nvSpPr>
        <p:spPr bwMode="auto">
          <a:xfrm>
            <a:off x="6645275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17" name="Oval 69"/>
          <p:cNvSpPr>
            <a:spLocks noChangeArrowheads="1"/>
          </p:cNvSpPr>
          <p:nvPr/>
        </p:nvSpPr>
        <p:spPr bwMode="auto">
          <a:xfrm>
            <a:off x="7105650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18" name="Oval 70"/>
          <p:cNvSpPr>
            <a:spLocks noChangeArrowheads="1"/>
          </p:cNvSpPr>
          <p:nvPr/>
        </p:nvSpPr>
        <p:spPr bwMode="auto">
          <a:xfrm>
            <a:off x="7529513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19" name="Oval 71"/>
          <p:cNvSpPr>
            <a:spLocks noChangeArrowheads="1"/>
          </p:cNvSpPr>
          <p:nvPr/>
        </p:nvSpPr>
        <p:spPr bwMode="auto">
          <a:xfrm>
            <a:off x="7989888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0" name="Oval 72"/>
          <p:cNvSpPr>
            <a:spLocks noChangeArrowheads="1"/>
          </p:cNvSpPr>
          <p:nvPr/>
        </p:nvSpPr>
        <p:spPr bwMode="auto">
          <a:xfrm>
            <a:off x="7529513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1" name="Oval 73"/>
          <p:cNvSpPr>
            <a:spLocks noChangeArrowheads="1"/>
          </p:cNvSpPr>
          <p:nvPr/>
        </p:nvSpPr>
        <p:spPr bwMode="auto">
          <a:xfrm>
            <a:off x="7107238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2" name="Oval 74"/>
          <p:cNvSpPr>
            <a:spLocks noChangeArrowheads="1"/>
          </p:cNvSpPr>
          <p:nvPr/>
        </p:nvSpPr>
        <p:spPr bwMode="auto">
          <a:xfrm>
            <a:off x="6645275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3" name="Oval 75"/>
          <p:cNvSpPr>
            <a:spLocks noChangeArrowheads="1"/>
          </p:cNvSpPr>
          <p:nvPr/>
        </p:nvSpPr>
        <p:spPr bwMode="auto">
          <a:xfrm>
            <a:off x="7529513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4" name="Oval 76"/>
          <p:cNvSpPr>
            <a:spLocks noChangeArrowheads="1"/>
          </p:cNvSpPr>
          <p:nvPr/>
        </p:nvSpPr>
        <p:spPr bwMode="auto">
          <a:xfrm>
            <a:off x="7989888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5" name="Oval 77"/>
          <p:cNvSpPr>
            <a:spLocks noChangeArrowheads="1"/>
          </p:cNvSpPr>
          <p:nvPr/>
        </p:nvSpPr>
        <p:spPr bwMode="auto">
          <a:xfrm>
            <a:off x="7989888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6" name="Oval 78"/>
          <p:cNvSpPr>
            <a:spLocks noChangeArrowheads="1"/>
          </p:cNvSpPr>
          <p:nvPr/>
        </p:nvSpPr>
        <p:spPr bwMode="auto">
          <a:xfrm>
            <a:off x="6645275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7" name="Oval 79"/>
          <p:cNvSpPr>
            <a:spLocks noChangeArrowheads="1"/>
          </p:cNvSpPr>
          <p:nvPr/>
        </p:nvSpPr>
        <p:spPr bwMode="auto">
          <a:xfrm>
            <a:off x="7107238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328" name="Group 80"/>
          <p:cNvGrpSpPr>
            <a:grpSpLocks/>
          </p:cNvGrpSpPr>
          <p:nvPr/>
        </p:nvGrpSpPr>
        <p:grpSpPr bwMode="auto">
          <a:xfrm>
            <a:off x="6223000" y="1585913"/>
            <a:ext cx="2497138" cy="1765300"/>
            <a:chOff x="2420" y="1313"/>
            <a:chExt cx="3243" cy="2370"/>
          </a:xfrm>
        </p:grpSpPr>
        <p:sp>
          <p:nvSpPr>
            <p:cNvPr id="27693" name="Line 81"/>
            <p:cNvSpPr>
              <a:spLocks noChangeShapeType="1"/>
            </p:cNvSpPr>
            <p:nvPr/>
          </p:nvSpPr>
          <p:spPr bwMode="auto">
            <a:xfrm flipH="1">
              <a:off x="2420" y="1579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Line 82"/>
            <p:cNvSpPr>
              <a:spLocks noChangeShapeType="1"/>
            </p:cNvSpPr>
            <p:nvPr/>
          </p:nvSpPr>
          <p:spPr bwMode="auto">
            <a:xfrm>
              <a:off x="4622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Line 83"/>
            <p:cNvSpPr>
              <a:spLocks noChangeShapeType="1"/>
            </p:cNvSpPr>
            <p:nvPr/>
          </p:nvSpPr>
          <p:spPr bwMode="auto">
            <a:xfrm>
              <a:off x="4041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Line 84"/>
            <p:cNvSpPr>
              <a:spLocks noChangeShapeType="1"/>
            </p:cNvSpPr>
            <p:nvPr/>
          </p:nvSpPr>
          <p:spPr bwMode="auto">
            <a:xfrm>
              <a:off x="3461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85"/>
            <p:cNvSpPr>
              <a:spLocks noChangeShapeType="1"/>
            </p:cNvSpPr>
            <p:nvPr/>
          </p:nvSpPr>
          <p:spPr bwMode="auto">
            <a:xfrm>
              <a:off x="5202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Line 86"/>
            <p:cNvSpPr>
              <a:spLocks noChangeShapeType="1"/>
            </p:cNvSpPr>
            <p:nvPr/>
          </p:nvSpPr>
          <p:spPr bwMode="auto">
            <a:xfrm>
              <a:off x="2880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87"/>
            <p:cNvSpPr>
              <a:spLocks noChangeShapeType="1"/>
            </p:cNvSpPr>
            <p:nvPr/>
          </p:nvSpPr>
          <p:spPr bwMode="auto">
            <a:xfrm flipH="1">
              <a:off x="2420" y="2160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Line 88"/>
            <p:cNvSpPr>
              <a:spLocks noChangeShapeType="1"/>
            </p:cNvSpPr>
            <p:nvPr/>
          </p:nvSpPr>
          <p:spPr bwMode="auto">
            <a:xfrm flipH="1">
              <a:off x="2420" y="2741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Line 89"/>
            <p:cNvSpPr>
              <a:spLocks noChangeShapeType="1"/>
            </p:cNvSpPr>
            <p:nvPr/>
          </p:nvSpPr>
          <p:spPr bwMode="auto">
            <a:xfrm flipH="1">
              <a:off x="2420" y="3321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340" name="Oval 92"/>
          <p:cNvSpPr>
            <a:spLocks noChangeArrowheads="1"/>
          </p:cNvSpPr>
          <p:nvPr/>
        </p:nvSpPr>
        <p:spPr bwMode="auto">
          <a:xfrm>
            <a:off x="7989888" y="1854200"/>
            <a:ext cx="307975" cy="306388"/>
          </a:xfrm>
          <a:prstGeom prst="ellipse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39" name="Text Box 91"/>
          <p:cNvSpPr txBox="1">
            <a:spLocks noChangeArrowheads="1"/>
          </p:cNvSpPr>
          <p:nvPr/>
        </p:nvSpPr>
        <p:spPr bwMode="auto">
          <a:xfrm>
            <a:off x="8143875" y="15081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81338" name="Oval 90"/>
          <p:cNvSpPr>
            <a:spLocks noChangeArrowheads="1"/>
          </p:cNvSpPr>
          <p:nvPr/>
        </p:nvSpPr>
        <p:spPr bwMode="auto">
          <a:xfrm>
            <a:off x="8143875" y="1911350"/>
            <a:ext cx="92075" cy="968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1" name="Oval 93"/>
          <p:cNvSpPr>
            <a:spLocks noChangeArrowheads="1"/>
          </p:cNvSpPr>
          <p:nvPr/>
        </p:nvSpPr>
        <p:spPr bwMode="auto">
          <a:xfrm rot="2490117">
            <a:off x="7634288" y="5341938"/>
            <a:ext cx="263525" cy="3524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2" name="Oval 94"/>
          <p:cNvSpPr>
            <a:spLocks noChangeArrowheads="1"/>
          </p:cNvSpPr>
          <p:nvPr/>
        </p:nvSpPr>
        <p:spPr bwMode="auto">
          <a:xfrm>
            <a:off x="6700838" y="46577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3" name="Line 95"/>
          <p:cNvSpPr>
            <a:spLocks noChangeShapeType="1"/>
          </p:cNvSpPr>
          <p:nvPr/>
        </p:nvSpPr>
        <p:spPr bwMode="auto">
          <a:xfrm>
            <a:off x="6861175" y="4810125"/>
            <a:ext cx="838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344" name="Text Box 96"/>
          <p:cNvSpPr txBox="1">
            <a:spLocks noChangeArrowheads="1"/>
          </p:cNvSpPr>
          <p:nvPr/>
        </p:nvSpPr>
        <p:spPr bwMode="auto">
          <a:xfrm>
            <a:off x="6761163" y="431165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81345" name="Freeform 97"/>
          <p:cNvSpPr>
            <a:spLocks/>
          </p:cNvSpPr>
          <p:nvPr/>
        </p:nvSpPr>
        <p:spPr bwMode="auto">
          <a:xfrm>
            <a:off x="6515100" y="4910138"/>
            <a:ext cx="2495550" cy="1147762"/>
          </a:xfrm>
          <a:custGeom>
            <a:avLst/>
            <a:gdLst>
              <a:gd name="T0" fmla="*/ 2147483647 w 1332"/>
              <a:gd name="T1" fmla="*/ 0 h 719"/>
              <a:gd name="T2" fmla="*/ 2147483647 w 1332"/>
              <a:gd name="T3" fmla="*/ 0 h 719"/>
              <a:gd name="T4" fmla="*/ 0 w 1332"/>
              <a:gd name="T5" fmla="*/ 2147483647 h 719"/>
              <a:gd name="T6" fmla="*/ 2147483647 w 1332"/>
              <a:gd name="T7" fmla="*/ 2147483647 h 719"/>
              <a:gd name="T8" fmla="*/ 2147483647 w 1332"/>
              <a:gd name="T9" fmla="*/ 0 h 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2" h="719">
                <a:moveTo>
                  <a:pt x="1332" y="0"/>
                </a:moveTo>
                <a:lnTo>
                  <a:pt x="632" y="0"/>
                </a:lnTo>
                <a:lnTo>
                  <a:pt x="0" y="719"/>
                </a:lnTo>
                <a:lnTo>
                  <a:pt x="765" y="719"/>
                </a:lnTo>
                <a:lnTo>
                  <a:pt x="133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346" name="Oval 98"/>
          <p:cNvSpPr>
            <a:spLocks noChangeArrowheads="1"/>
          </p:cNvSpPr>
          <p:nvPr/>
        </p:nvSpPr>
        <p:spPr bwMode="auto">
          <a:xfrm rot="2490117">
            <a:off x="6815138" y="569912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7" name="Oval 99"/>
          <p:cNvSpPr>
            <a:spLocks noChangeArrowheads="1"/>
          </p:cNvSpPr>
          <p:nvPr/>
        </p:nvSpPr>
        <p:spPr bwMode="auto">
          <a:xfrm rot="2490117">
            <a:off x="7197725" y="53403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8" name="Oval 100"/>
          <p:cNvSpPr>
            <a:spLocks noChangeArrowheads="1"/>
          </p:cNvSpPr>
          <p:nvPr/>
        </p:nvSpPr>
        <p:spPr bwMode="auto">
          <a:xfrm rot="2490117">
            <a:off x="7534275" y="50101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9" name="Oval 101"/>
          <p:cNvSpPr>
            <a:spLocks noChangeArrowheads="1"/>
          </p:cNvSpPr>
          <p:nvPr/>
        </p:nvSpPr>
        <p:spPr bwMode="auto">
          <a:xfrm rot="2490117">
            <a:off x="7280275" y="567372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1" name="Oval 103"/>
          <p:cNvSpPr>
            <a:spLocks noChangeArrowheads="1"/>
          </p:cNvSpPr>
          <p:nvPr/>
        </p:nvSpPr>
        <p:spPr bwMode="auto">
          <a:xfrm rot="2490117">
            <a:off x="7918450" y="50101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2" name="Oval 104"/>
          <p:cNvSpPr>
            <a:spLocks noChangeArrowheads="1"/>
          </p:cNvSpPr>
          <p:nvPr/>
        </p:nvSpPr>
        <p:spPr bwMode="auto">
          <a:xfrm rot="2490117">
            <a:off x="8340725" y="50038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3" name="Oval 105"/>
          <p:cNvSpPr>
            <a:spLocks noChangeArrowheads="1"/>
          </p:cNvSpPr>
          <p:nvPr/>
        </p:nvSpPr>
        <p:spPr bwMode="auto">
          <a:xfrm rot="2490117">
            <a:off x="7734300" y="566102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4" name="Oval 106"/>
          <p:cNvSpPr>
            <a:spLocks noChangeArrowheads="1"/>
          </p:cNvSpPr>
          <p:nvPr/>
        </p:nvSpPr>
        <p:spPr bwMode="auto">
          <a:xfrm rot="2490117">
            <a:off x="8067675" y="5341938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6" name="Text Box 108"/>
          <p:cNvSpPr txBox="1">
            <a:spLocks noChangeArrowheads="1"/>
          </p:cNvSpPr>
          <p:nvPr/>
        </p:nvSpPr>
        <p:spPr bwMode="auto">
          <a:xfrm>
            <a:off x="8412163" y="4543425"/>
            <a:ext cx="461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A50021"/>
                </a:solidFill>
              </a:rPr>
              <a:t>R</a:t>
            </a:r>
            <a:r>
              <a:rPr lang="en-US" sz="2400" baseline="30000">
                <a:solidFill>
                  <a:srgbClr val="A50021"/>
                </a:solidFill>
              </a:rPr>
              <a:t>t</a:t>
            </a:r>
          </a:p>
        </p:txBody>
      </p:sp>
      <p:pic>
        <p:nvPicPr>
          <p:cNvPr id="181357" name="Picture 109" descr="plan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3588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59" name="Picture 111" descr="plan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61" name="Picture 113" descr="plane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63" name="Picture 115" descr="plan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65" name="Picture 117" descr="plane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99" name="Picture 5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73" y="3813050"/>
            <a:ext cx="13033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95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85" y="3813050"/>
            <a:ext cx="260508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92" name="Text Box 119"/>
          <p:cNvSpPr txBox="1">
            <a:spLocks noChangeArrowheads="1"/>
          </p:cNvSpPr>
          <p:nvPr/>
        </p:nvSpPr>
        <p:spPr bwMode="auto">
          <a:xfrm>
            <a:off x="693738" y="1180442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CC"/>
                </a:solidFill>
              </a:rPr>
              <a:t>[A-Indyk</a:t>
            </a:r>
            <a:r>
              <a:rPr lang="en-US" i="1">
                <a:solidFill>
                  <a:srgbClr val="0000CC"/>
                </a:solidFill>
                <a:cs typeface="Arial" charset="0"/>
              </a:rPr>
              <a:t>’</a:t>
            </a:r>
            <a:r>
              <a:rPr lang="en-US">
                <a:solidFill>
                  <a:srgbClr val="0000CC"/>
                </a:solidFill>
                <a:cs typeface="Arial" charset="0"/>
              </a:rPr>
              <a:t>06</a:t>
            </a:r>
            <a:r>
              <a:rPr lang="en-US">
                <a:solidFill>
                  <a:srgbClr val="0000CC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790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50" grpId="0" animBg="1"/>
      <p:bldP spid="181294" grpId="0" build="allAtOnce"/>
      <p:bldP spid="181311" grpId="0" animBg="1"/>
      <p:bldP spid="181317" grpId="0" animBg="1"/>
      <p:bldP spid="181318" grpId="0" animBg="1"/>
      <p:bldP spid="181319" grpId="0" animBg="1"/>
      <p:bldP spid="181320" grpId="0" animBg="1"/>
      <p:bldP spid="181321" grpId="0" animBg="1"/>
      <p:bldP spid="181322" grpId="0" animBg="1"/>
      <p:bldP spid="181323" grpId="0" animBg="1"/>
      <p:bldP spid="181324" grpId="0" animBg="1"/>
      <p:bldP spid="181325" grpId="0" animBg="1"/>
      <p:bldP spid="181326" grpId="0" animBg="1"/>
      <p:bldP spid="181327" grpId="0" animBg="1"/>
      <p:bldP spid="181340" grpId="0" animBg="1"/>
      <p:bldP spid="181339" grpId="0"/>
      <p:bldP spid="181338" grpId="0" animBg="1"/>
      <p:bldP spid="181341" grpId="0" animBg="1"/>
      <p:bldP spid="181342" grpId="0" animBg="1"/>
      <p:bldP spid="181343" grpId="0" animBg="1"/>
      <p:bldP spid="181344" grpId="0"/>
      <p:bldP spid="181345" grpId="0" animBg="1"/>
      <p:bldP spid="181346" grpId="0" animBg="1"/>
      <p:bldP spid="181347" grpId="0" animBg="1"/>
      <p:bldP spid="181348" grpId="0" animBg="1"/>
      <p:bldP spid="181349" grpId="0" animBg="1"/>
      <p:bldP spid="181351" grpId="0" animBg="1"/>
      <p:bldP spid="181352" grpId="0" animBg="1"/>
      <p:bldP spid="181353" grpId="0" animBg="1"/>
      <p:bldP spid="1813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938" name="Group 66"/>
          <p:cNvGrpSpPr>
            <a:grpSpLocks/>
          </p:cNvGrpSpPr>
          <p:nvPr/>
        </p:nvGrpSpPr>
        <p:grpSpPr bwMode="auto">
          <a:xfrm>
            <a:off x="6169025" y="2546350"/>
            <a:ext cx="1628775" cy="1571625"/>
            <a:chOff x="3267" y="781"/>
            <a:chExt cx="1026" cy="990"/>
          </a:xfrm>
        </p:grpSpPr>
        <p:sp>
          <p:nvSpPr>
            <p:cNvPr id="28728" name="Oval 67"/>
            <p:cNvSpPr>
              <a:spLocks noChangeArrowheads="1"/>
            </p:cNvSpPr>
            <p:nvPr/>
          </p:nvSpPr>
          <p:spPr bwMode="auto">
            <a:xfrm>
              <a:off x="3267" y="781"/>
              <a:ext cx="1026" cy="99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Oval 68"/>
            <p:cNvSpPr>
              <a:spLocks noChangeArrowheads="1"/>
            </p:cNvSpPr>
            <p:nvPr/>
          </p:nvSpPr>
          <p:spPr bwMode="auto">
            <a:xfrm>
              <a:off x="3739" y="1241"/>
              <a:ext cx="60" cy="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941" name="Group 69"/>
          <p:cNvGrpSpPr>
            <a:grpSpLocks/>
          </p:cNvGrpSpPr>
          <p:nvPr/>
        </p:nvGrpSpPr>
        <p:grpSpPr bwMode="auto">
          <a:xfrm>
            <a:off x="6991350" y="2430463"/>
            <a:ext cx="1628775" cy="1571625"/>
            <a:chOff x="3267" y="781"/>
            <a:chExt cx="1026" cy="990"/>
          </a:xfrm>
        </p:grpSpPr>
        <p:sp>
          <p:nvSpPr>
            <p:cNvPr id="28726" name="Oval 70"/>
            <p:cNvSpPr>
              <a:spLocks noChangeArrowheads="1"/>
            </p:cNvSpPr>
            <p:nvPr/>
          </p:nvSpPr>
          <p:spPr bwMode="auto">
            <a:xfrm>
              <a:off x="3267" y="781"/>
              <a:ext cx="1026" cy="99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7" name="Oval 71"/>
            <p:cNvSpPr>
              <a:spLocks noChangeArrowheads="1"/>
            </p:cNvSpPr>
            <p:nvPr/>
          </p:nvSpPr>
          <p:spPr bwMode="auto">
            <a:xfrm>
              <a:off x="3739" y="1241"/>
              <a:ext cx="60" cy="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6" name="Oval 88"/>
          <p:cNvSpPr>
            <a:spLocks noChangeArrowheads="1"/>
          </p:cNvSpPr>
          <p:nvPr/>
        </p:nvSpPr>
        <p:spPr bwMode="auto">
          <a:xfrm rot="2490117">
            <a:off x="7442200" y="11938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67" name="Freeform 95"/>
          <p:cNvSpPr>
            <a:spLocks/>
          </p:cNvSpPr>
          <p:nvPr/>
        </p:nvSpPr>
        <p:spPr bwMode="auto">
          <a:xfrm>
            <a:off x="7721600" y="5157788"/>
            <a:ext cx="307975" cy="1190625"/>
          </a:xfrm>
          <a:custGeom>
            <a:avLst/>
            <a:gdLst>
              <a:gd name="T0" fmla="*/ 2147483647 w 290"/>
              <a:gd name="T1" fmla="*/ 2147483647 h 572"/>
              <a:gd name="T2" fmla="*/ 2147483647 w 290"/>
              <a:gd name="T3" fmla="*/ 2147483647 h 572"/>
              <a:gd name="T4" fmla="*/ 2147483647 w 290"/>
              <a:gd name="T5" fmla="*/ 2147483647 h 572"/>
              <a:gd name="T6" fmla="*/ 2147483647 w 290"/>
              <a:gd name="T7" fmla="*/ 2147483647 h 572"/>
              <a:gd name="T8" fmla="*/ 2147483647 w 290"/>
              <a:gd name="T9" fmla="*/ 2147483647 h 572"/>
              <a:gd name="T10" fmla="*/ 2147483647 w 290"/>
              <a:gd name="T11" fmla="*/ 2147483647 h 5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572">
                <a:moveTo>
                  <a:pt x="36" y="12"/>
                </a:moveTo>
                <a:cubicBezTo>
                  <a:pt x="0" y="24"/>
                  <a:pt x="36" y="165"/>
                  <a:pt x="36" y="254"/>
                </a:cubicBezTo>
                <a:cubicBezTo>
                  <a:pt x="36" y="343"/>
                  <a:pt x="4" y="516"/>
                  <a:pt x="36" y="544"/>
                </a:cubicBezTo>
                <a:cubicBezTo>
                  <a:pt x="68" y="572"/>
                  <a:pt x="194" y="483"/>
                  <a:pt x="230" y="423"/>
                </a:cubicBezTo>
                <a:cubicBezTo>
                  <a:pt x="266" y="363"/>
                  <a:pt x="290" y="245"/>
                  <a:pt x="254" y="181"/>
                </a:cubicBezTo>
                <a:cubicBezTo>
                  <a:pt x="218" y="117"/>
                  <a:pt x="72" y="0"/>
                  <a:pt x="36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7932" name="Group 60"/>
          <p:cNvGrpSpPr>
            <a:grpSpLocks/>
          </p:cNvGrpSpPr>
          <p:nvPr/>
        </p:nvGrpSpPr>
        <p:grpSpPr bwMode="auto">
          <a:xfrm>
            <a:off x="7759700" y="1547813"/>
            <a:ext cx="1628775" cy="1571625"/>
            <a:chOff x="3267" y="781"/>
            <a:chExt cx="1026" cy="990"/>
          </a:xfrm>
        </p:grpSpPr>
        <p:sp>
          <p:nvSpPr>
            <p:cNvPr id="28724" name="Oval 58"/>
            <p:cNvSpPr>
              <a:spLocks noChangeArrowheads="1"/>
            </p:cNvSpPr>
            <p:nvPr/>
          </p:nvSpPr>
          <p:spPr bwMode="auto">
            <a:xfrm>
              <a:off x="3267" y="781"/>
              <a:ext cx="1026" cy="99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5" name="Oval 59"/>
            <p:cNvSpPr>
              <a:spLocks noChangeArrowheads="1"/>
            </p:cNvSpPr>
            <p:nvPr/>
          </p:nvSpPr>
          <p:spPr bwMode="auto">
            <a:xfrm>
              <a:off x="3739" y="1241"/>
              <a:ext cx="60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935" name="Group 63"/>
          <p:cNvGrpSpPr>
            <a:grpSpLocks/>
          </p:cNvGrpSpPr>
          <p:nvPr/>
        </p:nvGrpSpPr>
        <p:grpSpPr bwMode="auto">
          <a:xfrm>
            <a:off x="7259638" y="3659188"/>
            <a:ext cx="1628775" cy="1571625"/>
            <a:chOff x="3267" y="781"/>
            <a:chExt cx="1026" cy="990"/>
          </a:xfrm>
        </p:grpSpPr>
        <p:sp>
          <p:nvSpPr>
            <p:cNvPr id="28722" name="Oval 64"/>
            <p:cNvSpPr>
              <a:spLocks noChangeArrowheads="1"/>
            </p:cNvSpPr>
            <p:nvPr/>
          </p:nvSpPr>
          <p:spPr bwMode="auto">
            <a:xfrm>
              <a:off x="3267" y="781"/>
              <a:ext cx="1026" cy="99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3" name="Oval 65"/>
            <p:cNvSpPr>
              <a:spLocks noChangeArrowheads="1"/>
            </p:cNvSpPr>
            <p:nvPr/>
          </p:nvSpPr>
          <p:spPr bwMode="auto">
            <a:xfrm>
              <a:off x="3739" y="1241"/>
              <a:ext cx="60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901" name="Oval 29"/>
          <p:cNvSpPr>
            <a:spLocks noChangeArrowheads="1"/>
          </p:cNvSpPr>
          <p:nvPr/>
        </p:nvSpPr>
        <p:spPr bwMode="auto">
          <a:xfrm>
            <a:off x="6415088" y="2698750"/>
            <a:ext cx="1614487" cy="1557338"/>
          </a:xfrm>
          <a:prstGeom prst="ellipse">
            <a:avLst/>
          </a:prstGeom>
          <a:solidFill>
            <a:srgbClr val="FF00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207908" name="Group 36"/>
          <p:cNvGrpSpPr>
            <a:grpSpLocks/>
          </p:cNvGrpSpPr>
          <p:nvPr/>
        </p:nvGrpSpPr>
        <p:grpSpPr bwMode="auto">
          <a:xfrm>
            <a:off x="6772275" y="5667375"/>
            <a:ext cx="2352675" cy="396875"/>
            <a:chOff x="4266" y="3457"/>
            <a:chExt cx="1482" cy="250"/>
          </a:xfrm>
        </p:grpSpPr>
        <p:sp>
          <p:nvSpPr>
            <p:cNvPr id="28720" name="Line 37"/>
            <p:cNvSpPr>
              <a:spLocks noChangeShapeType="1"/>
            </p:cNvSpPr>
            <p:nvPr/>
          </p:nvSpPr>
          <p:spPr bwMode="auto">
            <a:xfrm>
              <a:off x="4266" y="3516"/>
              <a:ext cx="13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Text Box 38"/>
            <p:cNvSpPr txBox="1">
              <a:spLocks noChangeArrowheads="1"/>
            </p:cNvSpPr>
            <p:nvPr/>
          </p:nvSpPr>
          <p:spPr bwMode="auto">
            <a:xfrm>
              <a:off x="5552" y="3457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A50021"/>
                  </a:solidFill>
                </a:rPr>
                <a:t>x</a:t>
              </a:r>
            </a:p>
          </p:txBody>
        </p:sp>
      </p:grpSp>
      <p:sp>
        <p:nvSpPr>
          <p:cNvPr id="207874" name="Oval 2"/>
          <p:cNvSpPr>
            <a:spLocks noChangeArrowheads="1"/>
          </p:cNvSpPr>
          <p:nvPr/>
        </p:nvSpPr>
        <p:spPr bwMode="auto">
          <a:xfrm>
            <a:off x="7515225" y="2719388"/>
            <a:ext cx="1628775" cy="1571625"/>
          </a:xfrm>
          <a:prstGeom prst="ellipse">
            <a:avLst/>
          </a:prstGeom>
          <a:solidFill>
            <a:srgbClr val="0000FF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idea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66850"/>
            <a:ext cx="6265863" cy="465931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CC"/>
                </a:solidFill>
                <a:sym typeface="Symbol" pitchFamily="18" charset="2"/>
              </a:rPr>
              <a:t>Claim: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cs typeface="Arial" charset="0"/>
              </a:rPr>
              <a:t> 		, i.e.,</a:t>
            </a:r>
          </a:p>
          <a:p>
            <a:pPr eaLnBrk="1" hangingPunct="1"/>
            <a:endParaRPr lang="en-US" sz="2400" baseline="30000" dirty="0" smtClean="0">
              <a:solidFill>
                <a:schemeClr val="hlink"/>
              </a:solidFill>
              <a:cs typeface="Arial" charset="0"/>
            </a:endParaRPr>
          </a:p>
          <a:p>
            <a:pPr eaLnBrk="1" hangingPunct="1"/>
            <a:endParaRPr lang="en-US" sz="2500" dirty="0" smtClean="0">
              <a:solidFill>
                <a:srgbClr val="A50021"/>
              </a:solidFill>
              <a:cs typeface="Arial" charset="0"/>
            </a:endParaRPr>
          </a:p>
          <a:p>
            <a:pPr lvl="1" eaLnBrk="1" hangingPunct="1"/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P(r)=</a:t>
            </a:r>
            <a:r>
              <a:rPr lang="en-US" sz="2100" dirty="0" smtClean="0">
                <a:cs typeface="Arial" charset="0"/>
              </a:rPr>
              <a:t>probability of collision when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||p-q||=r</a:t>
            </a:r>
          </a:p>
          <a:p>
            <a:pPr eaLnBrk="1" hangingPunct="1"/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Intuitive proof:</a:t>
            </a:r>
          </a:p>
          <a:p>
            <a:pPr lvl="1" eaLnBrk="1" hangingPunct="1"/>
            <a:r>
              <a:rPr lang="en-US" sz="2100" dirty="0" smtClean="0">
                <a:solidFill>
                  <a:schemeClr val="tx2"/>
                </a:solidFill>
                <a:cs typeface="Arial" charset="0"/>
              </a:rPr>
              <a:t>Projection </a:t>
            </a:r>
            <a:r>
              <a:rPr lang="en-US" sz="2100" dirty="0" err="1" smtClean="0">
                <a:solidFill>
                  <a:schemeClr val="tx2"/>
                </a:solidFill>
                <a:cs typeface="Arial" charset="0"/>
              </a:rPr>
              <a:t>approx</a:t>
            </a:r>
            <a:r>
              <a:rPr lang="en-US" sz="2100" dirty="0" smtClean="0">
                <a:solidFill>
                  <a:schemeClr val="tx2"/>
                </a:solidFill>
                <a:cs typeface="Arial" charset="0"/>
              </a:rPr>
              <a:t> preserves distances </a:t>
            </a:r>
            <a:r>
              <a:rPr lang="en-US" sz="2100" dirty="0" smtClean="0">
                <a:solidFill>
                  <a:srgbClr val="0000CC"/>
                </a:solidFill>
                <a:cs typeface="Arial" charset="0"/>
              </a:rPr>
              <a:t>[JL]</a:t>
            </a:r>
            <a:r>
              <a:rPr lang="en-US" sz="2100" dirty="0" smtClean="0">
                <a:solidFill>
                  <a:schemeClr val="tx2"/>
                </a:solidFill>
                <a:cs typeface="Arial" charset="0"/>
              </a:rPr>
              <a:t> </a:t>
            </a:r>
            <a:endParaRPr lang="en-US" sz="2100" baseline="30000" dirty="0" smtClean="0">
              <a:solidFill>
                <a:srgbClr val="A50021"/>
              </a:solidFill>
              <a:cs typeface="Arial" charset="0"/>
            </a:endParaRPr>
          </a:p>
          <a:p>
            <a:pPr lvl="1" eaLnBrk="1" hangingPunct="1"/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P(r) = </a:t>
            </a:r>
            <a:r>
              <a:rPr lang="en-US" sz="2100" dirty="0" smtClean="0">
                <a:cs typeface="Arial" charset="0"/>
              </a:rPr>
              <a:t>intersection / union</a:t>
            </a:r>
          </a:p>
          <a:p>
            <a:pPr lvl="1" eaLnBrk="1" hangingPunct="1"/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P(r)≈</a:t>
            </a:r>
            <a:r>
              <a:rPr lang="en-US" sz="2100" dirty="0" smtClean="0">
                <a:cs typeface="Arial" charset="0"/>
              </a:rPr>
              <a:t>random point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u</a:t>
            </a:r>
            <a:r>
              <a:rPr lang="en-US" sz="2100" dirty="0" smtClean="0">
                <a:cs typeface="Arial" charset="0"/>
              </a:rPr>
              <a:t> beyond the dashed line</a:t>
            </a:r>
          </a:p>
          <a:p>
            <a:pPr lvl="1" eaLnBrk="1" hangingPunct="1"/>
            <a:r>
              <a:rPr lang="en-US" sz="2100" dirty="0" smtClean="0">
                <a:cs typeface="Arial" charset="0"/>
              </a:rPr>
              <a:t>Fact (high dimensions): the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x</a:t>
            </a:r>
            <a:r>
              <a:rPr lang="en-US" sz="2100" dirty="0" smtClean="0">
                <a:cs typeface="Arial" charset="0"/>
              </a:rPr>
              <a:t>-coordinate of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u</a:t>
            </a:r>
            <a:r>
              <a:rPr lang="en-US" sz="2100" dirty="0" smtClean="0">
                <a:cs typeface="Arial" charset="0"/>
              </a:rPr>
              <a:t> has a nearly Gaussian distribution </a:t>
            </a:r>
            <a:endParaRPr lang="en-US" sz="2100" dirty="0" smtClean="0">
              <a:solidFill>
                <a:schemeClr val="hlink"/>
              </a:solidFill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2100" dirty="0" smtClean="0">
                <a:cs typeface="Arial" charset="0"/>
              </a:rPr>
              <a:t>    →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P(r)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 </a:t>
            </a:r>
            <a:r>
              <a:rPr lang="en-US" sz="2100" dirty="0" err="1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exp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(-A·r</a:t>
            </a:r>
            <a:r>
              <a:rPr lang="en-US" sz="2100" baseline="30000" dirty="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)</a:t>
            </a:r>
          </a:p>
          <a:p>
            <a:pPr lvl="1" eaLnBrk="1" hangingPunct="1"/>
            <a:endParaRPr lang="en-US" sz="2000" dirty="0" smtClean="0">
              <a:solidFill>
                <a:srgbClr val="A50021"/>
              </a:solidFill>
              <a:cs typeface="Arial" charset="0"/>
            </a:endParaRPr>
          </a:p>
          <a:p>
            <a:pPr lvl="1" eaLnBrk="1" hangingPunct="1"/>
            <a:endParaRPr lang="en-US" sz="2000" dirty="0" smtClean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207891" name="Oval 19"/>
          <p:cNvSpPr>
            <a:spLocks noChangeArrowheads="1"/>
          </p:cNvSpPr>
          <p:nvPr/>
        </p:nvSpPr>
        <p:spPr bwMode="auto">
          <a:xfrm>
            <a:off x="6424613" y="2714625"/>
            <a:ext cx="1614487" cy="1557338"/>
          </a:xfrm>
          <a:prstGeom prst="ellipse">
            <a:avLst/>
          </a:prstGeom>
          <a:solidFill>
            <a:srgbClr val="FF00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07892" name="Oval 20"/>
          <p:cNvSpPr>
            <a:spLocks noChangeArrowheads="1"/>
          </p:cNvSpPr>
          <p:nvPr/>
        </p:nvSpPr>
        <p:spPr bwMode="auto">
          <a:xfrm>
            <a:off x="8331200" y="3440113"/>
            <a:ext cx="95250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3" name="Text Box 21"/>
          <p:cNvSpPr txBox="1">
            <a:spLocks noChangeArrowheads="1"/>
          </p:cNvSpPr>
          <p:nvPr/>
        </p:nvSpPr>
        <p:spPr bwMode="auto">
          <a:xfrm>
            <a:off x="8356600" y="33607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</a:t>
            </a:r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6877050" y="33528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q</a:t>
            </a:r>
          </a:p>
        </p:txBody>
      </p:sp>
      <p:sp>
        <p:nvSpPr>
          <p:cNvPr id="207895" name="Oval 23"/>
          <p:cNvSpPr>
            <a:spLocks noChangeArrowheads="1"/>
          </p:cNvSpPr>
          <p:nvPr/>
        </p:nvSpPr>
        <p:spPr bwMode="auto">
          <a:xfrm>
            <a:off x="7178675" y="3440113"/>
            <a:ext cx="95250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6" name="Line 24"/>
          <p:cNvSpPr>
            <a:spLocks noChangeShapeType="1"/>
          </p:cNvSpPr>
          <p:nvPr/>
        </p:nvSpPr>
        <p:spPr bwMode="auto">
          <a:xfrm>
            <a:off x="7269163" y="3482975"/>
            <a:ext cx="1069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97" name="Text Box 25"/>
          <p:cNvSpPr txBox="1">
            <a:spLocks noChangeArrowheads="1"/>
          </p:cNvSpPr>
          <p:nvPr/>
        </p:nvSpPr>
        <p:spPr bwMode="auto">
          <a:xfrm>
            <a:off x="7608888" y="3189288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</a:t>
            </a:r>
          </a:p>
        </p:txBody>
      </p:sp>
      <p:grpSp>
        <p:nvGrpSpPr>
          <p:cNvPr id="207898" name="Group 26"/>
          <p:cNvGrpSpPr>
            <a:grpSpLocks/>
          </p:cNvGrpSpPr>
          <p:nvPr/>
        </p:nvGrpSpPr>
        <p:grpSpPr bwMode="auto">
          <a:xfrm>
            <a:off x="6918325" y="3398838"/>
            <a:ext cx="355600" cy="396875"/>
            <a:chOff x="4454" y="2237"/>
            <a:chExt cx="224" cy="250"/>
          </a:xfrm>
        </p:grpSpPr>
        <p:sp>
          <p:nvSpPr>
            <p:cNvPr id="28718" name="Text Box 27"/>
            <p:cNvSpPr txBox="1">
              <a:spLocks noChangeArrowheads="1"/>
            </p:cNvSpPr>
            <p:nvPr/>
          </p:nvSpPr>
          <p:spPr bwMode="auto">
            <a:xfrm>
              <a:off x="4454" y="2237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/>
                <a:t>q</a:t>
              </a:r>
            </a:p>
          </p:txBody>
        </p:sp>
        <p:sp>
          <p:nvSpPr>
            <p:cNvPr id="28719" name="Oval 28"/>
            <p:cNvSpPr>
              <a:spLocks noChangeArrowheads="1"/>
            </p:cNvSpPr>
            <p:nvPr/>
          </p:nvSpPr>
          <p:spPr bwMode="auto">
            <a:xfrm>
              <a:off x="4618" y="2263"/>
              <a:ext cx="60" cy="6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902" name="Line 30"/>
          <p:cNvSpPr>
            <a:spLocks noChangeShapeType="1"/>
          </p:cNvSpPr>
          <p:nvPr/>
        </p:nvSpPr>
        <p:spPr bwMode="auto">
          <a:xfrm>
            <a:off x="7762875" y="2276475"/>
            <a:ext cx="9525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7903" name="Group 31"/>
          <p:cNvGrpSpPr>
            <a:grpSpLocks/>
          </p:cNvGrpSpPr>
          <p:nvPr/>
        </p:nvGrpSpPr>
        <p:grpSpPr bwMode="auto">
          <a:xfrm>
            <a:off x="7908925" y="4914900"/>
            <a:ext cx="1174750" cy="760413"/>
            <a:chOff x="4944" y="3039"/>
            <a:chExt cx="711" cy="591"/>
          </a:xfrm>
        </p:grpSpPr>
        <p:sp>
          <p:nvSpPr>
            <p:cNvPr id="28716" name="Line 32"/>
            <p:cNvSpPr>
              <a:spLocks noChangeShapeType="1"/>
            </p:cNvSpPr>
            <p:nvPr/>
          </p:nvSpPr>
          <p:spPr bwMode="auto">
            <a:xfrm flipH="1">
              <a:off x="4944" y="3282"/>
              <a:ext cx="432" cy="3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Text Box 33"/>
            <p:cNvSpPr txBox="1">
              <a:spLocks noChangeArrowheads="1"/>
            </p:cNvSpPr>
            <p:nvPr/>
          </p:nvSpPr>
          <p:spPr bwMode="auto">
            <a:xfrm>
              <a:off x="5288" y="3039"/>
              <a:ext cx="367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A50021"/>
                  </a:solidFill>
                </a:rPr>
                <a:t>P(r)</a:t>
              </a:r>
            </a:p>
          </p:txBody>
        </p:sp>
      </p:grpSp>
      <p:sp>
        <p:nvSpPr>
          <p:cNvPr id="207906" name="Oval 34"/>
          <p:cNvSpPr>
            <a:spLocks noChangeArrowheads="1"/>
          </p:cNvSpPr>
          <p:nvPr/>
        </p:nvSpPr>
        <p:spPr bwMode="auto">
          <a:xfrm>
            <a:off x="7183438" y="5734050"/>
            <a:ext cx="95250" cy="952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07" name="Text Box 35"/>
          <p:cNvSpPr txBox="1">
            <a:spLocks noChangeArrowheads="1"/>
          </p:cNvSpPr>
          <p:nvPr/>
        </p:nvSpPr>
        <p:spPr bwMode="auto">
          <a:xfrm>
            <a:off x="7875588" y="59261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u</a:t>
            </a:r>
          </a:p>
        </p:txBody>
      </p:sp>
      <p:sp>
        <p:nvSpPr>
          <p:cNvPr id="28697" name="Rectangle 39"/>
          <p:cNvSpPr>
            <a:spLocks noChangeArrowheads="1"/>
          </p:cNvSpPr>
          <p:nvPr/>
        </p:nvSpPr>
        <p:spPr bwMode="auto">
          <a:xfrm>
            <a:off x="8758238" y="64262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98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444625"/>
            <a:ext cx="130651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933" name="Oval 61"/>
          <p:cNvSpPr>
            <a:spLocks noChangeArrowheads="1"/>
          </p:cNvSpPr>
          <p:nvPr/>
        </p:nvSpPr>
        <p:spPr bwMode="auto">
          <a:xfrm>
            <a:off x="6415088" y="2701925"/>
            <a:ext cx="1628775" cy="1571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98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4" name="Oval 62"/>
          <p:cNvSpPr>
            <a:spLocks noChangeArrowheads="1"/>
          </p:cNvSpPr>
          <p:nvPr/>
        </p:nvSpPr>
        <p:spPr bwMode="auto">
          <a:xfrm>
            <a:off x="7513638" y="2701925"/>
            <a:ext cx="1628775" cy="1571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98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Oval 79"/>
          <p:cNvSpPr>
            <a:spLocks noChangeArrowheads="1"/>
          </p:cNvSpPr>
          <p:nvPr/>
        </p:nvSpPr>
        <p:spPr bwMode="auto">
          <a:xfrm rot="2490117">
            <a:off x="7442200" y="1195388"/>
            <a:ext cx="263525" cy="3524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2" name="Oval 80"/>
          <p:cNvSpPr>
            <a:spLocks noChangeArrowheads="1"/>
          </p:cNvSpPr>
          <p:nvPr/>
        </p:nvSpPr>
        <p:spPr bwMode="auto">
          <a:xfrm>
            <a:off x="6508750" y="51117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Line 81"/>
          <p:cNvSpPr>
            <a:spLocks noChangeShapeType="1"/>
          </p:cNvSpPr>
          <p:nvPr/>
        </p:nvSpPr>
        <p:spPr bwMode="auto">
          <a:xfrm>
            <a:off x="6669088" y="663575"/>
            <a:ext cx="838200" cy="685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Text Box 82"/>
          <p:cNvSpPr txBox="1">
            <a:spLocks noChangeArrowheads="1"/>
          </p:cNvSpPr>
          <p:nvPr/>
        </p:nvSpPr>
        <p:spPr bwMode="auto">
          <a:xfrm>
            <a:off x="6569075" y="1651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28705" name="Freeform 83"/>
          <p:cNvSpPr>
            <a:spLocks/>
          </p:cNvSpPr>
          <p:nvPr/>
        </p:nvSpPr>
        <p:spPr bwMode="auto">
          <a:xfrm>
            <a:off x="6323013" y="763588"/>
            <a:ext cx="2495550" cy="1147762"/>
          </a:xfrm>
          <a:custGeom>
            <a:avLst/>
            <a:gdLst>
              <a:gd name="T0" fmla="*/ 2147483647 w 1332"/>
              <a:gd name="T1" fmla="*/ 0 h 719"/>
              <a:gd name="T2" fmla="*/ 2147483647 w 1332"/>
              <a:gd name="T3" fmla="*/ 0 h 719"/>
              <a:gd name="T4" fmla="*/ 0 w 1332"/>
              <a:gd name="T5" fmla="*/ 2147483647 h 719"/>
              <a:gd name="T6" fmla="*/ 2147483647 w 1332"/>
              <a:gd name="T7" fmla="*/ 2147483647 h 719"/>
              <a:gd name="T8" fmla="*/ 2147483647 w 1332"/>
              <a:gd name="T9" fmla="*/ 0 h 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2" h="719">
                <a:moveTo>
                  <a:pt x="1332" y="0"/>
                </a:moveTo>
                <a:lnTo>
                  <a:pt x="632" y="0"/>
                </a:lnTo>
                <a:lnTo>
                  <a:pt x="0" y="719"/>
                </a:lnTo>
                <a:lnTo>
                  <a:pt x="765" y="719"/>
                </a:lnTo>
                <a:lnTo>
                  <a:pt x="133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6" name="Oval 84"/>
          <p:cNvSpPr>
            <a:spLocks noChangeArrowheads="1"/>
          </p:cNvSpPr>
          <p:nvPr/>
        </p:nvSpPr>
        <p:spPr bwMode="auto">
          <a:xfrm rot="2490117">
            <a:off x="6623050" y="155257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Oval 85"/>
          <p:cNvSpPr>
            <a:spLocks noChangeArrowheads="1"/>
          </p:cNvSpPr>
          <p:nvPr/>
        </p:nvSpPr>
        <p:spPr bwMode="auto">
          <a:xfrm rot="2490117">
            <a:off x="7005638" y="11938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8" name="Oval 86"/>
          <p:cNvSpPr>
            <a:spLocks noChangeArrowheads="1"/>
          </p:cNvSpPr>
          <p:nvPr/>
        </p:nvSpPr>
        <p:spPr bwMode="auto">
          <a:xfrm rot="2490117">
            <a:off x="7342188" y="8636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Oval 87"/>
          <p:cNvSpPr>
            <a:spLocks noChangeArrowheads="1"/>
          </p:cNvSpPr>
          <p:nvPr/>
        </p:nvSpPr>
        <p:spPr bwMode="auto">
          <a:xfrm rot="2490117">
            <a:off x="7088188" y="152717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0" name="Oval 89"/>
          <p:cNvSpPr>
            <a:spLocks noChangeArrowheads="1"/>
          </p:cNvSpPr>
          <p:nvPr/>
        </p:nvSpPr>
        <p:spPr bwMode="auto">
          <a:xfrm rot="2490117">
            <a:off x="7726363" y="8636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1" name="Oval 90"/>
          <p:cNvSpPr>
            <a:spLocks noChangeArrowheads="1"/>
          </p:cNvSpPr>
          <p:nvPr/>
        </p:nvSpPr>
        <p:spPr bwMode="auto">
          <a:xfrm rot="2490117">
            <a:off x="8148638" y="8572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2" name="Oval 91"/>
          <p:cNvSpPr>
            <a:spLocks noChangeArrowheads="1"/>
          </p:cNvSpPr>
          <p:nvPr/>
        </p:nvSpPr>
        <p:spPr bwMode="auto">
          <a:xfrm rot="2490117">
            <a:off x="7542213" y="151447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3" name="Oval 92"/>
          <p:cNvSpPr>
            <a:spLocks noChangeArrowheads="1"/>
          </p:cNvSpPr>
          <p:nvPr/>
        </p:nvSpPr>
        <p:spPr bwMode="auto">
          <a:xfrm rot="2490117">
            <a:off x="7875588" y="1195388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Box 5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98865" y="1963474"/>
            <a:ext cx="3264425" cy="58221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5855" y="5925325"/>
                <a:ext cx="6441507" cy="459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1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exp</m:t>
                            </m:r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⁡(−</m:t>
                            </m:r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𝑐𝑟</m:t>
                                </m:r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1/</m:t>
                        </m:r>
                        <m:sSup>
                          <m:sSupPr>
                            <m:ctrlP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𝑐𝑟</m:t>
                        </m:r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1/</m:t>
                        </m:r>
                        <m:sSup>
                          <m:sSupPr>
                            <m:ctrlP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100" dirty="0" smtClean="0">
                    <a:solidFill>
                      <a:srgbClr val="C00000"/>
                    </a:solidFill>
                  </a:rPr>
                  <a:t> </a:t>
                </a:r>
                <a:endParaRPr lang="en-US" sz="2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5925325"/>
                <a:ext cx="6441507" cy="459741"/>
              </a:xfrm>
              <a:prstGeom prst="rect">
                <a:avLst/>
              </a:prstGeom>
              <a:blipFill rotWithShape="0"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32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74" dur="2000" fill="hold"/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6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0.03703 C 0.05434 0.08356 0.01632 0.10833 -0.01719 0.09097 C -0.04982 0.07453 -0.0691 0.02638 -0.05555 -0.01899 C -0.0441 -0.06181 -0.01041 -0.08658 0.02014 -0.07176 C 0.04775 -0.05764 0.06476 -0.01644 0.05347 0.02338 C 0.04393 0.05879 0.01528 0.08148 -0.01041 0.06851 C -0.0342 0.05625 -0.04913 0.02222 -0.03958 -0.01112 C -0.03107 -0.04005 -0.00781 -0.05996 0.01354 -0.04815 C 0.03299 -0.03912 0.04497 -0.01135 0.03733 0.01481 C 0.03038 0.03888 0.01233 0.05463 -0.00469 0.04629 C -0.01875 0.03888 -0.02847 0.01782 -0.02309 -0.00232 C -0.01823 -0.02037 -0.00538 -0.03195 0.00695 -0.02616 C 0.01754 -0.0213 0.02518 -0.00741 0.02101 0.00625 C 0.01806 0.01759 0.01042 0.02662 0.00261 0.02361 C -0.00347 0.02013 -0.00868 0.01388 -0.00694 0.00601 C -0.0059 0.00092 -0.0033 -0.00348 0.00018 -0.00371 C 0.00209 -0.00301 0.0033 -0.00278 0.00434 -0.00139 " pathEditMode="relative" rAng="12282561" ptsTypes="fffffffffffffffff">
                                      <p:cBhvr>
                                        <p:cTn id="94" dur="500" spd="-100000" fill="hold"/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67" grpId="0" animBg="1"/>
      <p:bldP spid="207901" grpId="0" animBg="1" autoUpdateAnimBg="0"/>
      <p:bldP spid="207901" grpId="1" animBg="1"/>
      <p:bldP spid="207874" grpId="0" animBg="1"/>
      <p:bldP spid="207891" grpId="0" animBg="1" autoUpdateAnimBg="0"/>
      <p:bldP spid="207892" grpId="0" animBg="1"/>
      <p:bldP spid="207893" grpId="0" autoUpdateAnimBg="0"/>
      <p:bldP spid="207894" grpId="0" autoUpdateAnimBg="0"/>
      <p:bldP spid="207895" grpId="0" animBg="1"/>
      <p:bldP spid="207896" grpId="0" animBg="1"/>
      <p:bldP spid="207897" grpId="0" autoUpdateAnimBg="0"/>
      <p:bldP spid="207902" grpId="0" animBg="1"/>
      <p:bldP spid="207906" grpId="0" animBg="1"/>
      <p:bldP spid="207906" grpId="1" animBg="1"/>
      <p:bldP spid="207907" grpId="0" autoUpdateAnimBg="0"/>
      <p:bldP spid="207933" grpId="0" animBg="1"/>
      <p:bldP spid="207933" grpId="1" animBg="1"/>
      <p:bldP spid="207934" grpId="0" animBg="1"/>
      <p:bldP spid="207934" grpId="1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99" y="1296854"/>
                <a:ext cx="8229600" cy="2516195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short bit-strings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should be able to estimate some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norm: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words</a:t>
                </a:r>
              </a:p>
              <a:p>
                <a:r>
                  <a:rPr lang="en-US" dirty="0" smtClean="0"/>
                  <a:t>Decision version: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in advance…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norm: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 smtClean="0"/>
                  <a:t>bits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99" y="1296854"/>
                <a:ext cx="8229600" cy="2516195"/>
              </a:xfrm>
              <a:blipFill rotWithShape="0">
                <a:blip r:embed="rId2"/>
                <a:stretch>
                  <a:fillRect l="-667" t="-3632" r="-815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/>
          <p:cNvSpPr/>
          <p:nvPr/>
        </p:nvSpPr>
        <p:spPr bwMode="auto">
          <a:xfrm rot="19271659">
            <a:off x="2837619" y="4435637"/>
            <a:ext cx="251827" cy="65288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5"/>
              <p:cNvSpPr txBox="1">
                <a:spLocks noChangeArrowheads="1"/>
              </p:cNvSpPr>
              <p:nvPr/>
            </p:nvSpPr>
            <p:spPr bwMode="auto">
              <a:xfrm>
                <a:off x="2460427" y="4551879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0427" y="4551879"/>
                <a:ext cx="400815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 bwMode="auto">
          <a:xfrm rot="2167239">
            <a:off x="5354712" y="4424421"/>
            <a:ext cx="251827" cy="65288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5"/>
              <p:cNvSpPr txBox="1">
                <a:spLocks noChangeArrowheads="1"/>
              </p:cNvSpPr>
              <p:nvPr/>
            </p:nvSpPr>
            <p:spPr bwMode="auto">
              <a:xfrm>
                <a:off x="4986073" y="4374258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5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6073" y="4374258"/>
                <a:ext cx="400815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958990" y="4982134"/>
            <a:ext cx="93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010110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17250" y="498213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010101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 bwMode="auto">
          <a:xfrm rot="18593169">
            <a:off x="3761575" y="5231216"/>
            <a:ext cx="241372" cy="6144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2758499">
            <a:off x="4761005" y="5213330"/>
            <a:ext cx="241372" cy="6144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1"/>
              <p:cNvSpPr txBox="1">
                <a:spLocks noChangeArrowheads="1"/>
              </p:cNvSpPr>
              <p:nvPr/>
            </p:nvSpPr>
            <p:spPr bwMode="auto">
              <a:xfrm>
                <a:off x="5497104" y="3928265"/>
                <a:ext cx="436594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3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7104" y="3928265"/>
                <a:ext cx="436594" cy="446276"/>
              </a:xfrm>
              <a:prstGeom prst="rect">
                <a:avLst/>
              </a:prstGeom>
              <a:blipFill rotWithShape="0">
                <a:blip r:embed="rId5"/>
                <a:stretch>
                  <a:fillRect b="-108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7"/>
              <p:cNvSpPr txBox="1">
                <a:spLocks noChangeArrowheads="1"/>
              </p:cNvSpPr>
              <p:nvPr/>
            </p:nvSpPr>
            <p:spPr bwMode="auto">
              <a:xfrm>
                <a:off x="2340091" y="3990491"/>
                <a:ext cx="432426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3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0091" y="3990491"/>
                <a:ext cx="432426" cy="4462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27484" y="5748018"/>
                <a:ext cx="2088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Estimate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484" y="5748018"/>
                <a:ext cx="208871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332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04635" y="5771705"/>
                <a:ext cx="2249334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Distinguish between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lit/>
                        </m:rP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635" y="5771705"/>
                <a:ext cx="2249334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2168" t="-3974" r="-1084" b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52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  <p:bldP spid="19" grpId="0" animBg="1"/>
      <p:bldP spid="36" grpId="0"/>
      <p:bldP spid="38" grpId="0"/>
      <p:bldP spid="20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 question: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2097880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dirty="0" smtClean="0"/>
                  <a:t>More practical variant of above hashing?</a:t>
                </a:r>
              </a:p>
              <a:p>
                <a:pPr eaLnBrk="1" hangingPunct="1"/>
                <a:r>
                  <a:rPr lang="en-US" dirty="0" smtClean="0"/>
                  <a:t>Design space partitioning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that is</a:t>
                </a:r>
              </a:p>
              <a:p>
                <a:pPr lvl="1" eaLnBrk="1" hangingPunct="1"/>
                <a:r>
                  <a:rPr lang="en-US" dirty="0" smtClean="0"/>
                  <a:t>efficient: point location in </a:t>
                </a:r>
                <a:r>
                  <a:rPr lang="en-US" dirty="0" smtClean="0">
                    <a:solidFill>
                      <a:srgbClr val="A50021"/>
                    </a:solidFill>
                  </a:rPr>
                  <a:t>poly(t)</a:t>
                </a:r>
                <a:r>
                  <a:rPr lang="en-US" dirty="0" smtClean="0"/>
                  <a:t> time</a:t>
                </a:r>
              </a:p>
              <a:p>
                <a:pPr lvl="1" eaLnBrk="1" hangingPunct="1"/>
                <a:r>
                  <a:rPr lang="en-US" dirty="0" smtClean="0"/>
                  <a:t>qualitative: regions are “sphere-like”</a:t>
                </a: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2097880"/>
              </a:xfrm>
              <a:blipFill rotWithShape="0">
                <a:blip r:embed="rId2"/>
                <a:stretch>
                  <a:fillRect l="-667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3721" name="Picture 9" descr="plan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85" y="4064000"/>
            <a:ext cx="472440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24" name="Line 12"/>
          <p:cNvSpPr>
            <a:spLocks noChangeShapeType="1"/>
          </p:cNvSpPr>
          <p:nvPr/>
        </p:nvSpPr>
        <p:spPr bwMode="auto">
          <a:xfrm flipV="1">
            <a:off x="7529513" y="5426075"/>
            <a:ext cx="728662" cy="346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25" name="Line 13"/>
          <p:cNvSpPr>
            <a:spLocks noChangeShapeType="1"/>
          </p:cNvSpPr>
          <p:nvPr/>
        </p:nvSpPr>
        <p:spPr bwMode="auto">
          <a:xfrm>
            <a:off x="7951788" y="4811713"/>
            <a:ext cx="344487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406400" y="3850408"/>
            <a:ext cx="4732386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>
                <a:sym typeface="Symbol" pitchFamily="18" charset="2"/>
              </a:rPr>
              <a:t>[Prob. needle of length </a:t>
            </a:r>
            <a:r>
              <a:rPr lang="en-US" sz="2300" dirty="0">
                <a:solidFill>
                  <a:srgbClr val="A50021"/>
                </a:solidFill>
                <a:sym typeface="Symbol" pitchFamily="18" charset="2"/>
              </a:rPr>
              <a:t>1</a:t>
            </a:r>
            <a:r>
              <a:rPr lang="en-US" sz="2300" dirty="0">
                <a:sym typeface="Symbol" pitchFamily="18" charset="2"/>
              </a:rPr>
              <a:t> is </a:t>
            </a:r>
            <a:r>
              <a:rPr lang="en-US" sz="2300" dirty="0" smtClean="0">
                <a:sym typeface="Symbol" pitchFamily="18" charset="2"/>
              </a:rPr>
              <a:t>not cut</a:t>
            </a:r>
            <a:r>
              <a:rPr lang="en-US" sz="2300" dirty="0">
                <a:sym typeface="Symbol" pitchFamily="18" charset="2"/>
              </a:rPr>
              <a:t>]</a:t>
            </a:r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406400" y="4675908"/>
            <a:ext cx="4634602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>
                <a:sym typeface="Symbol" pitchFamily="18" charset="2"/>
              </a:rPr>
              <a:t>[</a:t>
            </a:r>
            <a:r>
              <a:rPr lang="en-US" sz="2300" dirty="0" err="1">
                <a:sym typeface="Symbol" pitchFamily="18" charset="2"/>
              </a:rPr>
              <a:t>Prob</a:t>
            </a:r>
            <a:r>
              <a:rPr lang="en-US" sz="2300" dirty="0">
                <a:sym typeface="Symbol" pitchFamily="18" charset="2"/>
              </a:rPr>
              <a:t> needle of length </a:t>
            </a:r>
            <a:r>
              <a:rPr lang="en-US" sz="2300" dirty="0">
                <a:solidFill>
                  <a:srgbClr val="A50021"/>
                </a:solidFill>
                <a:sym typeface="Symbol" pitchFamily="18" charset="2"/>
              </a:rPr>
              <a:t>c</a:t>
            </a:r>
            <a:r>
              <a:rPr lang="en-US" sz="2300" dirty="0">
                <a:sym typeface="Symbol" pitchFamily="18" charset="2"/>
              </a:rPr>
              <a:t> is </a:t>
            </a:r>
            <a:r>
              <a:rPr lang="en-US" sz="2300" dirty="0" smtClean="0">
                <a:sym typeface="Symbol" pitchFamily="18" charset="2"/>
              </a:rPr>
              <a:t>not cut</a:t>
            </a:r>
            <a:r>
              <a:rPr lang="en-US" sz="2300" dirty="0">
                <a:sym typeface="Symbol" pitchFamily="18" charset="2"/>
              </a:rPr>
              <a:t>]</a:t>
            </a:r>
            <a:endParaRPr lang="en-US" sz="2300" baseline="30000" dirty="0">
              <a:solidFill>
                <a:srgbClr val="A50021"/>
              </a:solidFill>
            </a:endParaRPr>
          </a:p>
        </p:txBody>
      </p:sp>
      <p:sp>
        <p:nvSpPr>
          <p:cNvPr id="243728" name="Text Box 16"/>
          <p:cNvSpPr txBox="1">
            <a:spLocks noChangeArrowheads="1"/>
          </p:cNvSpPr>
          <p:nvPr/>
        </p:nvSpPr>
        <p:spPr bwMode="auto">
          <a:xfrm>
            <a:off x="2211388" y="4252045"/>
            <a:ext cx="3524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rgbClr val="A50021"/>
                </a:solidFill>
                <a:cs typeface="Arial" charset="0"/>
                <a:sym typeface="Symbol" pitchFamily="18" charset="2"/>
              </a:rPr>
              <a:t>≥</a:t>
            </a:r>
          </a:p>
        </p:txBody>
      </p:sp>
      <p:sp>
        <p:nvSpPr>
          <p:cNvPr id="243729" name="Text Box 17"/>
          <p:cNvSpPr txBox="1">
            <a:spLocks noChangeArrowheads="1"/>
          </p:cNvSpPr>
          <p:nvPr/>
        </p:nvSpPr>
        <p:spPr bwMode="auto">
          <a:xfrm>
            <a:off x="4908605" y="3696420"/>
            <a:ext cx="46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solidFill>
                  <a:srgbClr val="A50021"/>
                </a:solidFill>
              </a:rPr>
              <a:t>c</a:t>
            </a:r>
            <a:r>
              <a:rPr lang="en-US" sz="2400" b="1" baseline="30000" dirty="0">
                <a:solidFill>
                  <a:srgbClr val="A50021"/>
                </a:solidFill>
              </a:rPr>
              <a:t>2</a:t>
            </a:r>
            <a:endParaRPr lang="en-US" sz="2400" b="1" dirty="0">
              <a:solidFill>
                <a:srgbClr val="A50021"/>
              </a:solidFill>
            </a:endParaRPr>
          </a:p>
        </p:txBody>
      </p:sp>
      <p:sp>
        <p:nvSpPr>
          <p:cNvPr id="11" name="Freeform 69"/>
          <p:cNvSpPr>
            <a:spLocks/>
          </p:cNvSpPr>
          <p:nvPr/>
        </p:nvSpPr>
        <p:spPr bwMode="auto">
          <a:xfrm>
            <a:off x="6035323" y="1590218"/>
            <a:ext cx="3140075" cy="2052637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Hexagon 11"/>
          <p:cNvSpPr/>
          <p:nvPr/>
        </p:nvSpPr>
        <p:spPr bwMode="auto">
          <a:xfrm>
            <a:off x="7523983" y="1965342"/>
            <a:ext cx="691290" cy="585793"/>
          </a:xfrm>
          <a:prstGeom prst="hexagon">
            <a:avLst/>
          </a:prstGeom>
          <a:solidFill>
            <a:srgbClr val="FF0000">
              <a:alpha val="31000"/>
            </a:srgbClr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99070" y="1386066"/>
            <a:ext cx="3382080" cy="2640695"/>
            <a:chOff x="1230765" y="4187382"/>
            <a:chExt cx="3382080" cy="2640695"/>
          </a:xfrm>
        </p:grpSpPr>
        <p:sp>
          <p:nvSpPr>
            <p:cNvPr id="14" name="Hexagon 13"/>
            <p:cNvSpPr/>
            <p:nvPr/>
          </p:nvSpPr>
          <p:spPr bwMode="auto">
            <a:xfrm>
              <a:off x="2308545" y="5066073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Hexagon 14"/>
            <p:cNvSpPr/>
            <p:nvPr/>
          </p:nvSpPr>
          <p:spPr bwMode="auto">
            <a:xfrm>
              <a:off x="1769655" y="5358969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Hexagon 15"/>
            <p:cNvSpPr/>
            <p:nvPr/>
          </p:nvSpPr>
          <p:spPr bwMode="auto">
            <a:xfrm>
              <a:off x="1770875" y="4773176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Hexagon 16"/>
            <p:cNvSpPr/>
            <p:nvPr/>
          </p:nvSpPr>
          <p:spPr bwMode="auto">
            <a:xfrm>
              <a:off x="2308545" y="4481793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Hexagon 17"/>
            <p:cNvSpPr/>
            <p:nvPr/>
          </p:nvSpPr>
          <p:spPr bwMode="auto">
            <a:xfrm>
              <a:off x="2308545" y="5651866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Hexagon 18"/>
            <p:cNvSpPr/>
            <p:nvPr/>
          </p:nvSpPr>
          <p:spPr bwMode="auto">
            <a:xfrm>
              <a:off x="2846215" y="4773175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Hexagon 19"/>
            <p:cNvSpPr/>
            <p:nvPr/>
          </p:nvSpPr>
          <p:spPr bwMode="auto">
            <a:xfrm>
              <a:off x="2846215" y="5358969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Hexagon 20"/>
            <p:cNvSpPr/>
            <p:nvPr/>
          </p:nvSpPr>
          <p:spPr bwMode="auto">
            <a:xfrm>
              <a:off x="3383885" y="5056355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Hexagon 21"/>
            <p:cNvSpPr/>
            <p:nvPr/>
          </p:nvSpPr>
          <p:spPr bwMode="auto">
            <a:xfrm>
              <a:off x="3383885" y="4472075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Hexagon 22"/>
            <p:cNvSpPr/>
            <p:nvPr/>
          </p:nvSpPr>
          <p:spPr bwMode="auto">
            <a:xfrm>
              <a:off x="3383885" y="5642148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Hexagon 23"/>
            <p:cNvSpPr/>
            <p:nvPr/>
          </p:nvSpPr>
          <p:spPr bwMode="auto">
            <a:xfrm>
              <a:off x="3921555" y="4754636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Hexagon 24"/>
            <p:cNvSpPr/>
            <p:nvPr/>
          </p:nvSpPr>
          <p:spPr bwMode="auto">
            <a:xfrm>
              <a:off x="3921555" y="5340430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Hexagon 25"/>
            <p:cNvSpPr/>
            <p:nvPr/>
          </p:nvSpPr>
          <p:spPr bwMode="auto">
            <a:xfrm>
              <a:off x="2846215" y="5949388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Hexagon 26"/>
            <p:cNvSpPr/>
            <p:nvPr/>
          </p:nvSpPr>
          <p:spPr bwMode="auto">
            <a:xfrm>
              <a:off x="2846215" y="4187382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Hexagon 27"/>
            <p:cNvSpPr/>
            <p:nvPr/>
          </p:nvSpPr>
          <p:spPr bwMode="auto">
            <a:xfrm>
              <a:off x="2308545" y="6242284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Hexagon 28"/>
            <p:cNvSpPr/>
            <p:nvPr/>
          </p:nvSpPr>
          <p:spPr bwMode="auto">
            <a:xfrm>
              <a:off x="1769655" y="5949387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Hexagon 29"/>
            <p:cNvSpPr/>
            <p:nvPr/>
          </p:nvSpPr>
          <p:spPr bwMode="auto">
            <a:xfrm>
              <a:off x="1230765" y="5064558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Hexagon 30"/>
            <p:cNvSpPr/>
            <p:nvPr/>
          </p:nvSpPr>
          <p:spPr bwMode="auto">
            <a:xfrm>
              <a:off x="1230765" y="5650352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Oval 70"/>
          <p:cNvSpPr>
            <a:spLocks noChangeArrowheads="1"/>
          </p:cNvSpPr>
          <p:nvPr/>
        </p:nvSpPr>
        <p:spPr bwMode="auto">
          <a:xfrm>
            <a:off x="7699966" y="2305801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73"/>
              <p:cNvSpPr txBox="1">
                <a:spLocks noChangeArrowheads="1"/>
              </p:cNvSpPr>
              <p:nvPr/>
            </p:nvSpPr>
            <p:spPr bwMode="auto">
              <a:xfrm>
                <a:off x="7775861" y="2173924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33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5861" y="2173924"/>
                <a:ext cx="401007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71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8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08 0.01067  0.017 0.02135  0.021 0.03469  C 0.025 0.04937  0.027 0.06671  0.029 0.08406  C 0.031 0.1014  0.029 0.11608  0.027 0.13209  C 0.025 0.14677  0.022 0.16278  0.015 0.17612  C 0.009 0.18946  -0.001 0.20014  -0.012 0.20814  C -0.022 0.21615  -0.034 0.22149  -0.046 0.22416  C -0.058 0.22682  -0.07 0.22682  -0.081 0.22416  C -0.093 0.22149  -0.104 0.21482  -0.113 0.20414  C -0.122 0.1948  -0.13 0.18279  -0.134 0.16812  C -0.139 0.15477  -0.141 0.13609  -0.141 0.12142  C -0.142 0.10674  -0.141 0.0894  -0.136 0.07472  C -0.131 0.06138  -0.122 0.0507  -0.11 0.04536  C -0.098 0.04136  -0.086 0.0467  -0.078 0.05604  C -0.071 0.06538  -0.066 0.08006  -0.065 0.0974  C -0.065 0.11475  -0.066 0.13076  -0.071 0.1441  C -0.076 0.15744  -0.075 0.16011  -0.095 0.17746  C -0.113 0.19614  -0.131 0.1908  -0.142 0.19213  C -0.153 0.19213  -0.162 0.1868  -0.173 0.18146  C -0.185 0.17479  -0.195 0.16278  -0.202 0.15211  C -0.209 0.14143  -0.212 0.12809  -0.216 0.10674  C -0.219 0.08539  -0.219 0.07472  -0.219 0.05871  C -0.219 0.0427  -0.219 0.02669  -0.219 0.01067  E" pathEditMode="relative" ptsTypes="">
                                      <p:cBhvr>
                                        <p:cTn id="28" dur="10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31" dur="5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4" grpId="0" animBg="1"/>
      <p:bldP spid="243725" grpId="0" animBg="1"/>
      <p:bldP spid="243725" grpId="1" animBg="1"/>
      <p:bldP spid="243725" grpId="2" animBg="1"/>
      <p:bldP spid="243726" grpId="0"/>
      <p:bldP spid="243727" grpId="0"/>
      <p:bldP spid="243728" grpId="0"/>
      <p:bldP spid="243729" grpId="0"/>
      <p:bldP spid="11" grpId="0" animBg="1"/>
      <p:bldP spid="12" grpId="0" animBg="1"/>
      <p:bldP spid="32" grpId="0" animBg="1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Zoo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1" y="1600200"/>
                <a:ext cx="5418740" cy="478598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Hamming distance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[IM’98]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: pick a random coordinate(s)</a:t>
                </a:r>
              </a:p>
              <a:p>
                <a:r>
                  <a:rPr lang="en-US" dirty="0" smtClean="0"/>
                  <a:t>Manhattan distance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[AI’06]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: cell in a randomly shifted grid</a:t>
                </a:r>
              </a:p>
              <a:p>
                <a:r>
                  <a:rPr lang="en-US" dirty="0" err="1" smtClean="0"/>
                  <a:t>Jaccard</a:t>
                </a:r>
                <a:r>
                  <a:rPr lang="en-US" dirty="0" smtClean="0"/>
                  <a:t> distance between sets:</a:t>
                </a:r>
                <a:endParaRPr lang="en-US" dirty="0" smtClean="0">
                  <a:solidFill>
                    <a:schemeClr val="tx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∪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: pick a random 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on the universe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lim>
                    </m:limLow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	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	</a:t>
                </a:r>
                <a:r>
                  <a:rPr lang="en-US" b="0" i="1" dirty="0" smtClean="0"/>
                  <a:t>min-wise hashing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CC"/>
                    </a:solidFill>
                  </a:rPr>
                  <a:t>[Bro</a:t>
                </a:r>
                <a:r>
                  <a:rPr lang="en-US" dirty="0">
                    <a:solidFill>
                      <a:srgbClr val="0000CC"/>
                    </a:solidFill>
                    <a:cs typeface="Arial" charset="0"/>
                  </a:rPr>
                  <a:t>’97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]</a:t>
                </a:r>
                <a:endParaRPr lang="en-US" b="0" dirty="0" smtClean="0"/>
              </a:p>
              <a:p>
                <a:pPr marL="57150" indent="0">
                  <a:buNone/>
                </a:pPr>
                <a:r>
                  <a:rPr lang="en-US" dirty="0" smtClean="0"/>
                  <a:t>…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600200"/>
                <a:ext cx="5418740" cy="4785985"/>
              </a:xfrm>
              <a:blipFill rotWithShape="0">
                <a:blip r:embed="rId2"/>
                <a:stretch>
                  <a:fillRect l="-1012" t="-2038" r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 rot="16200000">
            <a:off x="5889890" y="9132"/>
            <a:ext cx="1166317" cy="165141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75940" y="434188"/>
            <a:ext cx="1269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be or not to be</a:t>
            </a:r>
            <a:endParaRPr lang="en-US" sz="2000" dirty="0"/>
          </a:p>
        </p:txBody>
      </p:sp>
      <p:sp>
        <p:nvSpPr>
          <p:cNvPr id="9" name="Document"/>
          <p:cNvSpPr>
            <a:spLocks noEditPoints="1" noChangeArrowheads="1"/>
          </p:cNvSpPr>
          <p:nvPr/>
        </p:nvSpPr>
        <p:spPr bwMode="auto">
          <a:xfrm rot="16200000">
            <a:off x="7651372" y="3984"/>
            <a:ext cx="1176613" cy="165141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13971" y="402337"/>
            <a:ext cx="165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sketch or not to sketch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826676" y="2699989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…21102…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957078" y="18964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6798383" y="190278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366776" y="190339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6117548" y="18516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6330708" y="166278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sketch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90780" y="2699305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…01122…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7621182" y="18957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8462487" y="19021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8030880" y="19027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7781652" y="185100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7994812" y="166209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sketch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813987" y="2130052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…11101…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90780" y="2129368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…01111…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2985" y="3659430"/>
            <a:ext cx="1634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</a:t>
            </a:r>
            <a:r>
              <a:rPr lang="en-US" sz="2000" dirty="0" err="1" smtClean="0"/>
              <a:t>be,not,or,to</a:t>
            </a: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7699859" y="3659430"/>
            <a:ext cx="1503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</a:t>
            </a:r>
            <a:r>
              <a:rPr lang="en-US" sz="2000" dirty="0" err="1" smtClean="0"/>
              <a:t>not,or,to</a:t>
            </a:r>
            <a:r>
              <a:rPr lang="en-US" sz="2000" dirty="0" smtClean="0"/>
              <a:t>,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sketch}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222423" y="2118730"/>
            <a:ext cx="3850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74830" y="2130052"/>
            <a:ext cx="3850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6117043" y="18455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7783175" y="18455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06077" y="5042010"/>
                <a:ext cx="25821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000" dirty="0" smtClean="0"/>
                  <a:t>=</a:t>
                </a:r>
                <a:r>
                  <a:rPr lang="en-US" sz="2000" dirty="0" err="1" smtClean="0"/>
                  <a:t>be,to,sketch,or,not</a:t>
                </a:r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077" y="5042010"/>
                <a:ext cx="2582117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6061" r="-236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561701" y="439541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66855" y="439541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 animBg="1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in practice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1" y="1600200"/>
                <a:ext cx="7907275" cy="453072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If want exact NNS, 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Can choose any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Correct as long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≤0.1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 smtClean="0"/>
                  <a:t>Performance:</a:t>
                </a:r>
              </a:p>
              <a:p>
                <a:pPr lvl="2"/>
                <a:r>
                  <a:rPr lang="en-US" dirty="0" smtClean="0"/>
                  <a:t>trade-off between # tables and false positives</a:t>
                </a:r>
              </a:p>
              <a:p>
                <a:pPr lvl="2"/>
                <a:r>
                  <a:rPr lang="en-US" dirty="0"/>
                  <a:t>will depend on dataset “quality</a:t>
                </a:r>
                <a:r>
                  <a:rPr lang="en-US" dirty="0" smtClean="0"/>
                  <a:t>”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600200"/>
                <a:ext cx="7907275" cy="4530725"/>
              </a:xfrm>
              <a:blipFill rotWithShape="0">
                <a:blip r:embed="rId2"/>
                <a:stretch>
                  <a:fillRect l="-694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228952" y="317389"/>
            <a:ext cx="2682813" cy="2112276"/>
            <a:chOff x="6267357" y="169980"/>
            <a:chExt cx="2682813" cy="2112276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6267357" y="169980"/>
              <a:ext cx="0" cy="211227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6267357" y="2282255"/>
              <a:ext cx="268281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64477" y="2429665"/>
                <a:ext cx="439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477" y="2429665"/>
                <a:ext cx="43941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24150" y="311984"/>
                <a:ext cx="448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50" y="311984"/>
                <a:ext cx="44858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326872" y="67841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afety not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guaranteed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Up Arrow 21"/>
          <p:cNvSpPr/>
          <p:nvPr/>
        </p:nvSpPr>
        <p:spPr bwMode="auto">
          <a:xfrm rot="15126691">
            <a:off x="6666439" y="1791192"/>
            <a:ext cx="268835" cy="69129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8873596">
            <a:off x="7913648" y="923136"/>
            <a:ext cx="1179880" cy="3072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27738" y="1676072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fewer tables</a:t>
            </a:r>
            <a:endParaRPr lang="en-US" sz="2000" dirty="0"/>
          </a:p>
        </p:txBody>
      </p:sp>
      <p:sp>
        <p:nvSpPr>
          <p:cNvPr id="9" name="Arc 8"/>
          <p:cNvSpPr/>
          <p:nvPr/>
        </p:nvSpPr>
        <p:spPr bwMode="auto">
          <a:xfrm rot="5400000">
            <a:off x="4574120" y="-1672891"/>
            <a:ext cx="3309664" cy="4852696"/>
          </a:xfrm>
          <a:prstGeom prst="arc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45379" y="1441114"/>
            <a:ext cx="1494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fewer false </a:t>
            </a:r>
          </a:p>
          <a:p>
            <a:r>
              <a:rPr lang="en-US" sz="2000" dirty="0" smtClean="0"/>
              <a:t>positives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171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2" grpId="0" animBg="1"/>
      <p:bldP spid="24" grpId="0" animBg="1"/>
      <p:bldP spid="25" grpId="0"/>
      <p:bldP spid="9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Sketching: decision version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Hamming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Lemma: </a:t>
                </a:r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, can achieve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bit sketch.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04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Nearest Neighbor Search (NNS)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5804620" cy="4530725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>
                    <a:solidFill>
                      <a:srgbClr val="0000CC"/>
                    </a:solidFill>
                  </a:rPr>
                  <a:t>Preprocess: </a:t>
                </a:r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dirty="0" smtClean="0"/>
                  <a:t> of points</a:t>
                </a:r>
              </a:p>
              <a:p>
                <a:pPr eaLnBrk="1" hangingPunct="1"/>
                <a:endParaRPr lang="en-US" baseline="30000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0000CC"/>
                    </a:solidFill>
                  </a:rPr>
                  <a:t>Query:</a:t>
                </a:r>
                <a:r>
                  <a:rPr lang="en-US" dirty="0" smtClean="0"/>
                  <a:t> given a query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report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:r>
                  <a:rPr lang="en-US" dirty="0" smtClean="0">
                    <a:sym typeface="Symbol" pitchFamily="18" charset="2"/>
                  </a:rPr>
                  <a:t>with the smallest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804620" cy="4530725"/>
              </a:xfrm>
              <a:blipFill rotWithShape="1">
                <a:blip r:embed="rId3"/>
                <a:stretch>
                  <a:fillRect l="-2311" t="-1750" r="-3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1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713" name="Text Box 25"/>
              <p:cNvSpPr txBox="1">
                <a:spLocks noChangeArrowheads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147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714" name="Text Box 26"/>
              <p:cNvSpPr txBox="1">
                <a:spLocks noChangeArrowheads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1471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710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1" grpId="0" animBg="1"/>
      <p:bldP spid="114713" grpId="0"/>
      <p:bldP spid="114714" grpId="0"/>
      <p:bldP spid="1147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302375" cy="4824413"/>
          </a:xfrm>
        </p:spPr>
        <p:txBody>
          <a:bodyPr/>
          <a:lstStyle/>
          <a:p>
            <a:pPr eaLnBrk="1" hangingPunct="1"/>
            <a:r>
              <a:rPr lang="en-US" sz="2500" dirty="0" smtClean="0"/>
              <a:t>Generic setup:</a:t>
            </a:r>
          </a:p>
          <a:p>
            <a:pPr lvl="1" eaLnBrk="1" hangingPunct="1"/>
            <a:r>
              <a:rPr lang="en-US" sz="2100" dirty="0" smtClean="0"/>
              <a:t>Points model </a:t>
            </a:r>
            <a:r>
              <a:rPr lang="en-US" sz="2100" i="1" dirty="0" smtClean="0"/>
              <a:t>objects (e.g. images)</a:t>
            </a:r>
          </a:p>
          <a:p>
            <a:pPr lvl="1" eaLnBrk="1" hangingPunct="1"/>
            <a:r>
              <a:rPr lang="en-US" sz="2100" dirty="0" smtClean="0"/>
              <a:t>Distance models </a:t>
            </a:r>
            <a:r>
              <a:rPr lang="en-US" sz="2100" i="1" dirty="0" smtClean="0"/>
              <a:t>(dis)similarity measure</a:t>
            </a:r>
          </a:p>
          <a:p>
            <a:pPr eaLnBrk="1" hangingPunct="1"/>
            <a:r>
              <a:rPr lang="en-US" sz="2500" dirty="0" smtClean="0"/>
              <a:t>Application areas: </a:t>
            </a:r>
          </a:p>
          <a:p>
            <a:pPr lvl="1" eaLnBrk="1" hangingPunct="1"/>
            <a:r>
              <a:rPr lang="en-US" sz="2100" dirty="0" smtClean="0"/>
              <a:t>machine learning: k-NN rule</a:t>
            </a:r>
          </a:p>
          <a:p>
            <a:pPr lvl="1" eaLnBrk="1" hangingPunct="1"/>
            <a:r>
              <a:rPr lang="en-US" sz="2100" dirty="0" smtClean="0"/>
              <a:t>image/video/music recognition, deduplication, bioinformatics, etc…</a:t>
            </a:r>
          </a:p>
          <a:p>
            <a:pPr eaLnBrk="1" hangingPunct="1"/>
            <a:r>
              <a:rPr lang="en-US" sz="2500" dirty="0" smtClean="0"/>
              <a:t>Distance can be: </a:t>
            </a:r>
          </a:p>
          <a:p>
            <a:pPr lvl="1" eaLnBrk="1" hangingPunct="1"/>
            <a:r>
              <a:rPr lang="en-US" sz="2100" dirty="0" smtClean="0"/>
              <a:t>Hamming, Euclidean, …</a:t>
            </a:r>
          </a:p>
          <a:p>
            <a:pPr eaLnBrk="1" hangingPunct="1"/>
            <a:r>
              <a:rPr lang="en-US" sz="2500" dirty="0" smtClean="0"/>
              <a:t>Primitive for other problems:</a:t>
            </a:r>
          </a:p>
          <a:p>
            <a:pPr lvl="1" eaLnBrk="1" hangingPunct="1"/>
            <a:r>
              <a:rPr lang="en-US" sz="2100" dirty="0" smtClean="0"/>
              <a:t>find the similar pairs, clustering…</a:t>
            </a:r>
          </a:p>
        </p:txBody>
      </p:sp>
      <p:sp>
        <p:nvSpPr>
          <p:cNvPr id="16388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55" name="Picture 19" descr="tw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3617913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7" name="Picture 21" descr="tw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3082925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1" name="Picture 25" descr="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33550"/>
            <a:ext cx="411162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3" name="Picture 27" descr="n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2725738"/>
            <a:ext cx="411163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5" name="Picture 29" descr="sev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4605338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59" name="Picture 23" descr="tw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735513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04000" y="2028825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011100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57925" y="3105150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001100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p:sp>
        <p:nvSpPr>
          <p:cNvPr id="3" name="Equal 2"/>
          <p:cNvSpPr/>
          <p:nvPr/>
        </p:nvSpPr>
        <p:spPr bwMode="auto">
          <a:xfrm rot="1977308">
            <a:off x="7178675" y="2843213"/>
            <a:ext cx="411163" cy="26987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Equal 30"/>
          <p:cNvSpPr/>
          <p:nvPr/>
        </p:nvSpPr>
        <p:spPr bwMode="auto">
          <a:xfrm>
            <a:off x="6884988" y="3660775"/>
            <a:ext cx="411162" cy="26828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8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Curse of Dimensionality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239915"/>
                <a:ext cx="8229600" cy="4594225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All exact algorithms degrade rapidly with the dimension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endParaRPr lang="en-US" sz="2800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39915"/>
                <a:ext cx="8229600" cy="4594225"/>
              </a:xfrm>
              <a:blipFill rotWithShape="0">
                <a:blip r:embed="rId2"/>
                <a:stretch>
                  <a:fillRect l="-741" t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6" descr="vo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90809" y="2187595"/>
            <a:ext cx="4303568" cy="500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9195930"/>
                  </p:ext>
                </p:extLst>
              </p:nvPr>
            </p:nvGraphicFramePr>
            <p:xfrm>
              <a:off x="385855" y="2315255"/>
              <a:ext cx="6490445" cy="9391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5895"/>
                    <a:gridCol w="2342705"/>
                    <a:gridCol w="1881845"/>
                  </a:tblGrid>
                  <a:tr h="30893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90000"/>
                          </a:schemeClr>
                        </a:solidFill>
                      </a:tcPr>
                    </a:tc>
                  </a:tr>
                  <a:tr h="325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Voronoi</a:t>
                          </a: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diagram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func>
                                          <m:funcPr>
                                            <m:ctrlPr>
                                              <a:rPr kumimoji="0" lang="en-US" sz="24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sz="2400" b="0" i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0" lang="en-US" sz="24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24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𝑂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9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9195930"/>
                  </p:ext>
                </p:extLst>
              </p:nvPr>
            </p:nvGraphicFramePr>
            <p:xfrm>
              <a:off x="385855" y="2315255"/>
              <a:ext cx="6490445" cy="9391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5895"/>
                    <a:gridCol w="2342705"/>
                    <a:gridCol w="1881845"/>
                  </a:tblGrid>
                  <a:tr h="45719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90000"/>
                          </a:schemeClr>
                        </a:solidFill>
                      </a:tcPr>
                    </a:tc>
                  </a:tr>
                  <a:tr h="4819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Voronoi</a:t>
                          </a: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diagram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519" t="-102500" r="-80779" b="-2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49838" t="-102500" r="-647" b="-237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948122"/>
                  </p:ext>
                </p:extLst>
              </p:nvPr>
            </p:nvGraphicFramePr>
            <p:xfrm>
              <a:off x="385855" y="3256931"/>
              <a:ext cx="6490445" cy="5561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5895"/>
                    <a:gridCol w="2342705"/>
                    <a:gridCol w="1881845"/>
                  </a:tblGrid>
                  <a:tr h="55611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Linear scan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9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948122"/>
                  </p:ext>
                </p:extLst>
              </p:nvPr>
            </p:nvGraphicFramePr>
            <p:xfrm>
              <a:off x="385855" y="3256931"/>
              <a:ext cx="6490445" cy="5561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5895"/>
                    <a:gridCol w="2342705"/>
                    <a:gridCol w="1881845"/>
                  </a:tblGrid>
                  <a:tr h="55611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Linear scan</a:t>
                          </a:r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0519" t="-8696" r="-80779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49838" t="-8696" r="-647" b="-65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723341" y="2236234"/>
            <a:ext cx="3572474" cy="349043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Approximate NNS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957888" cy="4530725"/>
              </a:xfrm>
            </p:spPr>
            <p:txBody>
              <a:bodyPr>
                <a:normAutofit/>
              </a:bodyPr>
              <a:lstStyle/>
              <a:p>
                <a:pPr lvl="2" eaLnBrk="1" hangingPunct="1"/>
                <a:endParaRPr lang="en-US" dirty="0" smtClean="0">
                  <a:solidFill>
                    <a:srgbClr val="A5002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</a:rPr>
                  <a:t>-near neighbor</a:t>
                </a:r>
                <a:r>
                  <a:rPr lang="en-US" dirty="0" smtClean="0"/>
                  <a:t>: given a query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report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sym typeface="Symbol" pitchFamily="18" charset="2"/>
                  </a:rPr>
                  <a:t>s.t.</a:t>
                </a:r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′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𝑟</m:t>
                    </m:r>
                  </m:oMath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assuming there is a point within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endParaRPr lang="en-US" dirty="0" smtClean="0">
                  <a:sym typeface="Symbol" pitchFamily="18" charset="2"/>
                </a:endParaRPr>
              </a:p>
              <a:p>
                <a:r>
                  <a:rPr lang="en-US" dirty="0" smtClean="0">
                    <a:sym typeface="Symbol" pitchFamily="18" charset="2"/>
                  </a:rPr>
                  <a:t>Practice: use for exact NNS</a:t>
                </a:r>
              </a:p>
              <a:p>
                <a:pPr lvl="1"/>
                <a:r>
                  <a:rPr lang="en-US" i="1" dirty="0">
                    <a:sym typeface="Symbol" pitchFamily="18" charset="2"/>
                  </a:rPr>
                  <a:t>F</a:t>
                </a:r>
                <a:r>
                  <a:rPr lang="en-US" i="1" dirty="0" smtClean="0">
                    <a:sym typeface="Symbol" pitchFamily="18" charset="2"/>
                  </a:rPr>
                  <a:t>iltering</a:t>
                </a:r>
                <a:r>
                  <a:rPr lang="en-US" dirty="0" smtClean="0">
                    <a:sym typeface="Symbol" pitchFamily="18" charset="2"/>
                  </a:rPr>
                  <a:t>: gives a set of candidates</a:t>
                </a:r>
                <a:r>
                  <a:rPr lang="en-US" i="1" dirty="0" smtClean="0">
                    <a:sym typeface="Symbol" pitchFamily="18" charset="2"/>
                  </a:rPr>
                  <a:t> </a:t>
                </a:r>
                <a:r>
                  <a:rPr lang="en-US" dirty="0" smtClean="0">
                    <a:sym typeface="Symbol" pitchFamily="18" charset="2"/>
                  </a:rPr>
                  <a:t>(hopefully small)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5957888" cy="4530725"/>
              </a:xfrm>
              <a:blipFill rotWithShape="0">
                <a:blip r:embed="rId2"/>
                <a:stretch>
                  <a:fillRect l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43" descr="Papyrus"/>
          <p:cNvSpPr>
            <a:spLocks noChangeArrowheads="1"/>
          </p:cNvSpPr>
          <p:nvPr/>
        </p:nvSpPr>
        <p:spPr bwMode="auto">
          <a:xfrm>
            <a:off x="6300788" y="2803525"/>
            <a:ext cx="2495550" cy="23923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altLang="en-US" sz="4000"/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auto">
          <a:xfrm>
            <a:off x="6713538" y="3176588"/>
            <a:ext cx="1651000" cy="1663700"/>
          </a:xfrm>
          <a:prstGeom prst="ellipse">
            <a:avLst/>
          </a:prstGeom>
          <a:solidFill>
            <a:srgbClr val="C1FFC1"/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altLang="en-US" sz="4000"/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>
            <a:off x="7577138" y="2381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3"/>
          <p:cNvSpPr>
            <a:spLocks noChangeArrowheads="1"/>
          </p:cNvSpPr>
          <p:nvPr/>
        </p:nvSpPr>
        <p:spPr bwMode="auto">
          <a:xfrm>
            <a:off x="7154863" y="452064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34"/>
          <p:cNvSpPr>
            <a:spLocks noChangeArrowheads="1"/>
          </p:cNvSpPr>
          <p:nvPr/>
        </p:nvSpPr>
        <p:spPr bwMode="auto">
          <a:xfrm>
            <a:off x="7729538" y="3524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8335963" y="46085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36"/>
          <p:cNvSpPr>
            <a:spLocks noChangeArrowheads="1"/>
          </p:cNvSpPr>
          <p:nvPr/>
        </p:nvSpPr>
        <p:spPr bwMode="auto">
          <a:xfrm>
            <a:off x="8682038" y="3303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9"/>
          <p:cNvSpPr>
            <a:spLocks noChangeArrowheads="1"/>
          </p:cNvSpPr>
          <p:nvPr/>
        </p:nvSpPr>
        <p:spPr bwMode="auto">
          <a:xfrm>
            <a:off x="7424738" y="39814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 flipH="1" flipV="1">
            <a:off x="6980238" y="3435350"/>
            <a:ext cx="484187" cy="573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41"/>
              <p:cNvSpPr txBox="1">
                <a:spLocks noChangeArrowheads="1"/>
              </p:cNvSpPr>
              <p:nvPr/>
            </p:nvSpPr>
            <p:spPr bwMode="auto">
              <a:xfrm>
                <a:off x="7080169" y="3370311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alt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0169" y="3370311"/>
                <a:ext cx="382669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44"/>
          <p:cNvSpPr>
            <a:spLocks noChangeShapeType="1"/>
          </p:cNvSpPr>
          <p:nvPr/>
        </p:nvSpPr>
        <p:spPr bwMode="auto">
          <a:xfrm flipH="1">
            <a:off x="6453188" y="4071938"/>
            <a:ext cx="1038225" cy="460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61" name="Text Box 37"/>
              <p:cNvSpPr txBox="1">
                <a:spLocks noChangeArrowheads="1"/>
              </p:cNvSpPr>
              <p:nvPr/>
            </p:nvSpPr>
            <p:spPr bwMode="auto">
              <a:xfrm>
                <a:off x="7455116" y="3959502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9061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5116" y="3959502"/>
                <a:ext cx="400815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066" name="Text Box 42"/>
              <p:cNvSpPr txBox="1">
                <a:spLocks noChangeArrowheads="1"/>
              </p:cNvSpPr>
              <p:nvPr/>
            </p:nvSpPr>
            <p:spPr bwMode="auto">
              <a:xfrm>
                <a:off x="7813190" y="3491984"/>
                <a:ext cx="50392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29066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13190" y="3491984"/>
                <a:ext cx="503921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2"/>
              <p:cNvSpPr txBox="1">
                <a:spLocks noChangeArrowheads="1"/>
              </p:cNvSpPr>
              <p:nvPr/>
            </p:nvSpPr>
            <p:spPr bwMode="auto">
              <a:xfrm>
                <a:off x="7203049" y="4465935"/>
                <a:ext cx="48147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3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3049" y="4465935"/>
                <a:ext cx="481477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41"/>
              <p:cNvSpPr txBox="1">
                <a:spLocks noChangeArrowheads="1"/>
              </p:cNvSpPr>
              <p:nvPr/>
            </p:nvSpPr>
            <p:spPr bwMode="auto">
              <a:xfrm>
                <a:off x="6763118" y="3951020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00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alt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3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3118" y="3951020"/>
                <a:ext cx="501291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rot="20442133">
                <a:off x="249082" y="1526650"/>
                <a:ext cx="229678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00" dirty="0" smtClean="0">
                    <a:solidFill>
                      <a:srgbClr val="0000CC"/>
                    </a:solidFill>
                  </a:rPr>
                  <a:t>-approximate</a:t>
                </a:r>
                <a:endParaRPr lang="en-US" sz="2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42133">
                <a:off x="249082" y="1526650"/>
                <a:ext cx="2296783" cy="492443"/>
              </a:xfrm>
              <a:prstGeom prst="rect">
                <a:avLst/>
              </a:prstGeom>
              <a:blipFill rotWithShape="0">
                <a:blip r:embed="rId9"/>
                <a:stretch>
                  <a:fillRect t="-6436" r="-5222" b="-9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02689" y="2398887"/>
                <a:ext cx="597536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89" y="2398887"/>
                <a:ext cx="597536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5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/>
      <p:bldP spid="31" grpId="0" animBg="1"/>
      <p:bldP spid="129061" grpId="0"/>
      <p:bldP spid="129066" grpId="0"/>
      <p:bldP spid="23" grpId="0"/>
      <p:bldP spid="33" grpId="0"/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NNS algorithms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Dependence on dimension: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xponential</a:t>
            </a:r>
          </a:p>
          <a:p>
            <a:pPr marL="274320" lvl="3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[</a:t>
            </a:r>
            <a:r>
              <a:rPr lang="en-US" sz="2000" dirty="0">
                <a:solidFill>
                  <a:srgbClr val="0000CC"/>
                </a:solidFill>
              </a:rPr>
              <a:t>Arya-Mount’93], [Clarkson’94], [Arya-Mount-Netanyahu-Silverman-We’98], [Kleinberg’97], [Har-Peled’02],[Arya-Fonseca-Mount’11</a:t>
            </a:r>
            <a:r>
              <a:rPr lang="en-US" sz="2000" dirty="0" smtClean="0">
                <a:solidFill>
                  <a:srgbClr val="0000CC"/>
                </a:solidFill>
              </a:rPr>
              <a:t>],…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/>
              <a:t>Linear/polynomial</a:t>
            </a:r>
          </a:p>
          <a:p>
            <a:pPr marL="274320" lvl="3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[</a:t>
            </a:r>
            <a:r>
              <a:rPr lang="en-US" sz="2000" dirty="0">
                <a:solidFill>
                  <a:srgbClr val="0000CC"/>
                </a:solidFill>
              </a:rPr>
              <a:t>Kushilevitz-Ostrovsky-Rabani’98], [Indyk-Motwani’98], [Indyk’98, ‘01], [Gionis-Indyk-Motwani’99], [Charikar’02], [Datar-Immorlica-Indyk-Mirrokni’04], [Chakrabarti-Regev’04], [Panigrahy’06], [Ailon-Chazelle’06], [</a:t>
            </a:r>
            <a:r>
              <a:rPr lang="en-US" sz="2000" dirty="0" smtClean="0">
                <a:solidFill>
                  <a:srgbClr val="0000CC"/>
                </a:solidFill>
              </a:rPr>
              <a:t>A.-</a:t>
            </a:r>
            <a:r>
              <a:rPr lang="en-US" sz="2000" dirty="0">
                <a:solidFill>
                  <a:srgbClr val="0000CC"/>
                </a:solidFill>
              </a:rPr>
              <a:t>Indyk’06], [</a:t>
            </a:r>
            <a:r>
              <a:rPr lang="en-US" sz="2000" dirty="0" smtClean="0">
                <a:solidFill>
                  <a:srgbClr val="0000CC"/>
                </a:solidFill>
              </a:rPr>
              <a:t>A.-Indyk-Nguyen-Razenshteyn’14], [A.-Razenshteyn’15]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NNS via sketching: Approach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Boosted sketch:</a:t>
                </a:r>
              </a:p>
              <a:p>
                <a:pPr lvl="1"/>
                <a:r>
                  <a:rPr lang="en-US" b="0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= sketch for the decision version (90% success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new sketch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estimator is the median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estimators</a:t>
                </a:r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ketch size: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Success probability: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Preprocess: compute sketches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all the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Query: compute sketch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and compute distance to all points using sketch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Time: improved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852" b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08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NDONI@XFJ4JHMFUVWXY5K9" val="2986"/>
  <p:tag name="DEFAULTFONTSIZE" val="10"/>
  <p:tag name="DEFAULTWIDTH" val="482"/>
  <p:tag name="DEFAULTHEIGHT" val="3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&#10;\color{BrickRed}&#10;\rho\approx 1/c^2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80"/>
  <p:tag name="PICTUREFILESIZE" val="5568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&#10;\color{BrickRed}&#10;\rho=1/c^2+o_t(1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160"/>
  <p:tag name="PICTUREFILESIZE" val="11109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&#10;\color{BrickRed}&#10;\rho\approx 1/c^2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80"/>
  <p:tag name="PICTUREFILESIZE" val="55685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48553</TotalTime>
  <Words>812</Words>
  <Application>Microsoft Office PowerPoint</Application>
  <PresentationFormat>On-screen Show (4:3)</PresentationFormat>
  <Paragraphs>335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Symbol</vt:lpstr>
      <vt:lpstr>Aharoni</vt:lpstr>
      <vt:lpstr>Cambria Math</vt:lpstr>
      <vt:lpstr>Wingdings 3</vt:lpstr>
      <vt:lpstr>Courier New</vt:lpstr>
      <vt:lpstr>Bookman Old Style</vt:lpstr>
      <vt:lpstr>Arial</vt:lpstr>
      <vt:lpstr>Gill Sans MT</vt:lpstr>
      <vt:lpstr>Arial Black</vt:lpstr>
      <vt:lpstr>Wingdings</vt:lpstr>
      <vt:lpstr>triangle-theme</vt:lpstr>
      <vt:lpstr>Sketching and  Nearest Neighbor Search (2)</vt:lpstr>
      <vt:lpstr>Sketching</vt:lpstr>
      <vt:lpstr>Sketching: decision version</vt:lpstr>
      <vt:lpstr>Nearest Neighbor Search (NNS)</vt:lpstr>
      <vt:lpstr>Motivation</vt:lpstr>
      <vt:lpstr>Curse of Dimensionality</vt:lpstr>
      <vt:lpstr>Approximate NNS</vt:lpstr>
      <vt:lpstr>NNS algorithms</vt:lpstr>
      <vt:lpstr>NNS via sketching: Approach 1</vt:lpstr>
      <vt:lpstr>NNS via sketching: Approach 2</vt:lpstr>
      <vt:lpstr>3: Locality Sensitive Hashing</vt:lpstr>
      <vt:lpstr>Locality sensitive hash functions</vt:lpstr>
      <vt:lpstr>Full algorithm</vt:lpstr>
      <vt:lpstr>Analysis of LSH Scheme</vt:lpstr>
      <vt:lpstr>Analysis: Correctness</vt:lpstr>
      <vt:lpstr>Analysis: Runtime</vt:lpstr>
      <vt:lpstr>NNS for Euclidean space</vt:lpstr>
      <vt:lpstr>Optimal Euclidean LSH</vt:lpstr>
      <vt:lpstr>Proof idea</vt:lpstr>
      <vt:lpstr>Open question:</vt:lpstr>
      <vt:lpstr>LSH Zoo</vt:lpstr>
      <vt:lpstr>LSH in 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the  L1 non-embedability barrier:  Choose you host space wisely</dc:title>
  <dc:creator>Alexandr Andoni</dc:creator>
  <cp:lastModifiedBy>andoni@mit.edu</cp:lastModifiedBy>
  <cp:revision>2274</cp:revision>
  <dcterms:created xsi:type="dcterms:W3CDTF">2008-03-04T22:47:46Z</dcterms:created>
  <dcterms:modified xsi:type="dcterms:W3CDTF">2015-08-12T09:36:09Z</dcterms:modified>
</cp:coreProperties>
</file>