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6858000" cy="9144000" type="letter"/>
  <p:notesSz cx="69977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930" y="546"/>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C8FD37-DB67-4805-AC29-BC3B0517261F}" type="datetimeFigureOut">
              <a:rPr lang="en-US" smtClean="0"/>
              <a:t>10/8/2009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E64440-7F7F-4B15-9CFC-0E22B8C522A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C8FD37-DB67-4805-AC29-BC3B0517261F}" type="datetimeFigureOut">
              <a:rPr lang="en-US" smtClean="0"/>
              <a:t>10/8/2009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E64440-7F7F-4B15-9CFC-0E22B8C522A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C8FD37-DB67-4805-AC29-BC3B0517261F}" type="datetimeFigureOut">
              <a:rPr lang="en-US" smtClean="0"/>
              <a:t>10/8/2009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E64440-7F7F-4B15-9CFC-0E22B8C522A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C8FD37-DB67-4805-AC29-BC3B0517261F}" type="datetimeFigureOut">
              <a:rPr lang="en-US" smtClean="0"/>
              <a:t>10/8/2009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E64440-7F7F-4B15-9CFC-0E22B8C522A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C8FD37-DB67-4805-AC29-BC3B0517261F}" type="datetimeFigureOut">
              <a:rPr lang="en-US" smtClean="0"/>
              <a:t>10/8/2009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E64440-7F7F-4B15-9CFC-0E22B8C522A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C8FD37-DB67-4805-AC29-BC3B0517261F}" type="datetimeFigureOut">
              <a:rPr lang="en-US" smtClean="0"/>
              <a:t>10/8/2009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E64440-7F7F-4B15-9CFC-0E22B8C522A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C8FD37-DB67-4805-AC29-BC3B0517261F}" type="datetimeFigureOut">
              <a:rPr lang="en-US" smtClean="0"/>
              <a:t>10/8/2009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E64440-7F7F-4B15-9CFC-0E22B8C522A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C8FD37-DB67-4805-AC29-BC3B0517261F}" type="datetimeFigureOut">
              <a:rPr lang="en-US" smtClean="0"/>
              <a:t>10/8/2009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E64440-7F7F-4B15-9CFC-0E22B8C522A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C8FD37-DB67-4805-AC29-BC3B0517261F}" type="datetimeFigureOut">
              <a:rPr lang="en-US" smtClean="0"/>
              <a:t>10/8/2009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E64440-7F7F-4B15-9CFC-0E22B8C522A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C8FD37-DB67-4805-AC29-BC3B0517261F}" type="datetimeFigureOut">
              <a:rPr lang="en-US" smtClean="0"/>
              <a:t>10/8/2009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E64440-7F7F-4B15-9CFC-0E22B8C522A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C8FD37-DB67-4805-AC29-BC3B0517261F}" type="datetimeFigureOut">
              <a:rPr lang="en-US" smtClean="0"/>
              <a:t>10/8/2009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E64440-7F7F-4B15-9CFC-0E22B8C522A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66C8FD37-DB67-4805-AC29-BC3B0517261F}" type="datetimeFigureOut">
              <a:rPr lang="en-US" smtClean="0"/>
              <a:t>10/8/2009</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AEE64440-7F7F-4B15-9CFC-0E22B8C522A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Documents and Settings\kristen\Desktop\256 color.bmp"/>
          <p:cNvPicPr>
            <a:picLocks noChangeAspect="1" noChangeArrowheads="1"/>
          </p:cNvPicPr>
          <p:nvPr/>
        </p:nvPicPr>
        <p:blipFill>
          <a:blip r:embed="rId2"/>
          <a:srcRect/>
          <a:stretch>
            <a:fillRect/>
          </a:stretch>
        </p:blipFill>
        <p:spPr bwMode="auto">
          <a:xfrm>
            <a:off x="0" y="3962400"/>
            <a:ext cx="2340869" cy="2087122"/>
          </a:xfrm>
          <a:prstGeom prst="rect">
            <a:avLst/>
          </a:prstGeom>
          <a:noFill/>
        </p:spPr>
      </p:pic>
      <p:pic>
        <p:nvPicPr>
          <p:cNvPr id="7" name="Picture 2" descr="C:\Documents and Settings\kristen\Desktop\16color.bmp"/>
          <p:cNvPicPr>
            <a:picLocks noChangeAspect="1" noChangeArrowheads="1"/>
          </p:cNvPicPr>
          <p:nvPr/>
        </p:nvPicPr>
        <p:blipFill>
          <a:blip r:embed="rId3" cstate="print"/>
          <a:srcRect/>
          <a:stretch>
            <a:fillRect/>
          </a:stretch>
        </p:blipFill>
        <p:spPr bwMode="auto">
          <a:xfrm>
            <a:off x="0" y="1143000"/>
            <a:ext cx="2340869" cy="2087122"/>
          </a:xfrm>
          <a:prstGeom prst="rect">
            <a:avLst/>
          </a:prstGeom>
          <a:noFill/>
        </p:spPr>
      </p:pic>
      <p:sp>
        <p:nvSpPr>
          <p:cNvPr id="8" name="TextBox 7"/>
          <p:cNvSpPr txBox="1"/>
          <p:nvPr/>
        </p:nvSpPr>
        <p:spPr>
          <a:xfrm>
            <a:off x="55563" y="3276600"/>
            <a:ext cx="1817613" cy="307777"/>
          </a:xfrm>
          <a:prstGeom prst="rect">
            <a:avLst/>
          </a:prstGeom>
          <a:noFill/>
        </p:spPr>
        <p:txBody>
          <a:bodyPr wrap="none" rtlCol="0">
            <a:spAutoFit/>
          </a:bodyPr>
          <a:lstStyle/>
          <a:p>
            <a:r>
              <a:rPr lang="en-US" sz="1400" dirty="0" smtClean="0"/>
              <a:t>A picture with 8 colors</a:t>
            </a:r>
            <a:endParaRPr lang="en-US" sz="1400" dirty="0"/>
          </a:p>
        </p:txBody>
      </p:sp>
      <p:sp>
        <p:nvSpPr>
          <p:cNvPr id="9" name="TextBox 8"/>
          <p:cNvSpPr txBox="1"/>
          <p:nvPr/>
        </p:nvSpPr>
        <p:spPr>
          <a:xfrm>
            <a:off x="-21331" y="6096000"/>
            <a:ext cx="2000356" cy="307777"/>
          </a:xfrm>
          <a:prstGeom prst="rect">
            <a:avLst/>
          </a:prstGeom>
          <a:noFill/>
        </p:spPr>
        <p:txBody>
          <a:bodyPr wrap="none" rtlCol="0">
            <a:spAutoFit/>
          </a:bodyPr>
          <a:lstStyle/>
          <a:p>
            <a:r>
              <a:rPr lang="en-US" sz="1400" dirty="0" smtClean="0"/>
              <a:t>A picture with 256 colors</a:t>
            </a:r>
            <a:endParaRPr lang="en-US" sz="1400" dirty="0"/>
          </a:p>
        </p:txBody>
      </p:sp>
      <p:pic>
        <p:nvPicPr>
          <p:cNvPr id="10" name="Picture 2" descr="C:\Documents and Settings\kristen\Desktop\2778095123_fc1a5c5dc3_b.jpg"/>
          <p:cNvPicPr>
            <a:picLocks noChangeAspect="1" noChangeArrowheads="1"/>
          </p:cNvPicPr>
          <p:nvPr/>
        </p:nvPicPr>
        <p:blipFill>
          <a:blip r:embed="rId4" cstate="print"/>
          <a:srcRect/>
          <a:stretch>
            <a:fillRect/>
          </a:stretch>
        </p:blipFill>
        <p:spPr bwMode="auto">
          <a:xfrm>
            <a:off x="4517136" y="6702623"/>
            <a:ext cx="2340864" cy="2087118"/>
          </a:xfrm>
          <a:prstGeom prst="rect">
            <a:avLst/>
          </a:prstGeom>
          <a:noFill/>
        </p:spPr>
      </p:pic>
      <p:pic>
        <p:nvPicPr>
          <p:cNvPr id="11" name="Picture 2" descr="C:\Documents and Settings\kristen\Desktop\24bit.bmp"/>
          <p:cNvPicPr>
            <a:picLocks noChangeAspect="1" noChangeArrowheads="1"/>
          </p:cNvPicPr>
          <p:nvPr/>
        </p:nvPicPr>
        <p:blipFill>
          <a:blip r:embed="rId5" cstate="print"/>
          <a:srcRect/>
          <a:stretch>
            <a:fillRect/>
          </a:stretch>
        </p:blipFill>
        <p:spPr bwMode="auto">
          <a:xfrm>
            <a:off x="0" y="6702623"/>
            <a:ext cx="2340869" cy="2087122"/>
          </a:xfrm>
          <a:prstGeom prst="rect">
            <a:avLst/>
          </a:prstGeom>
          <a:noFill/>
        </p:spPr>
      </p:pic>
      <p:sp>
        <p:nvSpPr>
          <p:cNvPr id="12" name="TextBox 11"/>
          <p:cNvSpPr txBox="1"/>
          <p:nvPr/>
        </p:nvSpPr>
        <p:spPr>
          <a:xfrm>
            <a:off x="0" y="8836223"/>
            <a:ext cx="3031086" cy="307777"/>
          </a:xfrm>
          <a:prstGeom prst="rect">
            <a:avLst/>
          </a:prstGeom>
          <a:noFill/>
        </p:spPr>
        <p:txBody>
          <a:bodyPr wrap="none" rtlCol="0">
            <a:spAutoFit/>
          </a:bodyPr>
          <a:lstStyle/>
          <a:p>
            <a:r>
              <a:rPr lang="en-US" sz="1400" dirty="0" smtClean="0"/>
              <a:t>A picture with 16 million (24-bit) colors</a:t>
            </a:r>
            <a:endParaRPr lang="en-US" sz="1400" dirty="0"/>
          </a:p>
        </p:txBody>
      </p:sp>
      <p:sp>
        <p:nvSpPr>
          <p:cNvPr id="13" name="TextBox 12"/>
          <p:cNvSpPr txBox="1"/>
          <p:nvPr/>
        </p:nvSpPr>
        <p:spPr>
          <a:xfrm>
            <a:off x="914400" y="381000"/>
            <a:ext cx="4132606" cy="369332"/>
          </a:xfrm>
          <a:prstGeom prst="rect">
            <a:avLst/>
          </a:prstGeom>
          <a:noFill/>
        </p:spPr>
        <p:txBody>
          <a:bodyPr wrap="none" rtlCol="0">
            <a:spAutoFit/>
          </a:bodyPr>
          <a:lstStyle/>
          <a:p>
            <a:r>
              <a:rPr lang="en-US" b="1" dirty="0" smtClean="0">
                <a:solidFill>
                  <a:schemeClr val="accent1">
                    <a:lumMod val="75000"/>
                  </a:schemeClr>
                </a:solidFill>
              </a:rPr>
              <a:t>Workshop #3: Encoding and Compression</a:t>
            </a:r>
            <a:endParaRPr lang="en-US" b="1" dirty="0">
              <a:solidFill>
                <a:schemeClr val="accent1">
                  <a:lumMod val="75000"/>
                </a:schemeClr>
              </a:solidFill>
            </a:endParaRPr>
          </a:p>
        </p:txBody>
      </p:sp>
      <p:pic>
        <p:nvPicPr>
          <p:cNvPr id="1026" name="Picture 2" descr="logo-med"/>
          <p:cNvPicPr>
            <a:picLocks noChangeAspect="1" noChangeArrowheads="1"/>
          </p:cNvPicPr>
          <p:nvPr/>
        </p:nvPicPr>
        <p:blipFill>
          <a:blip r:embed="rId6"/>
          <a:srcRect/>
          <a:stretch>
            <a:fillRect/>
          </a:stretch>
        </p:blipFill>
        <p:spPr bwMode="auto">
          <a:xfrm>
            <a:off x="228600" y="381000"/>
            <a:ext cx="628650" cy="485775"/>
          </a:xfrm>
          <a:prstGeom prst="rect">
            <a:avLst/>
          </a:prstGeom>
          <a:noFill/>
          <a:ln w="9525">
            <a:noFill/>
            <a:miter lim="800000"/>
            <a:headEnd/>
            <a:tailEnd/>
          </a:ln>
        </p:spPr>
      </p:pic>
      <p:sp>
        <p:nvSpPr>
          <p:cNvPr id="15" name="TextBox 14"/>
          <p:cNvSpPr txBox="1"/>
          <p:nvPr/>
        </p:nvSpPr>
        <p:spPr>
          <a:xfrm>
            <a:off x="2514600" y="1066800"/>
            <a:ext cx="4114800" cy="4462760"/>
          </a:xfrm>
          <a:prstGeom prst="rect">
            <a:avLst/>
          </a:prstGeom>
          <a:noFill/>
        </p:spPr>
        <p:txBody>
          <a:bodyPr wrap="square" rtlCol="0">
            <a:spAutoFit/>
          </a:bodyPr>
          <a:lstStyle/>
          <a:p>
            <a:pPr>
              <a:spcAft>
                <a:spcPts val="600"/>
              </a:spcAft>
            </a:pPr>
            <a:r>
              <a:rPr lang="en-US" sz="1200" dirty="0" smtClean="0"/>
              <a:t>As computer scientists, we often think about higher-level problems – designing algorithms, modeling problems with mathematical formulas, and analyzing theoretical bounds. But at the end of the day, everything we do on the computer is represented on disk and in memory as a series of 1’s and 0’s.  It’s important to represent data compactly and efficiently, and different forms of encoding and compression help us do that.</a:t>
            </a:r>
          </a:p>
          <a:p>
            <a:pPr>
              <a:spcAft>
                <a:spcPts val="600"/>
              </a:spcAft>
            </a:pPr>
            <a:r>
              <a:rPr lang="en-US" sz="1200" dirty="0" smtClean="0"/>
              <a:t>You may know how many megapixels your cell phone camera has, but do you know what that means? (Hopefully you do now! </a:t>
            </a:r>
            <a:r>
              <a:rPr lang="en-US" sz="1200" dirty="0" smtClean="0">
                <a:sym typeface="Wingdings" pitchFamily="2" charset="2"/>
              </a:rPr>
              <a:t>) Consider the pictures at the left. As we increase the number of colors per pixel, the picture becomes clearer and crisper.</a:t>
            </a:r>
          </a:p>
          <a:p>
            <a:pPr>
              <a:spcAft>
                <a:spcPts val="600"/>
              </a:spcAft>
            </a:pPr>
            <a:r>
              <a:rPr lang="en-US" sz="1200" dirty="0" smtClean="0">
                <a:sym typeface="Wingdings" pitchFamily="2" charset="2"/>
              </a:rPr>
              <a:t>Pictures, video, music, text – each kind of data is encoded and compressed in different formats. Ideally, compression should be </a:t>
            </a:r>
            <a:r>
              <a:rPr lang="en-US" sz="1200" i="1" dirty="0" smtClean="0">
                <a:sym typeface="Wingdings" pitchFamily="2" charset="2"/>
              </a:rPr>
              <a:t>lossless</a:t>
            </a:r>
            <a:r>
              <a:rPr lang="en-US" sz="1200" dirty="0" smtClean="0">
                <a:sym typeface="Wingdings" pitchFamily="2" charset="2"/>
              </a:rPr>
              <a:t> -  that is, the original data can be accurately reconstructed from the compressed data. But it’s not always realistic or necessary. For example, can you tell which of the two pictures below is a compressed JPEG instead of a bitmap? The JPEG is </a:t>
            </a:r>
            <a:r>
              <a:rPr lang="en-US" sz="1200" i="1" dirty="0" err="1" smtClean="0">
                <a:sym typeface="Wingdings" pitchFamily="2" charset="2"/>
              </a:rPr>
              <a:t>lossy</a:t>
            </a:r>
            <a:r>
              <a:rPr lang="en-US" sz="1200" dirty="0" smtClean="0">
                <a:sym typeface="Wingdings" pitchFamily="2" charset="2"/>
              </a:rPr>
              <a:t>, meaning it loses some data, but it only takes up ¼ the space on disk. (It’s the one on the right.)</a:t>
            </a:r>
          </a:p>
          <a:p>
            <a:pPr>
              <a:spcAft>
                <a:spcPts val="600"/>
              </a:spcAft>
            </a:pPr>
            <a:endParaRPr lang="en-US" sz="1200" i="1" dirty="0" smtClean="0">
              <a:sym typeface="Wingdings" pitchFamily="2" charset="2"/>
            </a:endParaRPr>
          </a:p>
          <a:p>
            <a:pPr>
              <a:spcAft>
                <a:spcPts val="600"/>
              </a:spcAft>
            </a:pPr>
            <a:endParaRPr lang="en-US" sz="1200" dirty="0"/>
          </a:p>
        </p:txBody>
      </p:sp>
      <p:sp>
        <p:nvSpPr>
          <p:cNvPr id="16" name="TextBox 15"/>
          <p:cNvSpPr txBox="1"/>
          <p:nvPr/>
        </p:nvSpPr>
        <p:spPr>
          <a:xfrm>
            <a:off x="3826914" y="8836223"/>
            <a:ext cx="3031086" cy="307777"/>
          </a:xfrm>
          <a:prstGeom prst="rect">
            <a:avLst/>
          </a:prstGeom>
          <a:noFill/>
        </p:spPr>
        <p:txBody>
          <a:bodyPr wrap="none" rtlCol="0">
            <a:spAutoFit/>
          </a:bodyPr>
          <a:lstStyle/>
          <a:p>
            <a:r>
              <a:rPr lang="en-US" sz="1400" dirty="0" smtClean="0"/>
              <a:t>A picture with 16 million (24-bit) colors</a:t>
            </a:r>
            <a:endParaRPr lang="en-US" sz="1400" dirty="0"/>
          </a:p>
        </p:txBody>
      </p:sp>
      <p:sp>
        <p:nvSpPr>
          <p:cNvPr id="17" name="TextBox 16"/>
          <p:cNvSpPr txBox="1"/>
          <p:nvPr/>
        </p:nvSpPr>
        <p:spPr>
          <a:xfrm>
            <a:off x="2514600" y="4953000"/>
            <a:ext cx="3926909" cy="1754326"/>
          </a:xfrm>
          <a:prstGeom prst="rect">
            <a:avLst/>
          </a:prstGeom>
          <a:noFill/>
        </p:spPr>
        <p:txBody>
          <a:bodyPr wrap="none" rtlCol="0">
            <a:spAutoFit/>
          </a:bodyPr>
          <a:lstStyle/>
          <a:p>
            <a:r>
              <a:rPr lang="en-US" sz="1200" b="1" dirty="0"/>
              <a:t>Related Columbia Classes</a:t>
            </a:r>
          </a:p>
          <a:p>
            <a:r>
              <a:rPr lang="en-US" sz="1200" dirty="0"/>
              <a:t> </a:t>
            </a:r>
            <a:r>
              <a:rPr lang="en-US" sz="1200" dirty="0" smtClean="0"/>
              <a:t>Core </a:t>
            </a:r>
            <a:r>
              <a:rPr lang="en-US" sz="1200" dirty="0"/>
              <a:t>classes:</a:t>
            </a:r>
          </a:p>
          <a:p>
            <a:pPr lvl="0"/>
            <a:r>
              <a:rPr lang="en-US" sz="1200" dirty="0" smtClean="0"/>
              <a:t>COMS </a:t>
            </a:r>
            <a:r>
              <a:rPr lang="en-US" sz="1200" dirty="0"/>
              <a:t>W3203 Discrete Mathematics</a:t>
            </a:r>
          </a:p>
          <a:p>
            <a:r>
              <a:rPr lang="en-US" sz="1200" dirty="0"/>
              <a:t> </a:t>
            </a:r>
          </a:p>
          <a:p>
            <a:r>
              <a:rPr lang="en-US" sz="1200" dirty="0"/>
              <a:t>Advanced classes</a:t>
            </a:r>
            <a:r>
              <a:rPr lang="en-US" sz="1200" dirty="0" smtClean="0"/>
              <a:t>:</a:t>
            </a:r>
          </a:p>
          <a:p>
            <a:r>
              <a:rPr lang="en-US" sz="1200" dirty="0"/>
              <a:t>CSEE W3827 - Fundamentals of Computer Systems</a:t>
            </a:r>
          </a:p>
          <a:p>
            <a:pPr lvl="0"/>
            <a:r>
              <a:rPr lang="en-US" sz="1200" dirty="0"/>
              <a:t>COMS W4160 Computer </a:t>
            </a:r>
            <a:r>
              <a:rPr lang="en-US" sz="1200" dirty="0" smtClean="0"/>
              <a:t>Graphics</a:t>
            </a:r>
          </a:p>
          <a:p>
            <a:pPr lvl="0"/>
            <a:r>
              <a:rPr lang="en-US" sz="1200" dirty="0"/>
              <a:t>COMS W4165 Computational Techniques in Pixel </a:t>
            </a:r>
            <a:r>
              <a:rPr lang="en-US" sz="1200" dirty="0" smtClean="0"/>
              <a:t>Processing</a:t>
            </a:r>
          </a:p>
          <a:p>
            <a:pPr lvl="0"/>
            <a:r>
              <a:rPr lang="en-US" sz="1200" dirty="0"/>
              <a:t>COMS W4167 Computer Animation</a:t>
            </a:r>
          </a:p>
        </p:txBody>
      </p:sp>
      <p:sp>
        <p:nvSpPr>
          <p:cNvPr id="18" name="Flowchart: Sequential Access Storage 17"/>
          <p:cNvSpPr/>
          <p:nvPr/>
        </p:nvSpPr>
        <p:spPr>
          <a:xfrm>
            <a:off x="2438400" y="7162800"/>
            <a:ext cx="1981200" cy="1219200"/>
          </a:xfrm>
          <a:prstGeom prst="flowChartMagneticTap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Can you tell the difference between these pictures?</a:t>
            </a:r>
            <a:endParaRPr lang="en-US" sz="1400" dirty="0">
              <a:solidFill>
                <a:schemeClr val="tx1"/>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TotalTime>
  <Words>275</Words>
  <Application>Microsoft Office PowerPoint</Application>
  <PresentationFormat>Letter Paper (8.5x11 in)</PresentationFormat>
  <Paragraphs>18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kristen</dc:creator>
  <cp:lastModifiedBy>kristen</cp:lastModifiedBy>
  <cp:revision>4</cp:revision>
  <dcterms:created xsi:type="dcterms:W3CDTF">2009-10-08T20:17:50Z</dcterms:created>
  <dcterms:modified xsi:type="dcterms:W3CDTF">2009-10-08T21:38:00Z</dcterms:modified>
</cp:coreProperties>
</file>