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WAV" ContentType="audio/wav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compatMode="1" saveSubsetFonts="1">
  <p:sldMasterIdLst>
    <p:sldMasterId id="2147483648" r:id="rId1"/>
  </p:sldMasterIdLst>
  <p:notesMasterIdLst>
    <p:notesMasterId r:id="rId34"/>
  </p:notesMasterIdLst>
  <p:sldIdLst>
    <p:sldId id="268" r:id="rId2"/>
    <p:sldId id="283" r:id="rId3"/>
    <p:sldId id="290" r:id="rId4"/>
    <p:sldId id="269" r:id="rId5"/>
    <p:sldId id="270" r:id="rId6"/>
    <p:sldId id="284" r:id="rId7"/>
    <p:sldId id="273" r:id="rId8"/>
    <p:sldId id="271" r:id="rId9"/>
    <p:sldId id="272" r:id="rId10"/>
    <p:sldId id="274" r:id="rId11"/>
    <p:sldId id="285" r:id="rId12"/>
    <p:sldId id="275" r:id="rId13"/>
    <p:sldId id="276" r:id="rId14"/>
    <p:sldId id="277" r:id="rId15"/>
    <p:sldId id="278" r:id="rId16"/>
    <p:sldId id="279" r:id="rId17"/>
    <p:sldId id="280" r:id="rId18"/>
    <p:sldId id="293" r:id="rId19"/>
    <p:sldId id="281" r:id="rId20"/>
    <p:sldId id="258" r:id="rId21"/>
    <p:sldId id="282" r:id="rId22"/>
    <p:sldId id="287" r:id="rId23"/>
    <p:sldId id="257" r:id="rId24"/>
    <p:sldId id="259" r:id="rId25"/>
    <p:sldId id="264" r:id="rId26"/>
    <p:sldId id="266" r:id="rId27"/>
    <p:sldId id="265" r:id="rId28"/>
    <p:sldId id="261" r:id="rId29"/>
    <p:sldId id="267" r:id="rId30"/>
    <p:sldId id="262" r:id="rId31"/>
    <p:sldId id="260" r:id="rId32"/>
    <p:sldId id="286" r:id="rId3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FF4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1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notesMaster" Target="notesMasters/notesMaster1.xml"/><Relationship Id="rId35" Type="http://schemas.openxmlformats.org/officeDocument/2006/relationships/printerSettings" Target="printerSettings/printerSettings1.bin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viewProps" Target="viewProps.xml"/><Relationship Id="rId38" Type="http://schemas.openxmlformats.org/officeDocument/2006/relationships/theme" Target="theme/theme1.xml"/><Relationship Id="rId3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Calibri" charset="0"/>
                <a:cs typeface="+mn-cs"/>
              </a:defRPr>
            </a:lvl1pPr>
          </a:lstStyle>
          <a:p>
            <a:pPr>
              <a:defRPr/>
            </a:pPr>
            <a:fld id="{AC6670E6-7247-8C45-950C-A1DA2141710A}" type="datetimeFigureOut">
              <a:rPr lang="en-US"/>
              <a:pPr>
                <a:defRPr/>
              </a:pPr>
              <a:t>2/28/11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Calibri" charset="0"/>
                <a:cs typeface="+mn-cs"/>
              </a:defRPr>
            </a:lvl1pPr>
          </a:lstStyle>
          <a:p>
            <a:pPr>
              <a:defRPr/>
            </a:pPr>
            <a:fld id="{444A5549-CB1C-7245-A43E-2F1F25FCD1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297567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FEC52EBD-1BF4-A24B-9267-6C88C22C5912}" type="slidenum">
              <a:rPr lang="en-US" sz="1200">
                <a:latin typeface="Calibri" charset="0"/>
              </a:rPr>
              <a:pPr eaLnBrk="1" hangingPunct="1"/>
              <a:t>1</a:t>
            </a:fld>
            <a:endParaRPr lang="en-US" sz="1200">
              <a:latin typeface="Calibri" charset="0"/>
            </a:endParaRPr>
          </a:p>
        </p:txBody>
      </p:sp>
      <p:sp>
        <p:nvSpPr>
          <p:cNvPr id="15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3794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C350BD6E-0C0E-A845-9942-ABEBFDA18B28}" type="slidenum">
              <a:rPr lang="en-US" sz="1200">
                <a:latin typeface="Calibri" charset="0"/>
              </a:rPr>
              <a:pPr eaLnBrk="1" hangingPunct="1"/>
              <a:t>12</a:t>
            </a:fld>
            <a:endParaRPr lang="en-US" sz="1200">
              <a:latin typeface="Calibri" charset="0"/>
            </a:endParaRPr>
          </a:p>
        </p:txBody>
      </p:sp>
      <p:sp>
        <p:nvSpPr>
          <p:cNvPr id="35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04A1AD2D-2732-7641-A45E-B7187901A7B2}" type="slidenum">
              <a:rPr lang="en-US" sz="1200">
                <a:latin typeface="Calibri" charset="0"/>
              </a:rPr>
              <a:pPr eaLnBrk="1" hangingPunct="1"/>
              <a:t>13</a:t>
            </a:fld>
            <a:endParaRPr lang="en-US" sz="1200">
              <a:latin typeface="Calibri" charset="0"/>
            </a:endParaRPr>
          </a:p>
        </p:txBody>
      </p:sp>
      <p:sp>
        <p:nvSpPr>
          <p:cNvPr id="37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ADE137F5-00D2-EB4C-9662-AE56CB938748}" type="slidenum">
              <a:rPr lang="en-US" sz="1200">
                <a:latin typeface="Calibri" charset="0"/>
              </a:rPr>
              <a:pPr eaLnBrk="1" hangingPunct="1"/>
              <a:t>14</a:t>
            </a:fld>
            <a:endParaRPr lang="en-US" sz="1200">
              <a:latin typeface="Calibri" charset="0"/>
            </a:endParaRPr>
          </a:p>
        </p:txBody>
      </p:sp>
      <p:sp>
        <p:nvSpPr>
          <p:cNvPr id="3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E10A5FA8-BA37-F049-81E5-286594074959}" type="slidenum">
              <a:rPr lang="en-US" sz="1200">
                <a:latin typeface="Calibri" charset="0"/>
              </a:rPr>
              <a:pPr eaLnBrk="1" hangingPunct="1"/>
              <a:t>15</a:t>
            </a:fld>
            <a:endParaRPr lang="en-US" sz="1200">
              <a:latin typeface="Calibri" charset="0"/>
            </a:endParaRPr>
          </a:p>
        </p:txBody>
      </p:sp>
      <p:sp>
        <p:nvSpPr>
          <p:cNvPr id="41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3192F35D-8A6C-2F4C-BAE2-13D855E63C52}" type="slidenum">
              <a:rPr lang="en-US" sz="1200">
                <a:latin typeface="Calibri" charset="0"/>
              </a:rPr>
              <a:pPr eaLnBrk="1" hangingPunct="1"/>
              <a:t>16</a:t>
            </a:fld>
            <a:endParaRPr lang="en-US" sz="1200">
              <a:latin typeface="Calibri" charset="0"/>
            </a:endParaRPr>
          </a:p>
        </p:txBody>
      </p:sp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0D756071-0710-4C49-940C-EEE29B0DDA80}" type="slidenum">
              <a:rPr lang="en-US" sz="1200">
                <a:latin typeface="Calibri" charset="0"/>
              </a:rPr>
              <a:pPr eaLnBrk="1" hangingPunct="1"/>
              <a:t>17</a:t>
            </a:fld>
            <a:endParaRPr lang="en-US" sz="1200">
              <a:latin typeface="Calibri" charset="0"/>
            </a:endParaRPr>
          </a:p>
        </p:txBody>
      </p:sp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FC1B9567-25B4-1344-A902-6A4533E0550A}" type="slidenum">
              <a:rPr lang="en-US" sz="1200">
                <a:latin typeface="Calibri" charset="0"/>
              </a:rPr>
              <a:pPr eaLnBrk="1" hangingPunct="1"/>
              <a:t>19</a:t>
            </a:fld>
            <a:endParaRPr lang="en-US" sz="1200">
              <a:latin typeface="Calibri" charset="0"/>
            </a:endParaRPr>
          </a:p>
        </p:txBody>
      </p:sp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120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5120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ED3CE694-EA82-6342-9B59-7F70A3011E78}" type="slidenum">
              <a:rPr lang="en-US" sz="1200">
                <a:latin typeface="Calibri" charset="0"/>
              </a:rPr>
              <a:pPr eaLnBrk="1" hangingPunct="1"/>
              <a:t>20</a:t>
            </a:fld>
            <a:endParaRPr lang="en-US" sz="1200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325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Calibri" charset="0"/>
            </a:endParaRPr>
          </a:p>
        </p:txBody>
      </p:sp>
      <p:sp>
        <p:nvSpPr>
          <p:cNvPr id="5325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B0EC6714-777F-8D49-ADC8-99256495694E}" type="slidenum">
              <a:rPr lang="en-US" sz="1200">
                <a:latin typeface="Calibri" charset="0"/>
              </a:rPr>
              <a:pPr eaLnBrk="1" hangingPunct="1"/>
              <a:t>21</a:t>
            </a:fld>
            <a:endParaRPr lang="en-US" sz="1200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7410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529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Calibri" charset="0"/>
            </a:endParaRPr>
          </a:p>
        </p:txBody>
      </p:sp>
      <p:sp>
        <p:nvSpPr>
          <p:cNvPr id="5529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A63D21B3-8DA7-114D-94E2-964CD9C8F5C0}" type="slidenum">
              <a:rPr lang="en-US" sz="1200">
                <a:latin typeface="Calibri" charset="0"/>
              </a:rPr>
              <a:pPr eaLnBrk="1" hangingPunct="1"/>
              <a:t>22</a:t>
            </a:fld>
            <a:endParaRPr lang="en-US" sz="1200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734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5734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B32CBD3D-A3F4-C240-8C02-45405C47F654}" type="slidenum">
              <a:rPr lang="en-US" sz="1200">
                <a:latin typeface="Calibri" charset="0"/>
              </a:rPr>
              <a:pPr eaLnBrk="1" hangingPunct="1"/>
              <a:t>23</a:t>
            </a:fld>
            <a:endParaRPr lang="en-US" sz="1200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939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5939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A69BBE2B-4959-774A-948B-EB92217C4EF9}" type="slidenum">
              <a:rPr lang="en-US" sz="1200">
                <a:latin typeface="Calibri" charset="0"/>
              </a:rPr>
              <a:pPr eaLnBrk="1" hangingPunct="1"/>
              <a:t>24</a:t>
            </a:fld>
            <a:endParaRPr lang="en-US" sz="1200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6144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614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678CF291-DD0C-2A44-A705-F3BFAF554166}" type="slidenum">
              <a:rPr lang="en-US" sz="1200">
                <a:latin typeface="Calibri" charset="0"/>
              </a:rPr>
              <a:pPr eaLnBrk="1" hangingPunct="1"/>
              <a:t>25</a:t>
            </a:fld>
            <a:endParaRPr lang="en-US" sz="1200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6349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6349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2F22B3D9-B053-2A4F-AFAF-4B603A65F2AF}" type="slidenum">
              <a:rPr lang="en-US" sz="1200">
                <a:latin typeface="Calibri" charset="0"/>
              </a:rPr>
              <a:pPr eaLnBrk="1" hangingPunct="1"/>
              <a:t>26</a:t>
            </a:fld>
            <a:endParaRPr lang="en-US" sz="1200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6553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6553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340CCF9B-B854-7B49-8D69-D8F587BC392F}" type="slidenum">
              <a:rPr lang="en-US" sz="1200">
                <a:latin typeface="Calibri" charset="0"/>
              </a:rPr>
              <a:pPr eaLnBrk="1" hangingPunct="1"/>
              <a:t>27</a:t>
            </a:fld>
            <a:endParaRPr lang="en-US" sz="1200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6758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6758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CA72917B-5BC2-4A48-82B6-8D04764596B1}" type="slidenum">
              <a:rPr lang="en-US" sz="1200">
                <a:latin typeface="Calibri" charset="0"/>
              </a:rPr>
              <a:pPr eaLnBrk="1" hangingPunct="1"/>
              <a:t>28</a:t>
            </a:fld>
            <a:endParaRPr lang="en-US" sz="1200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6963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6963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B261B682-F38C-7444-A52C-22F79A91469A}" type="slidenum">
              <a:rPr lang="en-US" sz="1200">
                <a:latin typeface="Calibri" charset="0"/>
              </a:rPr>
              <a:pPr eaLnBrk="1" hangingPunct="1"/>
              <a:t>29</a:t>
            </a:fld>
            <a:endParaRPr lang="en-US" sz="1200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7168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7168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A866BC27-4B63-004F-94FE-52802B5900DA}" type="slidenum">
              <a:rPr lang="en-US" sz="1200">
                <a:latin typeface="Calibri" charset="0"/>
              </a:rPr>
              <a:pPr eaLnBrk="1" hangingPunct="1"/>
              <a:t>30</a:t>
            </a:fld>
            <a:endParaRPr lang="en-US" sz="1200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7373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7373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2CBDA4DA-BA65-EA43-AE53-7B388B9DF624}" type="slidenum">
              <a:rPr lang="en-US" sz="1200">
                <a:latin typeface="Calibri" charset="0"/>
              </a:rPr>
              <a:pPr eaLnBrk="1" hangingPunct="1"/>
              <a:t>31</a:t>
            </a:fld>
            <a:endParaRPr lang="en-US" sz="1200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BDD2D472-2CE9-7C4C-8302-FD18028B8529}" type="slidenum">
              <a:rPr lang="en-US" sz="1200">
                <a:latin typeface="Calibri" charset="0"/>
              </a:rPr>
              <a:pPr eaLnBrk="1" hangingPunct="1"/>
              <a:t>4</a:t>
            </a:fld>
            <a:endParaRPr lang="en-US" sz="1200">
              <a:latin typeface="Calibri" charset="0"/>
            </a:endParaRPr>
          </a:p>
        </p:txBody>
      </p:sp>
      <p:sp>
        <p:nvSpPr>
          <p:cNvPr id="19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75778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508D7A38-D0FE-A840-8185-6C83F2F1BFAD}" type="slidenum">
              <a:rPr lang="en-US" sz="1200">
                <a:latin typeface="Calibri" charset="0"/>
              </a:rPr>
              <a:pPr eaLnBrk="1" hangingPunct="1"/>
              <a:t>5</a:t>
            </a:fld>
            <a:endParaRPr lang="en-US" sz="1200">
              <a:latin typeface="Calibri" charset="0"/>
            </a:endParaRPr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3554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AAC24730-3C43-1845-B370-711A62E05165}" type="slidenum">
              <a:rPr lang="en-US" sz="1200">
                <a:latin typeface="Calibri" charset="0"/>
              </a:rPr>
              <a:pPr eaLnBrk="1" hangingPunct="1"/>
              <a:t>7</a:t>
            </a:fld>
            <a:endParaRPr lang="en-US" sz="1200">
              <a:latin typeface="Calibri" charset="0"/>
            </a:endParaRPr>
          </a:p>
        </p:txBody>
      </p:sp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738AF74F-8083-5F4A-B563-710F9675B85D}" type="slidenum">
              <a:rPr lang="en-US" sz="1200">
                <a:latin typeface="Calibri" charset="0"/>
              </a:rPr>
              <a:pPr eaLnBrk="1" hangingPunct="1"/>
              <a:t>8</a:t>
            </a:fld>
            <a:endParaRPr lang="en-US" sz="1200">
              <a:latin typeface="Calibri" charset="0"/>
            </a:endParaRPr>
          </a:p>
        </p:txBody>
      </p:sp>
      <p:sp>
        <p:nvSpPr>
          <p:cNvPr id="2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5AA1060C-596B-0743-A386-A94B16C93B4D}" type="slidenum">
              <a:rPr lang="en-US" sz="1200">
                <a:latin typeface="Calibri" charset="0"/>
              </a:rPr>
              <a:pPr eaLnBrk="1" hangingPunct="1"/>
              <a:t>9</a:t>
            </a:fld>
            <a:endParaRPr lang="en-US" sz="1200">
              <a:latin typeface="Calibri" charset="0"/>
            </a:endParaRPr>
          </a:p>
        </p:txBody>
      </p:sp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549617B2-C57D-A443-8D0D-38E2E7AEE9D8}" type="slidenum">
              <a:rPr lang="en-US" sz="1200">
                <a:latin typeface="Calibri" charset="0"/>
              </a:rPr>
              <a:pPr eaLnBrk="1" hangingPunct="1"/>
              <a:t>10</a:t>
            </a:fld>
            <a:endParaRPr lang="en-US" sz="1200">
              <a:latin typeface="Calibri" charset="0"/>
            </a:endParaRPr>
          </a:p>
        </p:txBody>
      </p:sp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71F2C-8E70-F746-B7BF-01727D3D072D}" type="datetimeFigureOut">
              <a:rPr lang="en-US"/>
              <a:pPr>
                <a:defRPr/>
              </a:pPr>
              <a:t>2/28/11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BE242E-25E0-AC48-916A-6EFB8EBAE31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2265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018BB8-D0C6-3140-B6A8-FB45B4161555}" type="datetimeFigureOut">
              <a:rPr lang="en-US"/>
              <a:pPr>
                <a:defRPr/>
              </a:pPr>
              <a:t>2/28/11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6AB173-2661-1F44-AE47-09C5E4B175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9614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21AAF4-3720-EB4D-90AC-021359C64615}" type="datetimeFigureOut">
              <a:rPr lang="en-US"/>
              <a:pPr>
                <a:defRPr/>
              </a:pPr>
              <a:t>2/28/11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BDFFF2-CE3B-B84F-BB34-29925BDCED8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5040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88CEFD-55B8-D64E-A4F3-0A61FD56BE3D}" type="datetimeFigureOut">
              <a:rPr lang="en-US"/>
              <a:pPr>
                <a:defRPr/>
              </a:pPr>
              <a:t>2/28/11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EE8695-CB4E-CE41-A076-8370B3C8CE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42041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A5336B-CF07-0248-976E-D38F663F16F3}" type="datetimeFigureOut">
              <a:rPr lang="en-US"/>
              <a:pPr>
                <a:defRPr/>
              </a:pPr>
              <a:t>2/28/11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B01898-EC0C-B045-890B-419B58033F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50175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FD3714-7222-C845-B1AA-E93744257860}" type="datetimeFigureOut">
              <a:rPr lang="en-US"/>
              <a:pPr>
                <a:defRPr/>
              </a:pPr>
              <a:t>2/28/11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7EFAEB-682D-334B-993E-7245078A2B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1238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E4F0CF-63C1-3846-B051-82F69BD2347C}" type="datetimeFigureOut">
              <a:rPr lang="en-US"/>
              <a:pPr>
                <a:defRPr/>
              </a:pPr>
              <a:t>2/28/11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CBE4EE-F01B-734B-BC51-258431E9CA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3613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53162C-662C-9745-84B0-C94779E08A25}" type="datetimeFigureOut">
              <a:rPr lang="en-US"/>
              <a:pPr>
                <a:defRPr/>
              </a:pPr>
              <a:t>2/28/11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514DAC-7D66-344F-B834-22F1EB15BA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2209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56EFCD-23D8-2146-8E1E-61D4677D5C0D}" type="datetimeFigureOut">
              <a:rPr lang="en-US"/>
              <a:pPr>
                <a:defRPr/>
              </a:pPr>
              <a:t>2/28/11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92304-41D3-0F46-B7A5-3C15FF4B80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0975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6DB7BC-E9A7-5249-AB9F-882D95D2212D}" type="datetimeFigureOut">
              <a:rPr lang="en-US"/>
              <a:pPr>
                <a:defRPr/>
              </a:pPr>
              <a:t>2/28/11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13B44C-8CB7-C042-91A0-C1E902E6BFB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82553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895722-5CC1-4E4E-8742-4959F580EE4A}" type="datetimeFigureOut">
              <a:rPr lang="en-US"/>
              <a:pPr>
                <a:defRPr/>
              </a:pPr>
              <a:t>2/28/11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8A7F3B-B80A-0E43-8D7D-AA4362CC3F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19752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 smtClean="0">
                <a:solidFill>
                  <a:srgbClr val="898989"/>
                </a:solidFill>
                <a:latin typeface="Calibri" charset="0"/>
                <a:cs typeface="+mn-cs"/>
              </a:defRPr>
            </a:lvl1pPr>
          </a:lstStyle>
          <a:p>
            <a:pPr>
              <a:defRPr/>
            </a:pPr>
            <a:fld id="{A7D8620B-C852-844A-A3CE-D20BFEAB8FA7}" type="datetimeFigureOut">
              <a:rPr lang="en-US"/>
              <a:pPr>
                <a:defRPr/>
              </a:pPr>
              <a:t>2/28/11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smtClean="0">
                <a:solidFill>
                  <a:srgbClr val="898989"/>
                </a:solidFill>
                <a:latin typeface="Calibri" charset="0"/>
                <a:cs typeface="+mn-cs"/>
              </a:defRPr>
            </a:lvl1pPr>
          </a:lstStyle>
          <a:p>
            <a:pPr>
              <a:defRPr/>
            </a:pPr>
            <a:fld id="{4A75972F-956C-454F-941E-CFAC2E0A943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4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4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3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0.png"/><Relationship Id="rId12" Type="http://schemas.openxmlformats.org/officeDocument/2006/relationships/image" Target="../media/image31.png"/><Relationship Id="rId13" Type="http://schemas.openxmlformats.org/officeDocument/2006/relationships/image" Target="../media/image32.png"/><Relationship Id="rId14" Type="http://schemas.openxmlformats.org/officeDocument/2006/relationships/image" Target="../media/image33.jpeg"/><Relationship Id="rId15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2.png"/><Relationship Id="rId4" Type="http://schemas.openxmlformats.org/officeDocument/2006/relationships/image" Target="../media/image23.png"/><Relationship Id="rId5" Type="http://schemas.openxmlformats.org/officeDocument/2006/relationships/image" Target="../media/image24.png"/><Relationship Id="rId6" Type="http://schemas.openxmlformats.org/officeDocument/2006/relationships/image" Target="../media/image25.png"/><Relationship Id="rId7" Type="http://schemas.openxmlformats.org/officeDocument/2006/relationships/image" Target="../media/image26.png"/><Relationship Id="rId8" Type="http://schemas.openxmlformats.org/officeDocument/2006/relationships/image" Target="../media/image27.png"/><Relationship Id="rId9" Type="http://schemas.openxmlformats.org/officeDocument/2006/relationships/image" Target="../media/image28.png"/><Relationship Id="rId10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yXyAqAbGjRo" TargetMode="External"/><Relationship Id="rId4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4" Type="http://schemas.openxmlformats.org/officeDocument/2006/relationships/image" Target="../media/image37.png"/><Relationship Id="rId5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3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9.xml"/><Relationship Id="rId5" Type="http://schemas.openxmlformats.org/officeDocument/2006/relationships/image" Target="../media/image40.png"/><Relationship Id="rId6" Type="http://schemas.openxmlformats.org/officeDocument/2006/relationships/image" Target="../media/image41.png"/><Relationship Id="rId1" Type="http://schemas.microsoft.com/office/2007/relationships/media" Target="../media/media1.WAV"/><Relationship Id="rId2" Type="http://schemas.openxmlformats.org/officeDocument/2006/relationships/audio" Target="../media/media1.WAV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42.png"/></Relationships>
</file>

<file path=ppt/slides/_rels/slide23.xml.rels><?xml version="1.0" encoding="UTF-8" standalone="yes"?>
<Relationships xmlns="http://schemas.openxmlformats.org/package/2006/relationships"><Relationship Id="rId11" Type="http://schemas.openxmlformats.org/officeDocument/2006/relationships/image" Target="../media/image41.png"/><Relationship Id="rId12" Type="http://schemas.openxmlformats.org/officeDocument/2006/relationships/image" Target="../media/image43.png"/><Relationship Id="rId13" Type="http://schemas.openxmlformats.org/officeDocument/2006/relationships/image" Target="../media/image44.png"/><Relationship Id="rId1" Type="http://schemas.microsoft.com/office/2007/relationships/media" Target="../media/media1.WAV"/><Relationship Id="rId2" Type="http://schemas.openxmlformats.org/officeDocument/2006/relationships/audio" Target="../media/media1.WAV"/><Relationship Id="rId3" Type="http://schemas.microsoft.com/office/2007/relationships/media" Target="../media/media2.WAV"/><Relationship Id="rId4" Type="http://schemas.openxmlformats.org/officeDocument/2006/relationships/audio" Target="../media/media2.WAV"/><Relationship Id="rId5" Type="http://schemas.microsoft.com/office/2007/relationships/media" Target="../media/media3.WAV"/><Relationship Id="rId6" Type="http://schemas.openxmlformats.org/officeDocument/2006/relationships/audio" Target="../media/media3.WAV"/><Relationship Id="rId7" Type="http://schemas.microsoft.com/office/2007/relationships/media" Target="../media/media4.WAV"/><Relationship Id="rId8" Type="http://schemas.openxmlformats.org/officeDocument/2006/relationships/audio" Target="../media/media4.WAV"/><Relationship Id="rId9" Type="http://schemas.openxmlformats.org/officeDocument/2006/relationships/slideLayout" Target="../slideLayouts/slideLayout2.xml"/><Relationship Id="rId10" Type="http://schemas.openxmlformats.org/officeDocument/2006/relationships/notesSlide" Target="../notesSlides/notesSlide21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media" Target="../media/media6.WAV"/><Relationship Id="rId4" Type="http://schemas.openxmlformats.org/officeDocument/2006/relationships/audio" Target="../media/media6.WAV"/><Relationship Id="rId5" Type="http://schemas.microsoft.com/office/2007/relationships/media" Target="../media/media7.WAV"/><Relationship Id="rId6" Type="http://schemas.openxmlformats.org/officeDocument/2006/relationships/audio" Target="../media/media7.WAV"/><Relationship Id="rId7" Type="http://schemas.openxmlformats.org/officeDocument/2006/relationships/slideLayout" Target="../slideLayouts/slideLayout2.xml"/><Relationship Id="rId8" Type="http://schemas.openxmlformats.org/officeDocument/2006/relationships/notesSlide" Target="../notesSlides/notesSlide22.xml"/><Relationship Id="rId9" Type="http://schemas.openxmlformats.org/officeDocument/2006/relationships/image" Target="../media/image45.png"/><Relationship Id="rId10" Type="http://schemas.openxmlformats.org/officeDocument/2006/relationships/image" Target="../media/image43.png"/><Relationship Id="rId1" Type="http://schemas.microsoft.com/office/2007/relationships/media" Target="../media/media5.WAV"/><Relationship Id="rId2" Type="http://schemas.openxmlformats.org/officeDocument/2006/relationships/audio" Target="../media/media5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23.xml"/><Relationship Id="rId5" Type="http://schemas.openxmlformats.org/officeDocument/2006/relationships/image" Target="../media/image43.png"/><Relationship Id="rId1" Type="http://schemas.microsoft.com/office/2007/relationships/media" Target="../media/media8.WAV"/><Relationship Id="rId2" Type="http://schemas.openxmlformats.org/officeDocument/2006/relationships/audio" Target="../media/media8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4" Type="http://schemas.openxmlformats.org/officeDocument/2006/relationships/image" Target="../media/image47.png"/><Relationship Id="rId5" Type="http://schemas.openxmlformats.org/officeDocument/2006/relationships/image" Target="../media/image48.png"/><Relationship Id="rId6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media" Target="../media/media8.WAV"/><Relationship Id="rId4" Type="http://schemas.openxmlformats.org/officeDocument/2006/relationships/audio" Target="../media/media8.WAV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25.xml"/><Relationship Id="rId7" Type="http://schemas.openxmlformats.org/officeDocument/2006/relationships/hyperlink" Target="http://www.youtube.com/watch?v=RbK4cL3QSc0" TargetMode="External"/><Relationship Id="rId8" Type="http://schemas.openxmlformats.org/officeDocument/2006/relationships/image" Target="../media/image50.png"/><Relationship Id="rId9" Type="http://schemas.openxmlformats.org/officeDocument/2006/relationships/image" Target="../media/image43.png"/><Relationship Id="rId1" Type="http://schemas.microsoft.com/office/2007/relationships/media" Target="../media/media9.WAV"/><Relationship Id="rId2" Type="http://schemas.openxmlformats.org/officeDocument/2006/relationships/audio" Target="../media/media9.WAV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soundlab.cs.princeton.edu/software/sndpeek/" TargetMode="External"/><Relationship Id="rId4" Type="http://schemas.openxmlformats.org/officeDocument/2006/relationships/hyperlink" Target="http://www.fon.hum.uva.nl/praat/" TargetMode="External"/><Relationship Id="rId5" Type="http://schemas.openxmlformats.org/officeDocument/2006/relationships/hyperlink" Target="http://www.microsoft.com/enable/products/windowsvista/speech.aspx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4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7.xml"/></Relationships>
</file>

<file path=ppt/slides/_rels/slide9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4.jpeg"/><Relationship Id="rId1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6.jpeg"/><Relationship Id="rId4" Type="http://schemas.openxmlformats.org/officeDocument/2006/relationships/image" Target="../media/image7.jpeg"/><Relationship Id="rId5" Type="http://schemas.openxmlformats.org/officeDocument/2006/relationships/image" Target="../media/image8.jpeg"/><Relationship Id="rId6" Type="http://schemas.openxmlformats.org/officeDocument/2006/relationships/image" Target="../media/image9.jpeg"/><Relationship Id="rId7" Type="http://schemas.openxmlformats.org/officeDocument/2006/relationships/image" Target="../media/image10.jpeg"/><Relationship Id="rId8" Type="http://schemas.openxmlformats.org/officeDocument/2006/relationships/image" Target="../media/image11.jpeg"/><Relationship Id="rId9" Type="http://schemas.openxmlformats.org/officeDocument/2006/relationships/image" Target="../media/image12.jpeg"/><Relationship Id="rId10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Calibri" charset="0"/>
              </a:rPr>
              <a:t>Biometrics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>
                <a:ea typeface="+mn-ea"/>
                <a:cs typeface="+mn-cs"/>
              </a:rPr>
              <a:t>or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>
              <a:ea typeface="+mn-ea"/>
              <a:cs typeface="+mn-cs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i="1">
                <a:solidFill>
                  <a:schemeClr val="accent2"/>
                </a:solidFill>
                <a:ea typeface="+mn-ea"/>
                <a:cs typeface="+mn-cs"/>
              </a:rPr>
              <a:t>CSI: Emerging Scholars Program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>
                <a:latin typeface="Calibri" charset="0"/>
              </a:rPr>
              <a:t>Same person? Different people?</a:t>
            </a:r>
          </a:p>
        </p:txBody>
      </p:sp>
      <p:pic>
        <p:nvPicPr>
          <p:cNvPr id="30722" name="Picture 4" descr="face_image_public_2_29-crop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25" y="1347788"/>
            <a:ext cx="3433763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3" name="Picture 5" descr="face_image_public_2_1-crop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5525" y="1354138"/>
            <a:ext cx="3052763" cy="486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alibri" charset="0"/>
              </a:rPr>
              <a:t>Same person? Different people?</a:t>
            </a:r>
          </a:p>
        </p:txBody>
      </p:sp>
      <p:pic>
        <p:nvPicPr>
          <p:cNvPr id="32770" name="Picture 4" descr="arohrlexs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738" y="1273175"/>
            <a:ext cx="3641725" cy="448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1" name="Picture 5" descr="arohrlexs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0" y="1287463"/>
            <a:ext cx="3592513" cy="445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>
                <a:latin typeface="Calibri" charset="0"/>
              </a:rPr>
              <a:t>Verification: Am I who I say I am?</a:t>
            </a:r>
          </a:p>
        </p:txBody>
      </p:sp>
      <p:sp>
        <p:nvSpPr>
          <p:cNvPr id="34818" name="Rectangle 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Calibri" charset="0"/>
              </a:rPr>
              <a:t>How do you know these are the same person?</a:t>
            </a:r>
          </a:p>
          <a:p>
            <a:pPr eaLnBrk="1" hangingPunct="1"/>
            <a:r>
              <a:rPr lang="en-US">
                <a:latin typeface="Calibri" charset="0"/>
              </a:rPr>
              <a:t>How can a computer know?</a:t>
            </a:r>
          </a:p>
          <a:p>
            <a:pPr eaLnBrk="1" hangingPunct="1"/>
            <a:endParaRPr lang="en-US">
              <a:latin typeface="Calibri" charset="0"/>
            </a:endParaRPr>
          </a:p>
        </p:txBody>
      </p:sp>
      <p:pic>
        <p:nvPicPr>
          <p:cNvPr id="34819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3124200"/>
            <a:ext cx="2198688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0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888" y="3124200"/>
            <a:ext cx="2376487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1" name="AutoShape 8"/>
          <p:cNvSpPr>
            <a:spLocks noChangeArrowheads="1"/>
          </p:cNvSpPr>
          <p:nvPr/>
        </p:nvSpPr>
        <p:spPr bwMode="auto">
          <a:xfrm>
            <a:off x="3798888" y="4038600"/>
            <a:ext cx="1752600" cy="990600"/>
          </a:xfrm>
          <a:prstGeom prst="rightArrow">
            <a:avLst>
              <a:gd name="adj1" fmla="val 50000"/>
              <a:gd name="adj2" fmla="val 4423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Same person?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Calibri" charset="0"/>
              </a:rPr>
              <a:t>Identification: Who am I?</a:t>
            </a:r>
          </a:p>
        </p:txBody>
      </p:sp>
      <p:sp>
        <p:nvSpPr>
          <p:cNvPr id="3686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295400"/>
            <a:ext cx="8991600" cy="4830763"/>
          </a:xfrm>
        </p:spPr>
        <p:txBody>
          <a:bodyPr/>
          <a:lstStyle/>
          <a:p>
            <a:pPr eaLnBrk="1" hangingPunct="1"/>
            <a:r>
              <a:rPr lang="en-US" sz="2400">
                <a:latin typeface="Calibri" charset="0"/>
              </a:rPr>
              <a:t>From a group of people, choose the closest match</a:t>
            </a:r>
          </a:p>
          <a:p>
            <a:pPr eaLnBrk="1" hangingPunct="1"/>
            <a:r>
              <a:rPr lang="en-US" sz="2400">
                <a:latin typeface="Calibri" charset="0"/>
              </a:rPr>
              <a:t>How can a computer choose… </a:t>
            </a:r>
            <a:r>
              <a:rPr lang="en-US" sz="2400" i="1">
                <a:latin typeface="Calibri" charset="0"/>
              </a:rPr>
              <a:t>quickly</a:t>
            </a:r>
            <a:r>
              <a:rPr lang="en-US" sz="2400">
                <a:latin typeface="Calibri" charset="0"/>
              </a:rPr>
              <a:t>?</a:t>
            </a:r>
          </a:p>
          <a:p>
            <a:pPr eaLnBrk="1" hangingPunct="1"/>
            <a:endParaRPr lang="en-US" sz="2400">
              <a:latin typeface="Calibri" charset="0"/>
            </a:endParaRPr>
          </a:p>
        </p:txBody>
      </p:sp>
      <p:pic>
        <p:nvPicPr>
          <p:cNvPr id="36867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2362200"/>
            <a:ext cx="1025525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8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1838" y="5334000"/>
            <a:ext cx="944562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9" name="Picture 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2286000"/>
            <a:ext cx="1214438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0" name="Picture 1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505200"/>
            <a:ext cx="1362075" cy="135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71" name="AutoShape 15"/>
          <p:cNvSpPr>
            <a:spLocks noChangeArrowheads="1"/>
          </p:cNvSpPr>
          <p:nvPr/>
        </p:nvSpPr>
        <p:spPr bwMode="auto">
          <a:xfrm>
            <a:off x="1752600" y="3733800"/>
            <a:ext cx="1219200" cy="838200"/>
          </a:xfrm>
          <a:prstGeom prst="rightArrow">
            <a:avLst>
              <a:gd name="adj1" fmla="val 50000"/>
              <a:gd name="adj2" fmla="val 3636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latin typeface="Calibri" charset="0"/>
              </a:rPr>
              <a:t>Who?</a:t>
            </a:r>
          </a:p>
        </p:txBody>
      </p:sp>
      <p:pic>
        <p:nvPicPr>
          <p:cNvPr id="36872" name="Picture 1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3810000"/>
            <a:ext cx="915988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3" name="Picture 1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2286000"/>
            <a:ext cx="1014413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4" name="Picture 1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3810000"/>
            <a:ext cx="108585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5" name="Picture 17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3810000"/>
            <a:ext cx="108585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6" name="Picture 18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5334000"/>
            <a:ext cx="903288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7" name="Picture 19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3810000"/>
            <a:ext cx="1012825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8" name="Picture 20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5410200"/>
            <a:ext cx="1141413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9" name="Picture 21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0850" y="2286000"/>
            <a:ext cx="10287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80" name="Picture 2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5334000"/>
            <a:ext cx="1085850" cy="126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81" name="Rectangle 24"/>
          <p:cNvSpPr>
            <a:spLocks noChangeArrowheads="1"/>
          </p:cNvSpPr>
          <p:nvPr/>
        </p:nvSpPr>
        <p:spPr bwMode="auto">
          <a:xfrm>
            <a:off x="3886200" y="3505200"/>
            <a:ext cx="152400" cy="228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1</a:t>
            </a:r>
          </a:p>
        </p:txBody>
      </p:sp>
      <p:sp>
        <p:nvSpPr>
          <p:cNvPr id="36882" name="Rectangle 25"/>
          <p:cNvSpPr>
            <a:spLocks noChangeArrowheads="1"/>
          </p:cNvSpPr>
          <p:nvPr/>
        </p:nvSpPr>
        <p:spPr bwMode="auto">
          <a:xfrm>
            <a:off x="5486400" y="3505200"/>
            <a:ext cx="152400" cy="228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2</a:t>
            </a:r>
          </a:p>
        </p:txBody>
      </p:sp>
      <p:sp>
        <p:nvSpPr>
          <p:cNvPr id="36883" name="Rectangle 26"/>
          <p:cNvSpPr>
            <a:spLocks noChangeArrowheads="1"/>
          </p:cNvSpPr>
          <p:nvPr/>
        </p:nvSpPr>
        <p:spPr bwMode="auto">
          <a:xfrm>
            <a:off x="6705600" y="3505200"/>
            <a:ext cx="152400" cy="228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3</a:t>
            </a:r>
          </a:p>
        </p:txBody>
      </p:sp>
      <p:sp>
        <p:nvSpPr>
          <p:cNvPr id="36884" name="Rectangle 27"/>
          <p:cNvSpPr>
            <a:spLocks noChangeArrowheads="1"/>
          </p:cNvSpPr>
          <p:nvPr/>
        </p:nvSpPr>
        <p:spPr bwMode="auto">
          <a:xfrm>
            <a:off x="7924800" y="3505200"/>
            <a:ext cx="152400" cy="228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4</a:t>
            </a:r>
          </a:p>
        </p:txBody>
      </p:sp>
      <p:sp>
        <p:nvSpPr>
          <p:cNvPr id="36885" name="Rectangle 28"/>
          <p:cNvSpPr>
            <a:spLocks noChangeArrowheads="1"/>
          </p:cNvSpPr>
          <p:nvPr/>
        </p:nvSpPr>
        <p:spPr bwMode="auto">
          <a:xfrm>
            <a:off x="3886200" y="5029200"/>
            <a:ext cx="152400" cy="228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5</a:t>
            </a:r>
          </a:p>
        </p:txBody>
      </p:sp>
      <p:sp>
        <p:nvSpPr>
          <p:cNvPr id="36886" name="Rectangle 29"/>
          <p:cNvSpPr>
            <a:spLocks noChangeArrowheads="1"/>
          </p:cNvSpPr>
          <p:nvPr/>
        </p:nvSpPr>
        <p:spPr bwMode="auto">
          <a:xfrm>
            <a:off x="5486400" y="5029200"/>
            <a:ext cx="152400" cy="228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6</a:t>
            </a:r>
          </a:p>
        </p:txBody>
      </p:sp>
      <p:sp>
        <p:nvSpPr>
          <p:cNvPr id="36887" name="Rectangle 30"/>
          <p:cNvSpPr>
            <a:spLocks noChangeArrowheads="1"/>
          </p:cNvSpPr>
          <p:nvPr/>
        </p:nvSpPr>
        <p:spPr bwMode="auto">
          <a:xfrm>
            <a:off x="6705600" y="5029200"/>
            <a:ext cx="152400" cy="228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7</a:t>
            </a:r>
          </a:p>
        </p:txBody>
      </p:sp>
      <p:sp>
        <p:nvSpPr>
          <p:cNvPr id="36888" name="Rectangle 31"/>
          <p:cNvSpPr>
            <a:spLocks noChangeArrowheads="1"/>
          </p:cNvSpPr>
          <p:nvPr/>
        </p:nvSpPr>
        <p:spPr bwMode="auto">
          <a:xfrm>
            <a:off x="7924800" y="5029200"/>
            <a:ext cx="152400" cy="228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8</a:t>
            </a:r>
          </a:p>
        </p:txBody>
      </p:sp>
      <p:sp>
        <p:nvSpPr>
          <p:cNvPr id="36889" name="Rectangle 32"/>
          <p:cNvSpPr>
            <a:spLocks noChangeArrowheads="1"/>
          </p:cNvSpPr>
          <p:nvPr/>
        </p:nvSpPr>
        <p:spPr bwMode="auto">
          <a:xfrm>
            <a:off x="3886200" y="6477000"/>
            <a:ext cx="152400" cy="228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9</a:t>
            </a:r>
          </a:p>
        </p:txBody>
      </p:sp>
      <p:sp>
        <p:nvSpPr>
          <p:cNvPr id="36890" name="Rectangle 33"/>
          <p:cNvSpPr>
            <a:spLocks noChangeArrowheads="1"/>
          </p:cNvSpPr>
          <p:nvPr/>
        </p:nvSpPr>
        <p:spPr bwMode="auto">
          <a:xfrm>
            <a:off x="5410200" y="6477000"/>
            <a:ext cx="228600" cy="228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10</a:t>
            </a:r>
          </a:p>
        </p:txBody>
      </p:sp>
      <p:sp>
        <p:nvSpPr>
          <p:cNvPr id="36891" name="Rectangle 34"/>
          <p:cNvSpPr>
            <a:spLocks noChangeArrowheads="1"/>
          </p:cNvSpPr>
          <p:nvPr/>
        </p:nvSpPr>
        <p:spPr bwMode="auto">
          <a:xfrm>
            <a:off x="6629400" y="6477000"/>
            <a:ext cx="228600" cy="228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11</a:t>
            </a:r>
          </a:p>
        </p:txBody>
      </p:sp>
      <p:sp>
        <p:nvSpPr>
          <p:cNvPr id="36892" name="Rectangle 35"/>
          <p:cNvSpPr>
            <a:spLocks noChangeArrowheads="1"/>
          </p:cNvSpPr>
          <p:nvPr/>
        </p:nvSpPr>
        <p:spPr bwMode="auto">
          <a:xfrm>
            <a:off x="7848600" y="6477000"/>
            <a:ext cx="228600" cy="228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12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Calibri" charset="0"/>
              </a:rPr>
              <a:t>Real-World Considerations</a:t>
            </a:r>
          </a:p>
        </p:txBody>
      </p:sp>
      <p:sp>
        <p:nvSpPr>
          <p:cNvPr id="3891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Calibri" charset="0"/>
              </a:rPr>
              <a:t>How can facial recognition be used in the real world?</a:t>
            </a:r>
          </a:p>
          <a:p>
            <a:pPr eaLnBrk="1" hangingPunct="1"/>
            <a:r>
              <a:rPr lang="en-US">
                <a:latin typeface="Calibri" charset="0"/>
              </a:rPr>
              <a:t>Aside from the technical challenges, what are the practical challenges (socially, ethically, etc.) that may arise?</a:t>
            </a:r>
          </a:p>
          <a:p>
            <a:pPr eaLnBrk="1" hangingPunct="1"/>
            <a:r>
              <a:rPr lang="en-US" sz="2800">
                <a:latin typeface="Calibri" charset="0"/>
                <a:hlinkClick r:id="rId3"/>
              </a:rPr>
              <a:t>http://www.youtube.com/watch?v=yXyAqAbGjRo</a:t>
            </a:r>
            <a:endParaRPr lang="en-US" sz="2800">
              <a:latin typeface="Calibri" charset="0"/>
            </a:endParaRPr>
          </a:p>
          <a:p>
            <a:pPr eaLnBrk="1" hangingPunct="1"/>
            <a:endParaRPr lang="en-US" sz="2800">
              <a:latin typeface="Calibri" charset="0"/>
            </a:endParaRPr>
          </a:p>
        </p:txBody>
      </p:sp>
      <p:pic>
        <p:nvPicPr>
          <p:cNvPr id="38915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5588" y="4876800"/>
            <a:ext cx="2271712" cy="184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Calibri" charset="0"/>
              </a:rPr>
              <a:t>Handwriting</a:t>
            </a:r>
          </a:p>
        </p:txBody>
      </p:sp>
      <p:sp>
        <p:nvSpPr>
          <p:cNvPr id="4096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Calibri" charset="0"/>
              </a:rPr>
              <a:t>Handwritten signatures are one of the most common ways that we use to uniquely identify ourselves</a:t>
            </a:r>
          </a:p>
          <a:p>
            <a:pPr eaLnBrk="1" hangingPunct="1"/>
            <a:r>
              <a:rPr lang="en-US">
                <a:latin typeface="Calibri" charset="0"/>
              </a:rPr>
              <a:t>How can you tell if a signature is authentic?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Calibri" charset="0"/>
              </a:rPr>
              <a:t>Signature verification</a:t>
            </a:r>
          </a:p>
        </p:txBody>
      </p:sp>
      <p:pic>
        <p:nvPicPr>
          <p:cNvPr id="4301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962400"/>
            <a:ext cx="3619500" cy="140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1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1524000"/>
            <a:ext cx="4038600" cy="1906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2" name="Text Box 7"/>
          <p:cNvSpPr txBox="1">
            <a:spLocks noChangeArrowheads="1"/>
          </p:cNvSpPr>
          <p:nvPr/>
        </p:nvSpPr>
        <p:spPr bwMode="auto">
          <a:xfrm>
            <a:off x="3581400" y="3352800"/>
            <a:ext cx="21780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>
                <a:latin typeface="Calibri" charset="0"/>
              </a:rPr>
              <a:t>Authentic Signature</a:t>
            </a:r>
          </a:p>
        </p:txBody>
      </p:sp>
      <p:sp>
        <p:nvSpPr>
          <p:cNvPr id="43013" name="Text Box 8"/>
          <p:cNvSpPr txBox="1">
            <a:spLocks noChangeArrowheads="1"/>
          </p:cNvSpPr>
          <p:nvPr/>
        </p:nvSpPr>
        <p:spPr bwMode="auto">
          <a:xfrm>
            <a:off x="1143000" y="5410200"/>
            <a:ext cx="22796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>
                <a:latin typeface="Calibri" charset="0"/>
              </a:rPr>
              <a:t>Is it real or is it fake?</a:t>
            </a:r>
          </a:p>
        </p:txBody>
      </p:sp>
      <p:pic>
        <p:nvPicPr>
          <p:cNvPr id="43014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3886200"/>
            <a:ext cx="2971800" cy="166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5" name="Text Box 10"/>
          <p:cNvSpPr txBox="1">
            <a:spLocks noChangeArrowheads="1"/>
          </p:cNvSpPr>
          <p:nvPr/>
        </p:nvSpPr>
        <p:spPr bwMode="auto">
          <a:xfrm>
            <a:off x="5257800" y="5486400"/>
            <a:ext cx="22796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>
                <a:latin typeface="Calibri" charset="0"/>
              </a:rPr>
              <a:t>Is it real or is it fake?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>
                <a:ea typeface="+mj-ea"/>
                <a:cs typeface="+mj-cs"/>
              </a:rPr>
              <a:t>What features of a signature can we use?</a:t>
            </a:r>
          </a:p>
        </p:txBody>
      </p:sp>
      <p:pic>
        <p:nvPicPr>
          <p:cNvPr id="45058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2209800"/>
            <a:ext cx="7361238" cy="347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alibri" charset="0"/>
              </a:rPr>
              <a:t>Exercise </a:t>
            </a:r>
          </a:p>
        </p:txBody>
      </p:sp>
      <p:sp>
        <p:nvSpPr>
          <p:cNvPr id="47106" name="TextBox 5"/>
          <p:cNvSpPr txBox="1">
            <a:spLocks noChangeArrowheads="1"/>
          </p:cNvSpPr>
          <p:nvPr/>
        </p:nvSpPr>
        <p:spPr bwMode="auto">
          <a:xfrm>
            <a:off x="373063" y="6605588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endParaRPr lang="en-US" sz="1800"/>
          </a:p>
        </p:txBody>
      </p:sp>
      <p:pic>
        <p:nvPicPr>
          <p:cNvPr id="47107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52400"/>
            <a:ext cx="1498600" cy="157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08" name="Rectangle 3"/>
          <p:cNvSpPr txBox="1">
            <a:spLocks noChangeArrowheads="1"/>
          </p:cNvSpPr>
          <p:nvPr/>
        </p:nvSpPr>
        <p:spPr bwMode="auto">
          <a:xfrm>
            <a:off x="457200" y="17986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charset="0"/>
              <a:buChar char="•"/>
            </a:pPr>
            <a:r>
              <a:rPr lang="en-US" sz="3200">
                <a:latin typeface="Calibri" charset="0"/>
              </a:rPr>
              <a:t>Try and forge your peer leader’s signature</a:t>
            </a:r>
          </a:p>
          <a:p>
            <a:pPr eaLnBrk="1" hangingPunct="1">
              <a:spcBef>
                <a:spcPct val="20000"/>
              </a:spcBef>
              <a:buFont typeface="Arial" charset="0"/>
              <a:buChar char="•"/>
            </a:pPr>
            <a:r>
              <a:rPr lang="en-US" sz="3200">
                <a:latin typeface="Calibri" charset="0"/>
              </a:rPr>
              <a:t>Put your forgery attempts in the center of the table (with a small F on the back)</a:t>
            </a:r>
          </a:p>
          <a:p>
            <a:pPr eaLnBrk="1" hangingPunct="1">
              <a:spcBef>
                <a:spcPct val="20000"/>
              </a:spcBef>
              <a:buFont typeface="Arial" charset="0"/>
              <a:buChar char="•"/>
            </a:pPr>
            <a:r>
              <a:rPr lang="en-US" sz="3200">
                <a:latin typeface="Calibri" charset="0"/>
              </a:rPr>
              <a:t>When everyone is done, take two from the pile. </a:t>
            </a:r>
          </a:p>
          <a:p>
            <a:pPr lvl="1" eaLnBrk="1" hangingPunct="1">
              <a:spcBef>
                <a:spcPct val="20000"/>
              </a:spcBef>
              <a:buFont typeface="Arial" charset="0"/>
              <a:buChar char="–"/>
            </a:pPr>
            <a:r>
              <a:rPr lang="en-US" sz="2800">
                <a:latin typeface="Calibri" charset="0"/>
              </a:rPr>
              <a:t>Is either of them a true signature? Were you right?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Calibri" charset="0"/>
              </a:rPr>
              <a:t>How do these compare?</a:t>
            </a:r>
          </a:p>
        </p:txBody>
      </p:sp>
      <p:sp>
        <p:nvSpPr>
          <p:cNvPr id="4813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Calibri" charset="0"/>
              </a:rPr>
              <a:t>What makes signature verification easier than facial recognition?</a:t>
            </a:r>
          </a:p>
          <a:p>
            <a:pPr eaLnBrk="1" hangingPunct="1"/>
            <a:r>
              <a:rPr lang="en-US">
                <a:latin typeface="Calibri" charset="0"/>
              </a:rPr>
              <a:t>What makes it harder?</a:t>
            </a:r>
          </a:p>
          <a:p>
            <a:pPr eaLnBrk="1" hangingPunct="1"/>
            <a:r>
              <a:rPr lang="en-US">
                <a:latin typeface="Calibri" charset="0"/>
              </a:rPr>
              <a:t>What other human features can be used?</a:t>
            </a:r>
          </a:p>
          <a:p>
            <a:pPr eaLnBrk="1" hangingPunct="1"/>
            <a:r>
              <a:rPr lang="en-US">
                <a:latin typeface="Calibri" charset="0"/>
              </a:rPr>
              <a:t>What are the practical considerations?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alibri" charset="0"/>
              </a:rPr>
              <a:t>Biometrics? What’s that?</a:t>
            </a:r>
          </a:p>
        </p:txBody>
      </p:sp>
      <p:sp>
        <p:nvSpPr>
          <p:cNvPr id="16386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458200" cy="4876800"/>
          </a:xfrm>
        </p:spPr>
        <p:txBody>
          <a:bodyPr/>
          <a:lstStyle/>
          <a:p>
            <a:r>
              <a:rPr lang="en-US" sz="2800" b="1">
                <a:latin typeface="Calibri" charset="0"/>
              </a:rPr>
              <a:t>Biometrics</a:t>
            </a:r>
            <a:r>
              <a:rPr lang="en-US" sz="2800">
                <a:latin typeface="Calibri" charset="0"/>
              </a:rPr>
              <a:t> refers to methods for uniquely recognizing humans based upon one or more intrinsic physical or behavioral traits. </a:t>
            </a:r>
          </a:p>
          <a:p>
            <a:r>
              <a:rPr lang="en-US" sz="2800">
                <a:latin typeface="Calibri" charset="0"/>
              </a:rPr>
              <a:t>Biometric characteristics can be divided in two main classes:</a:t>
            </a:r>
          </a:p>
          <a:p>
            <a:pPr lvl="1"/>
            <a:r>
              <a:rPr lang="en-US" sz="2400" b="1">
                <a:latin typeface="Calibri" charset="0"/>
              </a:rPr>
              <a:t>Physiological</a:t>
            </a:r>
            <a:r>
              <a:rPr lang="en-US" sz="2400">
                <a:latin typeface="Calibri" charset="0"/>
              </a:rPr>
              <a:t> are related to the shape of the body.</a:t>
            </a:r>
          </a:p>
          <a:p>
            <a:pPr lvl="1"/>
            <a:r>
              <a:rPr lang="en-US" sz="2400" b="1">
                <a:latin typeface="Calibri" charset="0"/>
              </a:rPr>
              <a:t>Behavioral</a:t>
            </a:r>
            <a:r>
              <a:rPr lang="en-US" sz="2400">
                <a:latin typeface="Calibri" charset="0"/>
              </a:rPr>
              <a:t> are related to the behavior of a person. </a:t>
            </a:r>
          </a:p>
          <a:p>
            <a:r>
              <a:rPr lang="en-US" sz="2800">
                <a:latin typeface="Calibri" charset="0"/>
              </a:rPr>
              <a:t>The field of Biometrics is actively studied at Columbia!</a:t>
            </a:r>
          </a:p>
          <a:p>
            <a:r>
              <a:rPr lang="en-US">
                <a:latin typeface="Calibri" charset="0"/>
              </a:rPr>
              <a:t>What do you think some applications of biometrics are?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Calibri" charset="0"/>
              </a:rPr>
              <a:t>Speech Recognition</a:t>
            </a:r>
          </a:p>
        </p:txBody>
      </p:sp>
      <p:sp>
        <p:nvSpPr>
          <p:cNvPr id="5017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Calibri" charset="0"/>
              </a:rPr>
              <a:t>Why is it useful? </a:t>
            </a:r>
          </a:p>
          <a:p>
            <a:pPr eaLnBrk="1" hangingPunct="1"/>
            <a:endParaRPr lang="en-US">
              <a:latin typeface="Calibri" charset="0"/>
            </a:endParaRPr>
          </a:p>
          <a:p>
            <a:pPr eaLnBrk="1" hangingPunct="1"/>
            <a:r>
              <a:rPr lang="en-US">
                <a:latin typeface="Calibri" charset="0"/>
              </a:rPr>
              <a:t>What are some example applications?</a:t>
            </a:r>
          </a:p>
          <a:p>
            <a:pPr eaLnBrk="1" hangingPunct="1"/>
            <a:endParaRPr lang="en-US">
              <a:latin typeface="Calibri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>
              <a:latin typeface="Calibri" charset="0"/>
            </a:endParaRPr>
          </a:p>
        </p:txBody>
      </p:sp>
      <p:sp>
        <p:nvSpPr>
          <p:cNvPr id="5222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>
              <a:latin typeface="Calibri" charset="0"/>
            </a:endParaRPr>
          </a:p>
        </p:txBody>
      </p:sp>
      <p:pic>
        <p:nvPicPr>
          <p:cNvPr id="52227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98438"/>
            <a:ext cx="8324850" cy="665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28600" y="0"/>
            <a:ext cx="9448800" cy="369888"/>
          </a:xfrm>
          <a:prstGeom prst="rect">
            <a:avLst/>
          </a:prstGeom>
          <a:solidFill>
            <a:schemeClr val="bg1"/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smtClean="0">
                <a:cs typeface="+mn-cs"/>
              </a:rPr>
              <a:t>This is what speech looks like to a computer…</a:t>
            </a:r>
          </a:p>
        </p:txBody>
      </p:sp>
      <p:sp>
        <p:nvSpPr>
          <p:cNvPr id="52230" name="TextBox 6"/>
          <p:cNvSpPr txBox="1">
            <a:spLocks noChangeArrowheads="1"/>
          </p:cNvSpPr>
          <p:nvPr/>
        </p:nvSpPr>
        <p:spPr bwMode="auto">
          <a:xfrm>
            <a:off x="3962400" y="2743200"/>
            <a:ext cx="2057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/>
              <a:t>Sound wave</a:t>
            </a:r>
          </a:p>
        </p:txBody>
      </p:sp>
      <p:sp>
        <p:nvSpPr>
          <p:cNvPr id="52231" name="TextBox 7"/>
          <p:cNvSpPr txBox="1">
            <a:spLocks noChangeArrowheads="1"/>
          </p:cNvSpPr>
          <p:nvPr/>
        </p:nvSpPr>
        <p:spPr bwMode="auto">
          <a:xfrm>
            <a:off x="-76200" y="4800600"/>
            <a:ext cx="1600200" cy="9239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/>
              <a:t>Spectogram:</a:t>
            </a:r>
          </a:p>
          <a:p>
            <a:pPr eaLnBrk="1" hangingPunct="1"/>
            <a:r>
              <a:rPr lang="en-US" sz="1800"/>
              <a:t>The </a:t>
            </a:r>
            <a:r>
              <a:rPr lang="ja-JP" altLang="en-US" sz="1800"/>
              <a:t>“</a:t>
            </a:r>
            <a:r>
              <a:rPr lang="en-US" altLang="ja-JP" sz="1800"/>
              <a:t>shape</a:t>
            </a:r>
            <a:r>
              <a:rPr lang="ja-JP" altLang="en-US" sz="1800"/>
              <a:t>”</a:t>
            </a:r>
            <a:r>
              <a:rPr lang="en-US" altLang="ja-JP" sz="1800"/>
              <a:t> of sounds</a:t>
            </a:r>
            <a:endParaRPr lang="en-US" sz="1800"/>
          </a:p>
        </p:txBody>
      </p:sp>
      <p:sp>
        <p:nvSpPr>
          <p:cNvPr id="52232" name="TextBox 8"/>
          <p:cNvSpPr txBox="1">
            <a:spLocks noChangeArrowheads="1"/>
          </p:cNvSpPr>
          <p:nvPr/>
        </p:nvSpPr>
        <p:spPr bwMode="auto">
          <a:xfrm>
            <a:off x="0" y="3657600"/>
            <a:ext cx="1524000" cy="3698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/>
              <a:t>Blue=pitch</a:t>
            </a:r>
          </a:p>
        </p:txBody>
      </p:sp>
      <p:cxnSp>
        <p:nvCxnSpPr>
          <p:cNvPr id="11" name="Straight Arrow Connector 10"/>
          <p:cNvCxnSpPr>
            <a:stCxn id="52232" idx="3"/>
          </p:cNvCxnSpPr>
          <p:nvPr/>
        </p:nvCxnSpPr>
        <p:spPr>
          <a:xfrm flipV="1">
            <a:off x="1524000" y="3657600"/>
            <a:ext cx="1219200" cy="1841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234" name="TextBox 11"/>
          <p:cNvSpPr txBox="1">
            <a:spLocks noChangeArrowheads="1"/>
          </p:cNvSpPr>
          <p:nvPr/>
        </p:nvSpPr>
        <p:spPr bwMode="auto">
          <a:xfrm>
            <a:off x="7772400" y="1066800"/>
            <a:ext cx="1371600" cy="6461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/>
              <a:t>Amplitude=loudness</a:t>
            </a:r>
          </a:p>
        </p:txBody>
      </p:sp>
      <p:pic>
        <p:nvPicPr>
          <p:cNvPr id="12" name="5D405E85.WAV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73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>
              <a:latin typeface="Calibri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600" y="0"/>
            <a:ext cx="9448800" cy="369888"/>
          </a:xfrm>
          <a:prstGeom prst="rect">
            <a:avLst/>
          </a:prstGeom>
          <a:solidFill>
            <a:schemeClr val="bg1"/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smtClean="0">
                <a:cs typeface="+mn-cs"/>
              </a:rPr>
              <a:t>The computer has to find the word breaks…</a:t>
            </a:r>
          </a:p>
        </p:txBody>
      </p:sp>
      <p:pic>
        <p:nvPicPr>
          <p:cNvPr id="5427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8138"/>
            <a:ext cx="9229725" cy="618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Calibri" charset="0"/>
              </a:rPr>
              <a:t>Why is it hard?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800">
                <a:latin typeface="Calibri" charset="0"/>
              </a:rPr>
              <a:t>How are these words pronounced: colonel, Xue/shoe, pale/pail, …</a:t>
            </a:r>
          </a:p>
          <a:p>
            <a:pPr eaLnBrk="1" hangingPunct="1"/>
            <a:endParaRPr lang="en-US" sz="2800">
              <a:latin typeface="Calibri" charset="0"/>
            </a:endParaRPr>
          </a:p>
          <a:p>
            <a:pPr eaLnBrk="1" hangingPunct="1"/>
            <a:r>
              <a:rPr lang="en-US" sz="2800">
                <a:latin typeface="Calibri" charset="0"/>
              </a:rPr>
              <a:t>When do humans have trouble understanding?</a:t>
            </a:r>
          </a:p>
          <a:p>
            <a:pPr eaLnBrk="1" hangingPunct="1"/>
            <a:r>
              <a:rPr lang="en-US" sz="2800">
                <a:latin typeface="Calibri" charset="0"/>
              </a:rPr>
              <a:t>What are these people saying?</a:t>
            </a:r>
          </a:p>
          <a:p>
            <a:pPr eaLnBrk="1" hangingPunct="1"/>
            <a:r>
              <a:rPr lang="en-US" sz="2800">
                <a:latin typeface="Calibri" charset="0"/>
              </a:rPr>
              <a:t>What does each example tell us about difficulties in automatic speech recognition?</a:t>
            </a:r>
          </a:p>
        </p:txBody>
      </p:sp>
      <p:pic>
        <p:nvPicPr>
          <p:cNvPr id="8" name="5D405E85.WAV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53340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C112BD03.WAV">
            <a:hlinkClick r:id="" action="ppaction://media"/>
          </p:cNvPr>
          <p:cNvPicPr>
            <a:picLocks noRot="1" noChangeAspect="1" noChangeArrowheads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57150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3878B91B.WAV">
            <a:hlinkClick r:id="" action="ppaction://media"/>
          </p:cNvPr>
          <p:cNvPicPr>
            <a:picLocks noRot="1"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54864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FE559EE4.WAV">
            <a:hlinkClick r:id="" action="ppaction://media"/>
          </p:cNvPr>
          <p:cNvPicPr>
            <a:picLocks noRot="1"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54102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287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274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1725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800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>
                <p:cTn id="3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>
                <p:cTn id="4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>
                <p:cTn id="4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>
                <p:cTn id="4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3" grpId="0" build="p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Calibri" charset="0"/>
              </a:rPr>
              <a:t>What information could help?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800" dirty="0">
                <a:latin typeface="Calibri" charset="0"/>
              </a:rPr>
              <a:t>This example is hard to understand, but we can still figure out what she’s saying. How?</a:t>
            </a:r>
          </a:p>
          <a:p>
            <a:pPr eaLnBrk="1" hangingPunct="1"/>
            <a:endParaRPr lang="en-US" sz="2800" dirty="0">
              <a:latin typeface="Calibri" charset="0"/>
            </a:endParaRPr>
          </a:p>
          <a:p>
            <a:pPr eaLnBrk="1" hangingPunct="1"/>
            <a:r>
              <a:rPr lang="en-US" sz="2800" dirty="0">
                <a:latin typeface="Calibri" charset="0"/>
              </a:rPr>
              <a:t>What is Barack Obama’s next word?</a:t>
            </a:r>
          </a:p>
          <a:p>
            <a:pPr eaLnBrk="1" hangingPunct="1"/>
            <a:endParaRPr lang="en-US" sz="2800" dirty="0">
              <a:latin typeface="Calibri" charset="0"/>
            </a:endParaRPr>
          </a:p>
          <a:p>
            <a:pPr eaLnBrk="1" hangingPunct="1"/>
            <a:r>
              <a:rPr lang="en-US" sz="2800" dirty="0">
                <a:latin typeface="Calibri" charset="0"/>
              </a:rPr>
              <a:t>Which of the following words are the most likely to come next and why? Are any of the others possible?</a:t>
            </a:r>
          </a:p>
          <a:p>
            <a:pPr lvl="1" eaLnBrk="1" hangingPunct="1"/>
            <a:r>
              <a:rPr lang="en-US" sz="2400" dirty="0">
                <a:latin typeface="Calibri" charset="0"/>
              </a:rPr>
              <a:t>Mary went to the…</a:t>
            </a:r>
          </a:p>
        </p:txBody>
      </p:sp>
      <p:sp>
        <p:nvSpPr>
          <p:cNvPr id="19462" name="TextBox 6"/>
          <p:cNvSpPr txBox="1">
            <a:spLocks noChangeArrowheads="1"/>
          </p:cNvSpPr>
          <p:nvPr/>
        </p:nvSpPr>
        <p:spPr bwMode="auto">
          <a:xfrm>
            <a:off x="6248400" y="3505200"/>
            <a:ext cx="1676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>
                <a:latin typeface="Calibri" charset="0"/>
              </a:rPr>
              <a:t>(answer:        )</a:t>
            </a:r>
          </a:p>
        </p:txBody>
      </p:sp>
      <p:sp>
        <p:nvSpPr>
          <p:cNvPr id="19464" name="TextBox 8"/>
          <p:cNvSpPr txBox="1">
            <a:spLocks noChangeArrowheads="1"/>
          </p:cNvSpPr>
          <p:nvPr/>
        </p:nvSpPr>
        <p:spPr bwMode="auto">
          <a:xfrm>
            <a:off x="4038600" y="5048250"/>
            <a:ext cx="31242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>
                <a:latin typeface="Calibri" charset="0"/>
              </a:rPr>
              <a:t>Stare</a:t>
            </a:r>
          </a:p>
          <a:p>
            <a:pPr eaLnBrk="1" hangingPunct="1"/>
            <a:r>
              <a:rPr lang="en-US" sz="1800">
                <a:latin typeface="Calibri" charset="0"/>
              </a:rPr>
              <a:t>Star</a:t>
            </a:r>
          </a:p>
          <a:p>
            <a:pPr eaLnBrk="1" hangingPunct="1"/>
            <a:r>
              <a:rPr lang="en-US" sz="1800">
                <a:latin typeface="Calibri" charset="0"/>
              </a:rPr>
              <a:t>Store </a:t>
            </a:r>
          </a:p>
          <a:p>
            <a:pPr eaLnBrk="1" hangingPunct="1"/>
            <a:r>
              <a:rPr lang="en-US" sz="1800">
                <a:latin typeface="Calibri" charset="0"/>
              </a:rPr>
              <a:t>Sitar</a:t>
            </a:r>
          </a:p>
        </p:txBody>
      </p:sp>
      <p:pic>
        <p:nvPicPr>
          <p:cNvPr id="11" name="6E270181.WAV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2133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7A808EFA.WAV">
            <a:hlinkClick r:id="" action="ppaction://media"/>
          </p:cNvPr>
          <p:cNvPicPr>
            <a:picLocks noRot="1"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31242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669E7B78.WAV">
            <a:hlinkClick r:id="" action="ppaction://media"/>
          </p:cNvPr>
          <p:cNvPicPr>
            <a:picLocks noRot="1"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35814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239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10425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1950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>
                <p:cTn id="4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>
                <p:cTn id="4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>
                <p:cTn id="4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3" grpId="0" build="p"/>
      <p:bldP spid="19462" grpId="0"/>
      <p:bldP spid="1946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Calibri" charset="0"/>
              </a:rPr>
              <a:t>One Word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ea typeface="+mn-ea"/>
                <a:cs typeface="+mn-cs"/>
              </a:rPr>
              <a:t>We have a single word in isolation. What could it be?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ea typeface="+mn-ea"/>
                <a:cs typeface="+mn-cs"/>
              </a:rPr>
              <a:t>Another hint. ASR thinks that the word has the following sounds: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 smtClean="0">
              <a:ea typeface="+mn-ea"/>
              <a:cs typeface="+mn-cs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ea typeface="+mn-ea"/>
                <a:cs typeface="+mn-cs"/>
              </a:rPr>
              <a:t>Which words are possible?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 smtClean="0">
              <a:ea typeface="+mn-ea"/>
              <a:cs typeface="+mn-cs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ea typeface="+mn-ea"/>
                <a:cs typeface="+mn-cs"/>
              </a:rPr>
              <a:t>Which words are most likely? 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>
                <a:ea typeface="+mn-ea"/>
              </a:rPr>
              <a:t>How can we calculate which words are most likely?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endParaRPr lang="en-US" dirty="0">
              <a:ea typeface="+mn-ea"/>
            </a:endParaRPr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1676400" y="3429000"/>
            <a:ext cx="2743200" cy="369888"/>
            <a:chOff x="1676400" y="3429000"/>
            <a:chExt cx="2743200" cy="369888"/>
          </a:xfrm>
        </p:grpSpPr>
        <p:sp>
          <p:nvSpPr>
            <p:cNvPr id="60421" name="TextBox 6"/>
            <p:cNvSpPr txBox="1">
              <a:spLocks noChangeArrowheads="1"/>
            </p:cNvSpPr>
            <p:nvPr/>
          </p:nvSpPr>
          <p:spPr bwMode="auto">
            <a:xfrm>
              <a:off x="1676400" y="3429000"/>
              <a:ext cx="762000" cy="3698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1800">
                  <a:latin typeface="Calibri" charset="0"/>
                </a:rPr>
                <a:t>p / b</a:t>
              </a:r>
            </a:p>
          </p:txBody>
        </p:sp>
        <p:sp>
          <p:nvSpPr>
            <p:cNvPr id="60422" name="TextBox 7"/>
            <p:cNvSpPr txBox="1">
              <a:spLocks noChangeArrowheads="1"/>
            </p:cNvSpPr>
            <p:nvPr/>
          </p:nvSpPr>
          <p:spPr bwMode="auto">
            <a:xfrm>
              <a:off x="2438400" y="3429000"/>
              <a:ext cx="1219200" cy="3698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1800">
                  <a:latin typeface="Calibri" charset="0"/>
                </a:rPr>
                <a:t>ah /aa /eh</a:t>
              </a:r>
            </a:p>
          </p:txBody>
        </p:sp>
        <p:sp>
          <p:nvSpPr>
            <p:cNvPr id="60423" name="TextBox 8"/>
            <p:cNvSpPr txBox="1">
              <a:spLocks noChangeArrowheads="1"/>
            </p:cNvSpPr>
            <p:nvPr/>
          </p:nvSpPr>
          <p:spPr bwMode="auto">
            <a:xfrm>
              <a:off x="3657600" y="3429000"/>
              <a:ext cx="381000" cy="3698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1800">
                  <a:latin typeface="Calibri" charset="0"/>
                </a:rPr>
                <a:t>k</a:t>
              </a:r>
            </a:p>
          </p:txBody>
        </p:sp>
        <p:sp>
          <p:nvSpPr>
            <p:cNvPr id="60424" name="TextBox 9"/>
            <p:cNvSpPr txBox="1">
              <a:spLocks noChangeArrowheads="1"/>
            </p:cNvSpPr>
            <p:nvPr/>
          </p:nvSpPr>
          <p:spPr bwMode="auto">
            <a:xfrm>
              <a:off x="4038600" y="3429000"/>
              <a:ext cx="381000" cy="3698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1800">
                  <a:latin typeface="Calibri" charset="0"/>
                </a:rPr>
                <a:t>s</a:t>
              </a:r>
            </a:p>
          </p:txBody>
        </p:sp>
      </p:grpSp>
      <p:pic>
        <p:nvPicPr>
          <p:cNvPr id="10" name="74B22992.WAV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6858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323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2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3" grpId="0" build="p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Calibri" charset="0"/>
              </a:rPr>
              <a:t>Word Frequencies</a:t>
            </a:r>
          </a:p>
        </p:txBody>
      </p:sp>
      <p:sp>
        <p:nvSpPr>
          <p:cNvPr id="6246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400">
                <a:latin typeface="Calibri" charset="0"/>
              </a:rPr>
              <a:t>Some words are much more common than others. We can estimate how frequently words are used by looking at lots of examples of people talking or writing.</a:t>
            </a:r>
          </a:p>
          <a:p>
            <a:pPr eaLnBrk="1" hangingPunct="1"/>
            <a:r>
              <a:rPr lang="en-US" sz="2400">
                <a:latin typeface="Calibri" charset="0"/>
              </a:rPr>
              <a:t>For instance, Google tells us that these are the (approximate) frequencies of the following words:</a:t>
            </a:r>
          </a:p>
          <a:p>
            <a:pPr eaLnBrk="1" hangingPunct="1"/>
            <a:endParaRPr lang="en-US" sz="2400">
              <a:latin typeface="Calibri" charset="0"/>
            </a:endParaRPr>
          </a:p>
          <a:p>
            <a:pPr eaLnBrk="1" hangingPunct="1"/>
            <a:endParaRPr lang="en-US" sz="2400">
              <a:latin typeface="Calibri" charset="0"/>
            </a:endParaRPr>
          </a:p>
          <a:p>
            <a:pPr eaLnBrk="1" hangingPunct="1"/>
            <a:endParaRPr lang="en-US" sz="2400">
              <a:latin typeface="Calibri" charset="0"/>
            </a:endParaRPr>
          </a:p>
          <a:p>
            <a:pPr eaLnBrk="1" hangingPunct="1"/>
            <a:r>
              <a:rPr lang="en-US" sz="2400">
                <a:latin typeface="Calibri" charset="0"/>
              </a:rPr>
              <a:t>Given these numbers, which word seems the most likely for the example?</a:t>
            </a:r>
          </a:p>
        </p:txBody>
      </p:sp>
      <p:pic>
        <p:nvPicPr>
          <p:cNvPr id="624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3657600"/>
            <a:ext cx="24384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6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4114800"/>
            <a:ext cx="2571750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6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3886200"/>
            <a:ext cx="24479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7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4343400"/>
            <a:ext cx="2590800" cy="18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Calibri" charset="0"/>
              </a:rPr>
              <a:t>More information…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800">
                <a:latin typeface="Calibri" charset="0"/>
              </a:rPr>
              <a:t>We now know that the speaker is from Boston. Does that change our guess as to which word it is?</a:t>
            </a:r>
          </a:p>
          <a:p>
            <a:pPr eaLnBrk="1" hangingPunct="1"/>
            <a:endParaRPr lang="en-US" sz="2800">
              <a:latin typeface="Calibri" charset="0"/>
            </a:endParaRPr>
          </a:p>
          <a:p>
            <a:pPr eaLnBrk="1" hangingPunct="1"/>
            <a:r>
              <a:rPr lang="en-US" sz="2800">
                <a:latin typeface="Calibri" charset="0"/>
              </a:rPr>
              <a:t>Here is the whole sentence. </a:t>
            </a:r>
          </a:p>
          <a:p>
            <a:pPr lvl="1" eaLnBrk="1" hangingPunct="1"/>
            <a:r>
              <a:rPr lang="en-US" sz="2400">
                <a:latin typeface="Calibri" charset="0"/>
              </a:rPr>
              <a:t>Now do you know what the word is?</a:t>
            </a:r>
          </a:p>
          <a:p>
            <a:pPr lvl="1" eaLnBrk="1" hangingPunct="1"/>
            <a:r>
              <a:rPr lang="en-US" sz="2400">
                <a:latin typeface="Calibri" charset="0"/>
              </a:rPr>
              <a:t>Why was it so hard before, and so easy now?</a:t>
            </a:r>
          </a:p>
          <a:p>
            <a:pPr lvl="1" eaLnBrk="1" hangingPunct="1"/>
            <a:r>
              <a:rPr lang="en-US" sz="2400">
                <a:latin typeface="Calibri" charset="0"/>
              </a:rPr>
              <a:t>How does the rest of the sentence help us figure out what word it was?</a:t>
            </a:r>
          </a:p>
          <a:p>
            <a:pPr eaLnBrk="1" hangingPunct="1"/>
            <a:endParaRPr lang="en-US" sz="2800">
              <a:latin typeface="Calibri" charset="0"/>
            </a:endParaRPr>
          </a:p>
          <a:p>
            <a:pPr eaLnBrk="1" hangingPunct="1"/>
            <a:r>
              <a:rPr lang="en-US" sz="2800">
                <a:latin typeface="Calibri" charset="0"/>
                <a:hlinkClick r:id="rId7"/>
              </a:rPr>
              <a:t>http://www.youtube.com/watch?v=RbK4cL3QSc0</a:t>
            </a:r>
            <a:r>
              <a:rPr lang="en-US" sz="2800">
                <a:latin typeface="Calibri" charset="0"/>
              </a:rPr>
              <a:t> </a:t>
            </a:r>
          </a:p>
        </p:txBody>
      </p:sp>
      <p:pic>
        <p:nvPicPr>
          <p:cNvPr id="7" name="A02FF12A.WAV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32004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74B22992.WAV">
            <a:hlinkClick r:id="" action="ppaction://media"/>
          </p:cNvPr>
          <p:cNvPicPr>
            <a:picLocks noRot="1"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2133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429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32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3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>
                <p:cTn id="3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u="sng">
                <a:latin typeface="Calibri" charset="0"/>
              </a:rPr>
              <a:t>Review</a:t>
            </a:r>
            <a:r>
              <a:rPr lang="en-US">
                <a:latin typeface="Calibri" charset="0"/>
              </a:rPr>
              <a:t>: Probability</a:t>
            </a:r>
          </a:p>
        </p:txBody>
      </p:sp>
      <p:sp>
        <p:nvSpPr>
          <p:cNvPr id="6656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Calibri" charset="0"/>
              </a:rPr>
              <a:t>Probabilities are 0.0 - 1.0; the higher, the more likely</a:t>
            </a:r>
          </a:p>
          <a:p>
            <a:pPr eaLnBrk="1" hangingPunct="1"/>
            <a:r>
              <a:rPr lang="en-US">
                <a:latin typeface="Calibri" charset="0"/>
              </a:rPr>
              <a:t>The probability of two things a and b happening is: p(a) * p(b)</a:t>
            </a:r>
          </a:p>
          <a:p>
            <a:pPr eaLnBrk="1" hangingPunct="1"/>
            <a:endParaRPr lang="en-US">
              <a:latin typeface="Calibri" charset="0"/>
            </a:endParaRPr>
          </a:p>
          <a:p>
            <a:pPr eaLnBrk="1" hangingPunct="1"/>
            <a:r>
              <a:rPr lang="en-US">
                <a:latin typeface="Calibri" charset="0"/>
              </a:rPr>
              <a:t>If a has already happened, the probability that b will then happen is p(b | a)</a:t>
            </a:r>
          </a:p>
          <a:p>
            <a:pPr eaLnBrk="1" hangingPunct="1"/>
            <a:endParaRPr lang="en-US">
              <a:latin typeface="Calibri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Calibri" charset="0"/>
              </a:rPr>
              <a:t>Help the ASR System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486400" cy="4953000"/>
          </a:xfrm>
        </p:spPr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ea typeface="+mn-ea"/>
                <a:cs typeface="+mn-cs"/>
              </a:rPr>
              <a:t>The system has a few hypotheses for a word. Which word is most likely?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 smtClean="0">
              <a:ea typeface="+mn-ea"/>
              <a:cs typeface="+mn-cs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ea typeface="+mn-ea"/>
                <a:cs typeface="+mn-cs"/>
              </a:rPr>
              <a:t>The system has different hypotheses for the previous word. Which word is most likely?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 smtClean="0">
              <a:ea typeface="+mn-ea"/>
              <a:cs typeface="+mn-cs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ea typeface="+mn-ea"/>
                <a:cs typeface="+mn-cs"/>
              </a:rPr>
              <a:t>What is the problem with treating each word separately? How could we fix this?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 smtClean="0">
              <a:ea typeface="+mn-ea"/>
              <a:cs typeface="+mn-cs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>
              <a:ea typeface="+mn-ea"/>
              <a:cs typeface="+mn-cs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248400" y="1295400"/>
          <a:ext cx="2205038" cy="1112838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954881"/>
                <a:gridCol w="1250157"/>
              </a:tblGrid>
              <a:tr h="370946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P(shark)</a:t>
                      </a:r>
                      <a:endParaRPr lang="en-US" sz="1800" dirty="0"/>
                    </a:p>
                  </a:txBody>
                  <a:tcPr marL="91437" marR="91437" marT="45733" marB="45733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0.009</a:t>
                      </a:r>
                      <a:endParaRPr lang="en-US" sz="1800" dirty="0"/>
                    </a:p>
                  </a:txBody>
                  <a:tcPr marL="91437" marR="91437" marT="45733" marB="45733"/>
                </a:tc>
              </a:tr>
              <a:tr h="370946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P(shirk)</a:t>
                      </a:r>
                      <a:endParaRPr lang="en-US" sz="1800" dirty="0"/>
                    </a:p>
                  </a:txBody>
                  <a:tcPr marL="91437" marR="91437" marT="45733" marB="45733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0.005</a:t>
                      </a:r>
                      <a:endParaRPr lang="en-US" sz="1800" dirty="0"/>
                    </a:p>
                  </a:txBody>
                  <a:tcPr marL="91437" marR="91437" marT="45733" marB="45733"/>
                </a:tc>
              </a:tr>
              <a:tr h="370946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P(shirt)</a:t>
                      </a:r>
                      <a:endParaRPr lang="en-US" sz="1800" dirty="0"/>
                    </a:p>
                  </a:txBody>
                  <a:tcPr marL="91437" marR="91437" marT="45733" marB="45733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0.05</a:t>
                      </a:r>
                      <a:endParaRPr lang="en-US" sz="1800" dirty="0"/>
                    </a:p>
                  </a:txBody>
                  <a:tcPr marL="91437" marR="91437" marT="45733" marB="45733"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477000" y="3276600"/>
          <a:ext cx="1677988" cy="1112838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921970"/>
                <a:gridCol w="756018"/>
              </a:tblGrid>
              <a:tr h="370946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P(scary)</a:t>
                      </a:r>
                      <a:endParaRPr lang="en-US" sz="1800" dirty="0"/>
                    </a:p>
                  </a:txBody>
                  <a:tcPr marL="91446" marR="91446" marT="45733" marB="45733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0.02</a:t>
                      </a:r>
                      <a:endParaRPr lang="en-US" sz="1800" dirty="0"/>
                    </a:p>
                  </a:txBody>
                  <a:tcPr marL="91446" marR="91446" marT="45733" marB="45733"/>
                </a:tc>
              </a:tr>
              <a:tr h="370946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P(hairy)</a:t>
                      </a:r>
                      <a:endParaRPr lang="en-US" sz="1800" dirty="0"/>
                    </a:p>
                  </a:txBody>
                  <a:tcPr marL="91446" marR="91446" marT="45733" marB="45733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0.03</a:t>
                      </a:r>
                      <a:endParaRPr lang="en-US" sz="1800" dirty="0"/>
                    </a:p>
                  </a:txBody>
                  <a:tcPr marL="91446" marR="91446" marT="45733" marB="45733"/>
                </a:tc>
              </a:tr>
              <a:tr h="370946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P(wary)</a:t>
                      </a:r>
                      <a:endParaRPr lang="en-US" sz="1800" dirty="0"/>
                    </a:p>
                  </a:txBody>
                  <a:tcPr marL="91446" marR="91446" marT="45733" marB="45733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0.009</a:t>
                      </a:r>
                      <a:endParaRPr lang="en-US" sz="1800" dirty="0"/>
                    </a:p>
                  </a:txBody>
                  <a:tcPr marL="91446" marR="91446" marT="45733" marB="45733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alibri" charset="0"/>
              </a:rPr>
              <a:t>Where is Biometrics used?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cs typeface="+mn-cs"/>
              </a:rPr>
              <a:t>Face Recognition</a:t>
            </a:r>
          </a:p>
          <a:p>
            <a:pPr lvl="1">
              <a:defRPr/>
            </a:pPr>
            <a:r>
              <a:rPr lang="en-US" dirty="0" smtClean="0"/>
              <a:t>Such as Picasa</a:t>
            </a:r>
          </a:p>
          <a:p>
            <a:pPr>
              <a:defRPr/>
            </a:pPr>
            <a:r>
              <a:rPr lang="en-US" dirty="0" smtClean="0">
                <a:cs typeface="+mn-cs"/>
              </a:rPr>
              <a:t>Handwriting recognition</a:t>
            </a:r>
          </a:p>
          <a:p>
            <a:pPr>
              <a:defRPr/>
            </a:pPr>
            <a:r>
              <a:rPr lang="en-US" dirty="0" smtClean="0">
                <a:cs typeface="+mn-cs"/>
              </a:rPr>
              <a:t>Speech recognition</a:t>
            </a:r>
          </a:p>
          <a:p>
            <a:pPr>
              <a:defRPr/>
            </a:pPr>
            <a:r>
              <a:rPr lang="en-US" dirty="0" smtClean="0">
                <a:cs typeface="+mn-cs"/>
              </a:rPr>
              <a:t>Finger print scanners as ID</a:t>
            </a:r>
            <a:endParaRPr lang="en-US" b="1" dirty="0" smtClean="0">
              <a:cs typeface="+mn-cs"/>
            </a:endParaRPr>
          </a:p>
          <a:p>
            <a:pPr marL="0" indent="0">
              <a:buFont typeface="Arial" charset="0"/>
              <a:buNone/>
              <a:defRPr/>
            </a:pPr>
            <a:r>
              <a:rPr lang="en-US" i="1" dirty="0" smtClean="0">
                <a:cs typeface="+mn-cs"/>
              </a:rPr>
              <a:t>How hard do you think these are? For people? For computers?</a:t>
            </a:r>
          </a:p>
          <a:p>
            <a:pPr>
              <a:defRPr/>
            </a:pPr>
            <a:endParaRPr lang="en-US" dirty="0" smtClean="0"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u="sng" dirty="0" smtClean="0">
                <a:ea typeface="+mj-ea"/>
                <a:cs typeface="+mj-cs"/>
              </a:rPr>
              <a:t>Bigrams</a:t>
            </a:r>
            <a:r>
              <a:rPr lang="en-US" dirty="0" smtClean="0">
                <a:ea typeface="+mj-ea"/>
                <a:cs typeface="+mj-cs"/>
              </a:rPr>
              <a:t>: looking at 2 words at a time</a:t>
            </a:r>
            <a:endParaRPr lang="en-US" dirty="0">
              <a:ea typeface="+mj-ea"/>
              <a:cs typeface="+mj-cs"/>
            </a:endParaRPr>
          </a:p>
        </p:txBody>
      </p:sp>
      <p:sp>
        <p:nvSpPr>
          <p:cNvPr id="70658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4525963"/>
          </a:xfrm>
        </p:spPr>
        <p:txBody>
          <a:bodyPr/>
          <a:lstStyle/>
          <a:p>
            <a:pPr eaLnBrk="1" hangingPunct="1"/>
            <a:r>
              <a:rPr lang="en-US" sz="2800">
                <a:latin typeface="Calibri" charset="0"/>
              </a:rPr>
              <a:t>There are two words the system can</a:t>
            </a:r>
            <a:r>
              <a:rPr lang="ja-JP" altLang="en-US" sz="2800">
                <a:latin typeface="Calibri" charset="0"/>
              </a:rPr>
              <a:t>’</a:t>
            </a:r>
            <a:r>
              <a:rPr lang="en-US" altLang="ja-JP" sz="2800">
                <a:latin typeface="Calibri" charset="0"/>
              </a:rPr>
              <a:t>t figure out. The first is either </a:t>
            </a:r>
            <a:r>
              <a:rPr lang="ja-JP" altLang="en-US" sz="2800">
                <a:latin typeface="Calibri" charset="0"/>
              </a:rPr>
              <a:t>“</a:t>
            </a:r>
            <a:r>
              <a:rPr lang="en-US" altLang="ja-JP" sz="2800">
                <a:latin typeface="Calibri" charset="0"/>
              </a:rPr>
              <a:t>green</a:t>
            </a:r>
            <a:r>
              <a:rPr lang="ja-JP" altLang="en-US" sz="2800">
                <a:latin typeface="Calibri" charset="0"/>
              </a:rPr>
              <a:t>”</a:t>
            </a:r>
            <a:r>
              <a:rPr lang="en-US" altLang="ja-JP" sz="2800">
                <a:latin typeface="Calibri" charset="0"/>
              </a:rPr>
              <a:t> or </a:t>
            </a:r>
            <a:r>
              <a:rPr lang="ja-JP" altLang="en-US" sz="2800">
                <a:latin typeface="Calibri" charset="0"/>
              </a:rPr>
              <a:t>“</a:t>
            </a:r>
            <a:r>
              <a:rPr lang="en-US" altLang="ja-JP" sz="2800">
                <a:latin typeface="Calibri" charset="0"/>
              </a:rPr>
              <a:t>mean</a:t>
            </a:r>
            <a:r>
              <a:rPr lang="ja-JP" altLang="en-US" sz="2800">
                <a:latin typeface="Calibri" charset="0"/>
              </a:rPr>
              <a:t>”</a:t>
            </a:r>
            <a:r>
              <a:rPr lang="en-US" altLang="ja-JP" sz="2800">
                <a:latin typeface="Calibri" charset="0"/>
              </a:rPr>
              <a:t>. The second is either </a:t>
            </a:r>
            <a:r>
              <a:rPr lang="ja-JP" altLang="en-US" sz="2800">
                <a:latin typeface="Calibri" charset="0"/>
              </a:rPr>
              <a:t>“</a:t>
            </a:r>
            <a:r>
              <a:rPr lang="en-US" altLang="ja-JP" sz="2800">
                <a:latin typeface="Calibri" charset="0"/>
              </a:rPr>
              <a:t>plant</a:t>
            </a:r>
            <a:r>
              <a:rPr lang="ja-JP" altLang="en-US" sz="2800">
                <a:latin typeface="Calibri" charset="0"/>
              </a:rPr>
              <a:t>”</a:t>
            </a:r>
            <a:r>
              <a:rPr lang="en-US" altLang="ja-JP" sz="2800">
                <a:latin typeface="Calibri" charset="0"/>
              </a:rPr>
              <a:t> or </a:t>
            </a:r>
            <a:r>
              <a:rPr lang="ja-JP" altLang="en-US" sz="2800">
                <a:latin typeface="Calibri" charset="0"/>
              </a:rPr>
              <a:t>“</a:t>
            </a:r>
            <a:r>
              <a:rPr lang="en-US" altLang="ja-JP" sz="2800">
                <a:latin typeface="Calibri" charset="0"/>
              </a:rPr>
              <a:t>cat.</a:t>
            </a:r>
            <a:r>
              <a:rPr lang="ja-JP" altLang="en-US" sz="2800">
                <a:latin typeface="Calibri" charset="0"/>
              </a:rPr>
              <a:t>”</a:t>
            </a:r>
            <a:endParaRPr lang="en-US" altLang="ja-JP" sz="2800">
              <a:latin typeface="Calibri" charset="0"/>
            </a:endParaRPr>
          </a:p>
          <a:p>
            <a:pPr eaLnBrk="1" hangingPunct="1"/>
            <a:r>
              <a:rPr lang="en-US" sz="2800">
                <a:latin typeface="Calibri" charset="0"/>
              </a:rPr>
              <a:t>Which phrase has the highest probability?</a:t>
            </a:r>
          </a:p>
        </p:txBody>
      </p:sp>
      <p:sp>
        <p:nvSpPr>
          <p:cNvPr id="70659" name="TextBox 3"/>
          <p:cNvSpPr txBox="1">
            <a:spLocks noChangeArrowheads="1"/>
          </p:cNvSpPr>
          <p:nvPr/>
        </p:nvSpPr>
        <p:spPr bwMode="auto">
          <a:xfrm>
            <a:off x="4572000" y="3810000"/>
            <a:ext cx="12192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>
                <a:latin typeface="Calibri" charset="0"/>
              </a:rPr>
              <a:t>green</a:t>
            </a:r>
          </a:p>
          <a:p>
            <a:pPr eaLnBrk="1" hangingPunct="1"/>
            <a:endParaRPr lang="en-US" sz="1800">
              <a:latin typeface="Calibri" charset="0"/>
            </a:endParaRPr>
          </a:p>
          <a:p>
            <a:pPr eaLnBrk="1" hangingPunct="1"/>
            <a:r>
              <a:rPr lang="en-US" sz="1800">
                <a:latin typeface="Calibri" charset="0"/>
              </a:rPr>
              <a:t>mean</a:t>
            </a:r>
          </a:p>
          <a:p>
            <a:pPr eaLnBrk="1" hangingPunct="1"/>
            <a:endParaRPr lang="en-US" sz="1800">
              <a:latin typeface="Calibri" charset="0"/>
            </a:endParaRPr>
          </a:p>
        </p:txBody>
      </p:sp>
      <p:sp>
        <p:nvSpPr>
          <p:cNvPr id="70660" name="TextBox 4"/>
          <p:cNvSpPr txBox="1">
            <a:spLocks noChangeArrowheads="1"/>
          </p:cNvSpPr>
          <p:nvPr/>
        </p:nvSpPr>
        <p:spPr bwMode="auto">
          <a:xfrm>
            <a:off x="6019800" y="3810000"/>
            <a:ext cx="26670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>
                <a:latin typeface="Calibri" charset="0"/>
              </a:rPr>
              <a:t>plant</a:t>
            </a:r>
          </a:p>
          <a:p>
            <a:pPr eaLnBrk="1" hangingPunct="1"/>
            <a:endParaRPr lang="en-US" sz="1800">
              <a:latin typeface="Calibri" charset="0"/>
            </a:endParaRPr>
          </a:p>
          <a:p>
            <a:pPr eaLnBrk="1" hangingPunct="1"/>
            <a:r>
              <a:rPr lang="en-US" sz="1800">
                <a:latin typeface="Calibri" charset="0"/>
              </a:rPr>
              <a:t>cat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295400" y="3657600"/>
          <a:ext cx="3065463" cy="2225676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712897"/>
                <a:gridCol w="1352566"/>
              </a:tblGrid>
              <a:tr h="370946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P(green)</a:t>
                      </a:r>
                      <a:endParaRPr lang="en-US" sz="1800" dirty="0"/>
                    </a:p>
                  </a:txBody>
                  <a:tcPr marL="91439" marR="91439" marT="45733" marB="45733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0.1</a:t>
                      </a:r>
                      <a:endParaRPr lang="en-US" sz="1800" dirty="0"/>
                    </a:p>
                  </a:txBody>
                  <a:tcPr marL="91439" marR="91439" marT="45733" marB="45733"/>
                </a:tc>
              </a:tr>
              <a:tr h="370946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P(plant | green)</a:t>
                      </a:r>
                      <a:endParaRPr lang="en-US" sz="1800" dirty="0"/>
                    </a:p>
                  </a:txBody>
                  <a:tcPr marL="91439" marR="91439" marT="45733" marB="45733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0.5</a:t>
                      </a:r>
                      <a:endParaRPr lang="en-US" sz="1800" dirty="0"/>
                    </a:p>
                  </a:txBody>
                  <a:tcPr marL="91439" marR="91439" marT="45733" marB="45733"/>
                </a:tc>
              </a:tr>
              <a:tr h="370946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P(cat | green)</a:t>
                      </a:r>
                      <a:endParaRPr lang="en-US" sz="1800" dirty="0"/>
                    </a:p>
                  </a:txBody>
                  <a:tcPr marL="91439" marR="91439" marT="45733" marB="45733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0.05</a:t>
                      </a:r>
                      <a:endParaRPr lang="en-US" sz="1800" dirty="0"/>
                    </a:p>
                  </a:txBody>
                  <a:tcPr marL="91439" marR="91439" marT="45733" marB="45733"/>
                </a:tc>
              </a:tr>
              <a:tr h="370946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P(mean)</a:t>
                      </a:r>
                      <a:endParaRPr lang="en-US" sz="1800" dirty="0"/>
                    </a:p>
                  </a:txBody>
                  <a:tcPr marL="91439" marR="91439" marT="45733" marB="45733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0.05</a:t>
                      </a:r>
                      <a:endParaRPr lang="en-US" sz="1800" dirty="0"/>
                    </a:p>
                  </a:txBody>
                  <a:tcPr marL="91439" marR="91439" marT="45733" marB="45733"/>
                </a:tc>
              </a:tr>
              <a:tr h="370946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P(plant | mean)</a:t>
                      </a:r>
                      <a:endParaRPr lang="en-US" sz="1800" dirty="0"/>
                    </a:p>
                  </a:txBody>
                  <a:tcPr marL="91439" marR="91439" marT="45733" marB="45733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0.01</a:t>
                      </a:r>
                      <a:endParaRPr lang="en-US" sz="1800" dirty="0"/>
                    </a:p>
                  </a:txBody>
                  <a:tcPr marL="91439" marR="91439" marT="45733" marB="45733"/>
                </a:tc>
              </a:tr>
              <a:tr h="370946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P(cat | mean)</a:t>
                      </a:r>
                      <a:endParaRPr lang="en-US" sz="1800" dirty="0"/>
                    </a:p>
                  </a:txBody>
                  <a:tcPr marL="91439" marR="91439" marT="45733" marB="45733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0.2</a:t>
                      </a:r>
                      <a:endParaRPr lang="en-US" sz="1800" dirty="0"/>
                    </a:p>
                  </a:txBody>
                  <a:tcPr marL="91439" marR="91439" marT="45733" marB="45733"/>
                </a:tc>
              </a:tr>
            </a:tbl>
          </a:graphicData>
        </a:graphic>
      </p:graphicFrame>
      <p:cxnSp>
        <p:nvCxnSpPr>
          <p:cNvPr id="10" name="Straight Arrow Connector 9"/>
          <p:cNvCxnSpPr/>
          <p:nvPr/>
        </p:nvCxnSpPr>
        <p:spPr>
          <a:xfrm>
            <a:off x="5334000" y="4038600"/>
            <a:ext cx="6858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5334000" y="4572000"/>
            <a:ext cx="6858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V="1">
            <a:off x="5334000" y="4114800"/>
            <a:ext cx="609600" cy="457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5334000" y="4038600"/>
            <a:ext cx="685800" cy="533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Calibri" charset="0"/>
              </a:rPr>
              <a:t>Big Picture</a:t>
            </a:r>
          </a:p>
        </p:txBody>
      </p:sp>
      <p:sp>
        <p:nvSpPr>
          <p:cNvPr id="7270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Calibri" charset="0"/>
              </a:rPr>
              <a:t>If computers could do perfect and fast speech recognition, how would you use that to change the world?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alibri" charset="0"/>
              </a:rPr>
              <a:t>Fun with Speech Recognition</a:t>
            </a:r>
          </a:p>
        </p:txBody>
      </p:sp>
      <p:sp>
        <p:nvSpPr>
          <p:cNvPr id="74754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686800" cy="4525963"/>
          </a:xfrm>
        </p:spPr>
        <p:txBody>
          <a:bodyPr/>
          <a:lstStyle/>
          <a:p>
            <a:r>
              <a:rPr lang="en-US">
                <a:latin typeface="Calibri" charset="0"/>
              </a:rPr>
              <a:t>Tools for Speech Recognition analysis</a:t>
            </a:r>
          </a:p>
          <a:p>
            <a:pPr lvl="1"/>
            <a:r>
              <a:rPr lang="en-US">
                <a:latin typeface="Calibri" charset="0"/>
                <a:hlinkClick r:id="rId3"/>
              </a:rPr>
              <a:t>http://soundlab.cs.princeton.edu/software/sndpeek/</a:t>
            </a:r>
            <a:endParaRPr lang="en-US">
              <a:latin typeface="Calibri" charset="0"/>
            </a:endParaRPr>
          </a:p>
          <a:p>
            <a:pPr lvl="1"/>
            <a:r>
              <a:rPr lang="en-US">
                <a:latin typeface="Calibri" charset="0"/>
                <a:hlinkClick r:id="rId4"/>
              </a:rPr>
              <a:t>http://www.fon.hum.uva.nl/praat/</a:t>
            </a:r>
            <a:endParaRPr lang="en-US">
              <a:latin typeface="Calibri" charset="0"/>
            </a:endParaRPr>
          </a:p>
          <a:p>
            <a:pPr lvl="1"/>
            <a:endParaRPr lang="en-US">
              <a:latin typeface="Calibri" charset="0"/>
            </a:endParaRPr>
          </a:p>
          <a:p>
            <a:r>
              <a:rPr lang="en-US">
                <a:latin typeface="Calibri" charset="0"/>
              </a:rPr>
              <a:t>Windows Speech Recognition</a:t>
            </a:r>
          </a:p>
          <a:p>
            <a:pPr lvl="1"/>
            <a:r>
              <a:rPr lang="en-US">
                <a:latin typeface="Calibri" charset="0"/>
                <a:hlinkClick r:id="rId5"/>
              </a:rPr>
              <a:t>http://www.microsoft.com/enable/products/windowsvista/speech.aspx</a:t>
            </a:r>
            <a:endParaRPr lang="en-US">
              <a:latin typeface="Calibri" charset="0"/>
            </a:endParaRPr>
          </a:p>
          <a:p>
            <a:pPr lvl="1"/>
            <a:endParaRPr lang="en-US">
              <a:latin typeface="Calibri" charset="0"/>
            </a:endParaRPr>
          </a:p>
          <a:p>
            <a:endParaRPr lang="en-US">
              <a:latin typeface="Calibri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Calibri" charset="0"/>
              </a:rPr>
              <a:t>Facial Recognition</a:t>
            </a:r>
          </a:p>
        </p:txBody>
      </p:sp>
      <p:sp>
        <p:nvSpPr>
          <p:cNvPr id="1843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Calibri" charset="0"/>
              </a:rPr>
              <a:t>Even small children can recognize someone they know by their face</a:t>
            </a:r>
          </a:p>
          <a:p>
            <a:pPr eaLnBrk="1" hangingPunct="1"/>
            <a:endParaRPr lang="en-US">
              <a:latin typeface="Calibri" charset="0"/>
            </a:endParaRPr>
          </a:p>
          <a:p>
            <a:pPr eaLnBrk="1" hangingPunct="1"/>
            <a:r>
              <a:rPr lang="en-US">
                <a:latin typeface="Calibri" charset="0"/>
              </a:rPr>
              <a:t>Facial recognition is very easy for humans</a:t>
            </a:r>
          </a:p>
          <a:p>
            <a:pPr eaLnBrk="1" hangingPunct="1"/>
            <a:endParaRPr lang="en-US">
              <a:latin typeface="Calibri" charset="0"/>
            </a:endParaRPr>
          </a:p>
          <a:p>
            <a:pPr eaLnBrk="1" hangingPunct="1"/>
            <a:r>
              <a:rPr lang="en-US">
                <a:latin typeface="Calibri" charset="0"/>
              </a:rPr>
              <a:t>How do we do it?</a:t>
            </a:r>
          </a:p>
          <a:p>
            <a:pPr eaLnBrk="1" hangingPunct="1"/>
            <a:endParaRPr lang="en-US">
              <a:latin typeface="Calibri" charset="0"/>
            </a:endParaRPr>
          </a:p>
          <a:p>
            <a:pPr eaLnBrk="1" hangingPunct="1"/>
            <a:endParaRPr lang="en-US">
              <a:latin typeface="Calibri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Calibri" charset="0"/>
              </a:rPr>
              <a:t>Recognize that face?</a:t>
            </a:r>
          </a:p>
        </p:txBody>
      </p:sp>
      <p:pic>
        <p:nvPicPr>
          <p:cNvPr id="20482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1524000"/>
            <a:ext cx="3581400" cy="476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34"/>
          <p:cNvGrpSpPr>
            <a:grpSpLocks/>
          </p:cNvGrpSpPr>
          <p:nvPr/>
        </p:nvGrpSpPr>
        <p:grpSpPr bwMode="auto">
          <a:xfrm>
            <a:off x="1447800" y="1371600"/>
            <a:ext cx="6019800" cy="4953000"/>
            <a:chOff x="912" y="864"/>
            <a:chExt cx="3792" cy="3120"/>
          </a:xfrm>
        </p:grpSpPr>
        <p:sp>
          <p:nvSpPr>
            <p:cNvPr id="20490" name="Rectangle 15"/>
            <p:cNvSpPr>
              <a:spLocks noChangeArrowheads="1"/>
            </p:cNvSpPr>
            <p:nvPr/>
          </p:nvSpPr>
          <p:spPr bwMode="auto">
            <a:xfrm>
              <a:off x="1104" y="3168"/>
              <a:ext cx="3600" cy="4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>
                <a:latin typeface="Calibri" charset="0"/>
              </a:endParaRPr>
            </a:p>
          </p:txBody>
        </p:sp>
        <p:sp>
          <p:nvSpPr>
            <p:cNvPr id="20491" name="Rectangle 13"/>
            <p:cNvSpPr>
              <a:spLocks noChangeArrowheads="1"/>
            </p:cNvSpPr>
            <p:nvPr/>
          </p:nvSpPr>
          <p:spPr bwMode="auto">
            <a:xfrm>
              <a:off x="1152" y="864"/>
              <a:ext cx="3216" cy="13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>
                <a:latin typeface="Calibri" charset="0"/>
              </a:endParaRPr>
            </a:p>
          </p:txBody>
        </p:sp>
        <p:sp>
          <p:nvSpPr>
            <p:cNvPr id="20492" name="Rectangle 16"/>
            <p:cNvSpPr>
              <a:spLocks noChangeArrowheads="1"/>
            </p:cNvSpPr>
            <p:nvPr/>
          </p:nvSpPr>
          <p:spPr bwMode="auto">
            <a:xfrm>
              <a:off x="1104" y="3552"/>
              <a:ext cx="3600" cy="4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>
                <a:latin typeface="Calibri" charset="0"/>
              </a:endParaRPr>
            </a:p>
          </p:txBody>
        </p:sp>
        <p:sp>
          <p:nvSpPr>
            <p:cNvPr id="20493" name="Rectangle 17"/>
            <p:cNvSpPr>
              <a:spLocks noChangeArrowheads="1"/>
            </p:cNvSpPr>
            <p:nvPr/>
          </p:nvSpPr>
          <p:spPr bwMode="auto">
            <a:xfrm>
              <a:off x="912" y="2112"/>
              <a:ext cx="1680" cy="11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>
                <a:latin typeface="Calibri" charset="0"/>
              </a:endParaRPr>
            </a:p>
          </p:txBody>
        </p:sp>
      </p:grpSp>
      <p:sp>
        <p:nvSpPr>
          <p:cNvPr id="5143" name="Rectangle 23"/>
          <p:cNvSpPr>
            <a:spLocks noChangeArrowheads="1"/>
          </p:cNvSpPr>
          <p:nvPr/>
        </p:nvSpPr>
        <p:spPr bwMode="auto">
          <a:xfrm>
            <a:off x="3886200" y="3505200"/>
            <a:ext cx="1524000" cy="533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5149" name="Rectangle 29"/>
          <p:cNvSpPr>
            <a:spLocks noChangeArrowheads="1"/>
          </p:cNvSpPr>
          <p:nvPr/>
        </p:nvSpPr>
        <p:spPr bwMode="auto">
          <a:xfrm>
            <a:off x="4114800" y="4572000"/>
            <a:ext cx="3352800" cy="6096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grpSp>
        <p:nvGrpSpPr>
          <p:cNvPr id="3" name="Group 32"/>
          <p:cNvGrpSpPr>
            <a:grpSpLocks/>
          </p:cNvGrpSpPr>
          <p:nvPr/>
        </p:nvGrpSpPr>
        <p:grpSpPr bwMode="auto">
          <a:xfrm>
            <a:off x="3276600" y="3962400"/>
            <a:ext cx="3505200" cy="609600"/>
            <a:chOff x="2064" y="2496"/>
            <a:chExt cx="2208" cy="384"/>
          </a:xfrm>
        </p:grpSpPr>
        <p:sp>
          <p:nvSpPr>
            <p:cNvPr id="20488" name="Rectangle 30"/>
            <p:cNvSpPr>
              <a:spLocks noChangeArrowheads="1"/>
            </p:cNvSpPr>
            <p:nvPr/>
          </p:nvSpPr>
          <p:spPr bwMode="auto">
            <a:xfrm>
              <a:off x="2064" y="2496"/>
              <a:ext cx="912" cy="3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>
                <a:latin typeface="Calibri" charset="0"/>
              </a:endParaRPr>
            </a:p>
          </p:txBody>
        </p:sp>
        <p:sp>
          <p:nvSpPr>
            <p:cNvPr id="20489" name="Rectangle 31"/>
            <p:cNvSpPr>
              <a:spLocks noChangeArrowheads="1"/>
            </p:cNvSpPr>
            <p:nvPr/>
          </p:nvSpPr>
          <p:spPr bwMode="auto">
            <a:xfrm>
              <a:off x="3408" y="2544"/>
              <a:ext cx="864" cy="3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>
                <a:latin typeface="Calibri" charset="0"/>
              </a:endParaRPr>
            </a:p>
          </p:txBody>
        </p:sp>
      </p:grpSp>
      <p:sp>
        <p:nvSpPr>
          <p:cNvPr id="5153" name="Rectangle 33"/>
          <p:cNvSpPr>
            <a:spLocks noChangeArrowheads="1"/>
          </p:cNvSpPr>
          <p:nvPr/>
        </p:nvSpPr>
        <p:spPr bwMode="auto">
          <a:xfrm>
            <a:off x="5181600" y="3505200"/>
            <a:ext cx="1524000" cy="533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43" grpId="0" animBg="1"/>
      <p:bldP spid="5149" grpId="0" animBg="1"/>
      <p:bldP spid="515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alibri" charset="0"/>
              </a:rPr>
              <a:t>How about this one?</a:t>
            </a:r>
          </a:p>
        </p:txBody>
      </p:sp>
      <p:pic>
        <p:nvPicPr>
          <p:cNvPr id="22530" name="Picture 3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600200"/>
            <a:ext cx="6934200" cy="464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59"/>
          <p:cNvGrpSpPr>
            <a:grpSpLocks/>
          </p:cNvGrpSpPr>
          <p:nvPr/>
        </p:nvGrpSpPr>
        <p:grpSpPr bwMode="auto">
          <a:xfrm>
            <a:off x="3352800" y="3733800"/>
            <a:ext cx="2667000" cy="1752600"/>
            <a:chOff x="2112" y="2352"/>
            <a:chExt cx="1680" cy="1104"/>
          </a:xfrm>
        </p:grpSpPr>
        <p:sp>
          <p:nvSpPr>
            <p:cNvPr id="22541" name="Rectangle 44"/>
            <p:cNvSpPr>
              <a:spLocks noChangeArrowheads="1"/>
            </p:cNvSpPr>
            <p:nvPr/>
          </p:nvSpPr>
          <p:spPr bwMode="auto">
            <a:xfrm>
              <a:off x="2112" y="2352"/>
              <a:ext cx="384" cy="11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542" name="Rectangle 45"/>
            <p:cNvSpPr>
              <a:spLocks noChangeArrowheads="1"/>
            </p:cNvSpPr>
            <p:nvPr/>
          </p:nvSpPr>
          <p:spPr bwMode="auto">
            <a:xfrm>
              <a:off x="3168" y="2352"/>
              <a:ext cx="624" cy="11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543" name="Rectangle 46"/>
            <p:cNvSpPr>
              <a:spLocks noChangeArrowheads="1"/>
            </p:cNvSpPr>
            <p:nvPr/>
          </p:nvSpPr>
          <p:spPr bwMode="auto">
            <a:xfrm>
              <a:off x="2496" y="3072"/>
              <a:ext cx="672" cy="3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" name="Group 60"/>
          <p:cNvGrpSpPr>
            <a:grpSpLocks/>
          </p:cNvGrpSpPr>
          <p:nvPr/>
        </p:nvGrpSpPr>
        <p:grpSpPr bwMode="auto">
          <a:xfrm>
            <a:off x="990600" y="1295400"/>
            <a:ext cx="8001000" cy="5257800"/>
            <a:chOff x="624" y="816"/>
            <a:chExt cx="5040" cy="3312"/>
          </a:xfrm>
        </p:grpSpPr>
        <p:sp>
          <p:nvSpPr>
            <p:cNvPr id="22537" name="Rectangle 47"/>
            <p:cNvSpPr>
              <a:spLocks noChangeArrowheads="1"/>
            </p:cNvSpPr>
            <p:nvPr/>
          </p:nvSpPr>
          <p:spPr bwMode="auto">
            <a:xfrm>
              <a:off x="2112" y="1008"/>
              <a:ext cx="1680" cy="7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538" name="Rectangle 48"/>
            <p:cNvSpPr>
              <a:spLocks noChangeArrowheads="1"/>
            </p:cNvSpPr>
            <p:nvPr/>
          </p:nvSpPr>
          <p:spPr bwMode="auto">
            <a:xfrm>
              <a:off x="624" y="864"/>
              <a:ext cx="1488" cy="3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539" name="Rectangle 49"/>
            <p:cNvSpPr>
              <a:spLocks noChangeArrowheads="1"/>
            </p:cNvSpPr>
            <p:nvPr/>
          </p:nvSpPr>
          <p:spPr bwMode="auto">
            <a:xfrm>
              <a:off x="3792" y="816"/>
              <a:ext cx="1872" cy="32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540" name="Rectangle 50"/>
            <p:cNvSpPr>
              <a:spLocks noChangeArrowheads="1"/>
            </p:cNvSpPr>
            <p:nvPr/>
          </p:nvSpPr>
          <p:spPr bwMode="auto">
            <a:xfrm>
              <a:off x="2112" y="3456"/>
              <a:ext cx="1680" cy="67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67639" name="Rectangle 55"/>
          <p:cNvSpPr>
            <a:spLocks noChangeArrowheads="1"/>
          </p:cNvSpPr>
          <p:nvPr/>
        </p:nvSpPr>
        <p:spPr bwMode="auto">
          <a:xfrm>
            <a:off x="3962400" y="3733800"/>
            <a:ext cx="1066800" cy="4572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7640" name="Rectangle 56"/>
          <p:cNvSpPr>
            <a:spLocks noChangeArrowheads="1"/>
          </p:cNvSpPr>
          <p:nvPr/>
        </p:nvSpPr>
        <p:spPr bwMode="auto">
          <a:xfrm>
            <a:off x="3962400" y="4191000"/>
            <a:ext cx="1066800" cy="6858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7641" name="Rectangle 57"/>
          <p:cNvSpPr>
            <a:spLocks noChangeArrowheads="1"/>
          </p:cNvSpPr>
          <p:nvPr/>
        </p:nvSpPr>
        <p:spPr bwMode="auto">
          <a:xfrm>
            <a:off x="4419600" y="2819400"/>
            <a:ext cx="457200" cy="914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7642" name="Rectangle 58"/>
          <p:cNvSpPr>
            <a:spLocks noChangeArrowheads="1"/>
          </p:cNvSpPr>
          <p:nvPr/>
        </p:nvSpPr>
        <p:spPr bwMode="auto">
          <a:xfrm>
            <a:off x="3352800" y="2819400"/>
            <a:ext cx="1066800" cy="914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639" grpId="0" animBg="1"/>
      <p:bldP spid="67640" grpId="0" animBg="1"/>
      <p:bldP spid="67641" grpId="0" animBg="1"/>
      <p:bldP spid="6764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4" descr="goreclint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5438" y="1962150"/>
            <a:ext cx="3765550" cy="4113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2509838" y="1914525"/>
            <a:ext cx="4343400" cy="900113"/>
          </a:xfrm>
          <a:prstGeom prst="rect">
            <a:avLst/>
          </a:prstGeom>
          <a:solidFill>
            <a:schemeClr val="bg1"/>
          </a:solidFill>
          <a:ln w="12700" cap="sq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2590800" y="3930650"/>
            <a:ext cx="4343400" cy="2279650"/>
          </a:xfrm>
          <a:prstGeom prst="rect">
            <a:avLst/>
          </a:prstGeom>
          <a:solidFill>
            <a:schemeClr val="bg1"/>
          </a:solidFill>
          <a:ln w="12700" cap="sq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 eaLnBrk="0" hangingPunct="0"/>
            <a:endParaRPr lang="en-US">
              <a:latin typeface="Century Gothic" charset="0"/>
            </a:endParaRPr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4198938" y="2679700"/>
            <a:ext cx="608012" cy="1520825"/>
          </a:xfrm>
          <a:prstGeom prst="rect">
            <a:avLst/>
          </a:prstGeom>
          <a:solidFill>
            <a:schemeClr val="bg1"/>
          </a:solidFill>
          <a:ln w="12700" cap="sq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2689225" y="2479675"/>
            <a:ext cx="685800" cy="1949450"/>
          </a:xfrm>
          <a:prstGeom prst="rect">
            <a:avLst/>
          </a:prstGeom>
          <a:solidFill>
            <a:schemeClr val="bg1"/>
          </a:solidFill>
          <a:ln w="12700" cap="sq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24582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Calibri" charset="0"/>
              </a:rPr>
              <a:t>Who are these people?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 animBg="1"/>
      <p:bldP spid="7175" grpId="0" animBg="1"/>
      <p:bldP spid="717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Calibri" charset="0"/>
              </a:rPr>
              <a:t>Different people can look the same</a:t>
            </a:r>
          </a:p>
        </p:txBody>
      </p:sp>
      <p:pic>
        <p:nvPicPr>
          <p:cNvPr id="26626" name="Picture 5" descr="twin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2209800"/>
            <a:ext cx="2400300" cy="233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7" name="Picture 6" descr="fathson_bush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2209800"/>
            <a:ext cx="3048000" cy="231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Calibri" charset="0"/>
              </a:rPr>
              <a:t>One person can look very different</a:t>
            </a:r>
          </a:p>
        </p:txBody>
      </p:sp>
      <p:pic>
        <p:nvPicPr>
          <p:cNvPr id="28674" name="Picture 5" descr="S1_MM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2057400"/>
            <a:ext cx="16002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5" name="Picture 6" descr="S2_MM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3962400"/>
            <a:ext cx="1625600" cy="162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6" name="Picture 7" descr="S9_MM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3962400"/>
            <a:ext cx="1625600" cy="162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7" name="Picture 8" descr="S5_MM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2057400"/>
            <a:ext cx="1625600" cy="162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8" name="Picture 9" descr="S7_MM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3962400"/>
            <a:ext cx="1625600" cy="162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9" name="Picture 10" descr="S10_MM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063" y="2090738"/>
            <a:ext cx="1625600" cy="162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0" name="Picture 11" descr="S8_MM1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00" y="3976688"/>
            <a:ext cx="1625600" cy="162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1" name="Picture 12" descr="S11_MM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2057400"/>
            <a:ext cx="16002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2" name="Picture 13" descr="S6_MM10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2057400"/>
            <a:ext cx="1625600" cy="162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3" name="Picture 14" descr="S14_MM3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3962400"/>
            <a:ext cx="16002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454</TotalTime>
  <Words>1117</Words>
  <Application>Microsoft Macintosh PowerPoint</Application>
  <PresentationFormat>On-screen Show (4:3)</PresentationFormat>
  <Paragraphs>209</Paragraphs>
  <Slides>32</Slides>
  <Notes>30</Notes>
  <HiddenSlides>0</HiddenSlides>
  <MMClips>11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3" baseType="lpstr">
      <vt:lpstr>Office Theme</vt:lpstr>
      <vt:lpstr>Biometrics</vt:lpstr>
      <vt:lpstr>Biometrics? What’s that?</vt:lpstr>
      <vt:lpstr>Where is Biometrics used?</vt:lpstr>
      <vt:lpstr>Facial Recognition</vt:lpstr>
      <vt:lpstr>Recognize that face?</vt:lpstr>
      <vt:lpstr>How about this one?</vt:lpstr>
      <vt:lpstr>Who are these people?</vt:lpstr>
      <vt:lpstr>Different people can look the same</vt:lpstr>
      <vt:lpstr>One person can look very different</vt:lpstr>
      <vt:lpstr>Same person? Different people?</vt:lpstr>
      <vt:lpstr>Same person? Different people?</vt:lpstr>
      <vt:lpstr>Verification: Am I who I say I am?</vt:lpstr>
      <vt:lpstr>Identification: Who am I?</vt:lpstr>
      <vt:lpstr>Real-World Considerations</vt:lpstr>
      <vt:lpstr>Handwriting</vt:lpstr>
      <vt:lpstr>Signature verification</vt:lpstr>
      <vt:lpstr>What features of a signature can we use?</vt:lpstr>
      <vt:lpstr>Exercise </vt:lpstr>
      <vt:lpstr>How do these compare?</vt:lpstr>
      <vt:lpstr>Speech Recognition</vt:lpstr>
      <vt:lpstr>PowerPoint Presentation</vt:lpstr>
      <vt:lpstr>PowerPoint Presentation</vt:lpstr>
      <vt:lpstr>Why is it hard?</vt:lpstr>
      <vt:lpstr>What information could help?</vt:lpstr>
      <vt:lpstr>One Word</vt:lpstr>
      <vt:lpstr>Word Frequencies</vt:lpstr>
      <vt:lpstr>More information…</vt:lpstr>
      <vt:lpstr>Review: Probability</vt:lpstr>
      <vt:lpstr>Help the ASR System</vt:lpstr>
      <vt:lpstr>Bigrams: looking at 2 words at a time</vt:lpstr>
      <vt:lpstr>Big Picture</vt:lpstr>
      <vt:lpstr>Fun with Speech Recognition</vt:lpstr>
    </vt:vector>
  </TitlesOfParts>
  <Company>Columbia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Speech Recognition</dc:title>
  <dc:creator>kristen</dc:creator>
  <cp:lastModifiedBy>Josh Gordon</cp:lastModifiedBy>
  <cp:revision>67</cp:revision>
  <dcterms:created xsi:type="dcterms:W3CDTF">2009-03-09T21:04:20Z</dcterms:created>
  <dcterms:modified xsi:type="dcterms:W3CDTF">2011-02-28T22:09:28Z</dcterms:modified>
</cp:coreProperties>
</file>