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256" r:id="rId2"/>
    <p:sldId id="257" r:id="rId3"/>
    <p:sldId id="266" r:id="rId4"/>
    <p:sldId id="271" r:id="rId5"/>
    <p:sldId id="275" r:id="rId6"/>
    <p:sldId id="260" r:id="rId7"/>
    <p:sldId id="272" r:id="rId8"/>
    <p:sldId id="302" r:id="rId9"/>
    <p:sldId id="265" r:id="rId10"/>
    <p:sldId id="258" r:id="rId11"/>
    <p:sldId id="276" r:id="rId12"/>
    <p:sldId id="277" r:id="rId13"/>
    <p:sldId id="278" r:id="rId14"/>
    <p:sldId id="279" r:id="rId15"/>
    <p:sldId id="280" r:id="rId16"/>
    <p:sldId id="281" r:id="rId17"/>
    <p:sldId id="287" r:id="rId18"/>
    <p:sldId id="288" r:id="rId19"/>
    <p:sldId id="289" r:id="rId20"/>
    <p:sldId id="290" r:id="rId21"/>
    <p:sldId id="291" r:id="rId22"/>
    <p:sldId id="294" r:id="rId23"/>
    <p:sldId id="292" r:id="rId24"/>
    <p:sldId id="293" r:id="rId25"/>
    <p:sldId id="300" r:id="rId26"/>
    <p:sldId id="299" r:id="rId27"/>
    <p:sldId id="303" r:id="rId28"/>
    <p:sldId id="295" r:id="rId29"/>
    <p:sldId id="296" r:id="rId30"/>
    <p:sldId id="304" r:id="rId31"/>
    <p:sldId id="297" r:id="rId32"/>
    <p:sldId id="282" r:id="rId33"/>
    <p:sldId id="283" r:id="rId34"/>
    <p:sldId id="284" r:id="rId35"/>
    <p:sldId id="285" r:id="rId36"/>
    <p:sldId id="301" r:id="rId37"/>
  </p:sldIdLst>
  <p:sldSz cx="9144000" cy="6858000" type="screen4x3"/>
  <p:notesSz cx="69977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44" autoAdjust="0"/>
    <p:restoredTop sz="94660"/>
  </p:normalViewPr>
  <p:slideViewPr>
    <p:cSldViewPr>
      <p:cViewPr>
        <p:scale>
          <a:sx n="100" d="100"/>
          <a:sy n="100" d="100"/>
        </p:scale>
        <p:origin x="-300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63744" y="0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r">
              <a:defRPr sz="1200"/>
            </a:lvl1pPr>
          </a:lstStyle>
          <a:p>
            <a:fld id="{AFA006D6-2F3B-45E5-83B0-049BCA274316}" type="datetimeFigureOut">
              <a:rPr lang="en-US" smtClean="0"/>
              <a:t>11/4/2009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7904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63744" y="8817904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r">
              <a:defRPr sz="1200"/>
            </a:lvl1pPr>
          </a:lstStyle>
          <a:p>
            <a:fld id="{19F49884-EAAB-4DB0-98D3-672F1DE6627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337" cy="46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3744" y="0"/>
            <a:ext cx="3032337" cy="46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9770" y="4409758"/>
            <a:ext cx="5598160" cy="4177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17904"/>
            <a:ext cx="3032337" cy="46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3744" y="8817904"/>
            <a:ext cx="3032337" cy="46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0B824C3-0FAD-49AD-B1FE-88A012B679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2D9FCA-8980-48FA-9C5B-340A1439E678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248AF3-6452-4119-9A78-91C049BF8738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3E31B5E-1413-4CB1-A8C6-4E520A648FD1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FC3FD00-6FC3-46D6-A34C-A2D444FFC5D6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4496D0-916E-4997-97A5-7134BEF143BB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CDDC82-91A3-491F-9FB4-B65B5D25E4F3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C111630-4819-4419-A165-181DA79F46CA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8C7F32D-3248-4CEC-B7F2-578088EAFA38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87F6D7-B740-4F03-A122-62CF7036A337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521EAF-67F7-4897-B478-DE8D8E3F35D3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708EC07-0BB9-4981-B2A6-E04088AA9B27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3AF527-CF7A-45E8-8895-2E5EAF2A4AE5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31A4A8-DDF3-43F7-839F-7C3EC9762B83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1ACD8F-8B8D-451F-8B23-CD19EC7288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7208BD-1A72-4D85-829E-BADAD612CC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4DA59D-3EE1-4F63-817E-1D1F4D1917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ACB9BD-E5C5-402B-8F17-35AE948F34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85C317-1F17-4193-BBE2-5F882C6739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685228-8530-47B7-8ABA-CB79A5AF40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362163-6AD0-46CE-8966-D7AA76BAF6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8A528-B376-49E8-BDEB-45A499DACB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48735F-33E9-4562-ADF4-3060C4BD8E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D8E163-3DCE-45B8-B3DC-805C068E9E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91F9CB-040D-4E0C-A29E-BA8289ACCC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158AD-8F4C-41E4-B251-3BEC95E9FC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5806CF-3D6C-4577-8224-AA6BF37DB1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A3C3861-FCDB-4FA4-93A4-AB5E09F483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isuwords.com/search.php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3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flare.prefuse.org/demo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esearch.microsoft.com/en-us/projects/msagl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Usability, </a:t>
            </a:r>
            <a:br>
              <a:rPr lang="en-US" sz="4000" smtClean="0"/>
            </a:br>
            <a:r>
              <a:rPr lang="en-US" sz="4000" smtClean="0"/>
              <a:t>Human Computer Interaction,</a:t>
            </a:r>
            <a:br>
              <a:rPr lang="en-US" sz="4000" smtClean="0"/>
            </a:br>
            <a:r>
              <a:rPr lang="en-US" sz="4000" smtClean="0"/>
              <a:t>and </a:t>
            </a:r>
            <a:br>
              <a:rPr lang="en-US" sz="4000" smtClean="0"/>
            </a:br>
            <a:r>
              <a:rPr lang="en-US" sz="4000" smtClean="0"/>
              <a:t>User Interface Design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291465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2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1000" y="152400"/>
            <a:ext cx="476250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0" y="4876800"/>
            <a:ext cx="2590800" cy="179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Keyboards</a:t>
            </a:r>
          </a:p>
        </p:txBody>
      </p:sp>
      <p:pic>
        <p:nvPicPr>
          <p:cNvPr id="4813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828800"/>
            <a:ext cx="386715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2590800"/>
            <a:ext cx="3933825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Cellphone Keypads</a:t>
            </a:r>
          </a:p>
        </p:txBody>
      </p:sp>
      <p:pic>
        <p:nvPicPr>
          <p:cNvPr id="5017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286000"/>
            <a:ext cx="3486150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7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3276600"/>
            <a:ext cx="3286125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Design a new keypad</a:t>
            </a:r>
          </a:p>
        </p:txBody>
      </p:sp>
      <p:sp>
        <p:nvSpPr>
          <p:cNvPr id="522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smtClean="0"/>
              <a:t>Letters on cellphone keypads are primarily there for text messaging</a:t>
            </a:r>
          </a:p>
          <a:p>
            <a:pPr eaLnBrk="1" hangingPunct="1">
              <a:lnSpc>
                <a:spcPct val="80000"/>
              </a:lnSpc>
            </a:pPr>
            <a:endParaRPr lang="en-US" sz="2800" smtClean="0"/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Software like iTap and T9 can help but the efficiency mostly comes from the number of key presses you need to make to type the message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smtClean="0"/>
              <a:t>For instance, “OK” = pressing the 6 key three times and the 5 key twice, for a total of five key presses</a:t>
            </a:r>
          </a:p>
          <a:p>
            <a:pPr eaLnBrk="1" hangingPunct="1">
              <a:lnSpc>
                <a:spcPct val="80000"/>
              </a:lnSpc>
            </a:pPr>
            <a:endParaRPr lang="en-US" sz="2800" smtClean="0"/>
          </a:p>
          <a:p>
            <a:pPr eaLnBrk="1" hangingPunct="1">
              <a:lnSpc>
                <a:spcPct val="80000"/>
              </a:lnSpc>
              <a:buFont typeface="Symbol" pitchFamily="18" charset="2"/>
              <a:buChar char=""/>
            </a:pPr>
            <a:r>
              <a:rPr lang="en-US" sz="2800" smtClean="0"/>
              <a:t>How can you rearrange the assignment of letters to number keys so that sending text messages would be more efficient?</a:t>
            </a:r>
          </a:p>
          <a:p>
            <a:pPr eaLnBrk="1" hangingPunct="1">
              <a:lnSpc>
                <a:spcPct val="80000"/>
              </a:lnSpc>
              <a:buFont typeface="Symbol" pitchFamily="18" charset="2"/>
              <a:buChar char=""/>
            </a:pPr>
            <a:endParaRPr lang="en-US" sz="280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Test your design</a:t>
            </a:r>
          </a:p>
        </p:txBody>
      </p:sp>
      <p:sp>
        <p:nvSpPr>
          <p:cNvPr id="5427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Compare how many key presses it takes to send the following text messages, using your design and the “standard” design.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Hey, whats up?</a:t>
            </a:r>
          </a:p>
          <a:p>
            <a:pPr eaLnBrk="1" hangingPunct="1"/>
            <a:r>
              <a:rPr lang="en-US" smtClean="0"/>
              <a:t>Sorry gonna be late</a:t>
            </a:r>
          </a:p>
          <a:p>
            <a:pPr eaLnBrk="1" hangingPunct="1"/>
            <a:r>
              <a:rPr lang="en-US" smtClean="0"/>
              <a:t>Haha very funny ;-)</a:t>
            </a:r>
          </a:p>
          <a:p>
            <a:pPr eaLnBrk="1" hangingPunct="1"/>
            <a:r>
              <a:rPr lang="en-US" smtClean="0"/>
              <a:t>Meet you at 10</a:t>
            </a:r>
            <a:r>
              <a:rPr lang="en-US" baseline="30000" smtClean="0"/>
              <a:t>th</a:t>
            </a:r>
            <a:r>
              <a:rPr lang="en-US" smtClean="0"/>
              <a:t> &amp; Bleecker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Information Visualization</a:t>
            </a:r>
          </a:p>
        </p:txBody>
      </p:sp>
      <p:pic>
        <p:nvPicPr>
          <p:cNvPr id="5632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219200"/>
            <a:ext cx="4038600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3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5000" y="3886200"/>
            <a:ext cx="4714875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4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4400" y="1371600"/>
            <a:ext cx="3733800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Information Visualization</a:t>
            </a:r>
          </a:p>
        </p:txBody>
      </p:sp>
      <p:sp>
        <p:nvSpPr>
          <p:cNvPr id="5837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Part of the development of user interfaces deals with how information is represented</a:t>
            </a:r>
          </a:p>
          <a:p>
            <a:endParaRPr lang="en-US" smtClean="0"/>
          </a:p>
          <a:p>
            <a:r>
              <a:rPr lang="en-US" smtClean="0"/>
              <a:t>Research in this field combines computer science with cognitive psychology</a:t>
            </a:r>
          </a:p>
          <a:p>
            <a:endParaRPr lang="en-US" smtClean="0"/>
          </a:p>
          <a:p>
            <a:r>
              <a:rPr lang="en-US" smtClean="0"/>
              <a:t>What sorts of applications require efficient information visualization?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Info Viz: Metaphors</a:t>
            </a:r>
          </a:p>
        </p:txBody>
      </p:sp>
      <p:sp>
        <p:nvSpPr>
          <p:cNvPr id="655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58200" cy="5105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smtClean="0"/>
              <a:t>People who develop effective Information Visualization designs build upon the “metaphors” that their audience has</a:t>
            </a:r>
          </a:p>
          <a:p>
            <a:pPr>
              <a:lnSpc>
                <a:spcPct val="90000"/>
              </a:lnSpc>
            </a:pPr>
            <a:endParaRPr lang="en-US" sz="2800" smtClean="0"/>
          </a:p>
          <a:p>
            <a:pPr>
              <a:lnSpc>
                <a:spcPct val="90000"/>
              </a:lnSpc>
            </a:pPr>
            <a:r>
              <a:rPr lang="en-US" sz="2800" smtClean="0"/>
              <a:t>These metaphors help the designer more easily indicate which data is more important, attract the users’ eyes to the appropriate place</a:t>
            </a:r>
          </a:p>
          <a:p>
            <a:pPr>
              <a:lnSpc>
                <a:spcPct val="90000"/>
              </a:lnSpc>
            </a:pPr>
            <a:endParaRPr lang="en-US" sz="2800" smtClean="0"/>
          </a:p>
          <a:p>
            <a:pPr>
              <a:lnSpc>
                <a:spcPct val="90000"/>
              </a:lnSpc>
            </a:pPr>
            <a:r>
              <a:rPr lang="en-US" sz="2800" smtClean="0"/>
              <a:t>Use the following examples to develop metaphors by asking yourself: “which word seems </a:t>
            </a:r>
            <a:r>
              <a:rPr lang="en-US" sz="2800" u="sng" smtClean="0"/>
              <a:t>most</a:t>
            </a:r>
            <a:r>
              <a:rPr lang="en-US" sz="2800" smtClean="0"/>
              <a:t> </a:t>
            </a:r>
            <a:r>
              <a:rPr lang="en-US" sz="2800" u="sng" smtClean="0"/>
              <a:t>important</a:t>
            </a:r>
            <a:r>
              <a:rPr lang="en-US" sz="2800" smtClean="0"/>
              <a:t> in each design?”</a:t>
            </a:r>
          </a:p>
          <a:p>
            <a:pPr>
              <a:lnSpc>
                <a:spcPct val="90000"/>
              </a:lnSpc>
            </a:pPr>
            <a:endParaRPr lang="en-US" sz="280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ext Box 4"/>
          <p:cNvSpPr txBox="1">
            <a:spLocks noChangeArrowheads="1"/>
          </p:cNvSpPr>
          <p:nvPr/>
        </p:nvSpPr>
        <p:spPr bwMode="auto">
          <a:xfrm>
            <a:off x="2193925" y="2655888"/>
            <a:ext cx="1016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Coke</a:t>
            </a:r>
          </a:p>
        </p:txBody>
      </p:sp>
      <p:sp>
        <p:nvSpPr>
          <p:cNvPr id="67586" name="Text Box 5"/>
          <p:cNvSpPr txBox="1">
            <a:spLocks noChangeArrowheads="1"/>
          </p:cNvSpPr>
          <p:nvPr/>
        </p:nvSpPr>
        <p:spPr bwMode="auto">
          <a:xfrm>
            <a:off x="5105400" y="2224088"/>
            <a:ext cx="209073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0"/>
              <a:t>Pepsi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ext Box 4"/>
          <p:cNvSpPr txBox="1">
            <a:spLocks noChangeArrowheads="1"/>
          </p:cNvSpPr>
          <p:nvPr/>
        </p:nvSpPr>
        <p:spPr bwMode="auto">
          <a:xfrm>
            <a:off x="1371600" y="2362200"/>
            <a:ext cx="2597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/>
              <a:t>Burger King</a:t>
            </a:r>
          </a:p>
        </p:txBody>
      </p:sp>
      <p:sp>
        <p:nvSpPr>
          <p:cNvPr id="69634" name="Text Box 5"/>
          <p:cNvSpPr txBox="1">
            <a:spLocks noChangeArrowheads="1"/>
          </p:cNvSpPr>
          <p:nvPr/>
        </p:nvSpPr>
        <p:spPr bwMode="auto">
          <a:xfrm>
            <a:off x="5410200" y="2362200"/>
            <a:ext cx="2571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>
                <a:solidFill>
                  <a:srgbClr val="FF0000"/>
                </a:solidFill>
              </a:rPr>
              <a:t>McDonald’s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"/>
            <a:ext cx="8229600" cy="5897563"/>
          </a:xfrm>
        </p:spPr>
        <p:txBody>
          <a:bodyPr/>
          <a:lstStyle/>
          <a:p>
            <a:pPr eaLnBrk="1" hangingPunct="1"/>
            <a:r>
              <a:rPr lang="en-US" smtClean="0"/>
              <a:t>Discuss the good and bad points about the </a:t>
            </a:r>
            <a:r>
              <a:rPr lang="en-US" i="1" smtClean="0"/>
              <a:t>usability</a:t>
            </a:r>
            <a:r>
              <a:rPr lang="en-US" smtClean="0"/>
              <a:t> of what you see on the following slides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What definition of “usability” can you come up with?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What guidelines can you create to help someone make a usable device, application, or website?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ext Box 4"/>
          <p:cNvSpPr txBox="1">
            <a:spLocks noChangeArrowheads="1"/>
          </p:cNvSpPr>
          <p:nvPr/>
        </p:nvSpPr>
        <p:spPr bwMode="auto">
          <a:xfrm>
            <a:off x="3505200" y="1066800"/>
            <a:ext cx="2190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/>
              <a:t>Facebook</a:t>
            </a:r>
          </a:p>
        </p:txBody>
      </p:sp>
      <p:sp>
        <p:nvSpPr>
          <p:cNvPr id="71682" name="Text Box 5"/>
          <p:cNvSpPr txBox="1">
            <a:spLocks noChangeArrowheads="1"/>
          </p:cNvSpPr>
          <p:nvPr/>
        </p:nvSpPr>
        <p:spPr bwMode="auto">
          <a:xfrm>
            <a:off x="3581400" y="4648200"/>
            <a:ext cx="2089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/>
              <a:t>MySpace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ext Box 5"/>
          <p:cNvSpPr txBox="1">
            <a:spLocks noChangeArrowheads="1"/>
          </p:cNvSpPr>
          <p:nvPr/>
        </p:nvSpPr>
        <p:spPr bwMode="auto">
          <a:xfrm>
            <a:off x="5257800" y="2590800"/>
            <a:ext cx="2241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/>
              <a:t>Christmas</a:t>
            </a:r>
          </a:p>
        </p:txBody>
      </p:sp>
      <p:sp>
        <p:nvSpPr>
          <p:cNvPr id="73730" name="Text Box 6"/>
          <p:cNvSpPr txBox="1">
            <a:spLocks noChangeArrowheads="1"/>
          </p:cNvSpPr>
          <p:nvPr/>
        </p:nvSpPr>
        <p:spPr bwMode="auto">
          <a:xfrm>
            <a:off x="2057400" y="1752600"/>
            <a:ext cx="733425" cy="278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none">
            <a:spAutoFit/>
          </a:bodyPr>
          <a:lstStyle/>
          <a:p>
            <a:r>
              <a:rPr lang="en-US" sz="3600"/>
              <a:t>Thanksgiving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ext Box 5"/>
          <p:cNvSpPr txBox="1">
            <a:spLocks noChangeArrowheads="1"/>
          </p:cNvSpPr>
          <p:nvPr/>
        </p:nvSpPr>
        <p:spPr bwMode="auto">
          <a:xfrm>
            <a:off x="5470525" y="2855913"/>
            <a:ext cx="768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Apple</a:t>
            </a:r>
          </a:p>
        </p:txBody>
      </p:sp>
      <p:sp>
        <p:nvSpPr>
          <p:cNvPr id="75778" name="AutoShape 6"/>
          <p:cNvSpPr>
            <a:spLocks noChangeArrowheads="1"/>
          </p:cNvSpPr>
          <p:nvPr/>
        </p:nvSpPr>
        <p:spPr bwMode="auto">
          <a:xfrm>
            <a:off x="1752600" y="2133600"/>
            <a:ext cx="2895600" cy="1981200"/>
          </a:xfrm>
          <a:prstGeom prst="irregularSeal1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Microsoft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Text Box 4"/>
          <p:cNvSpPr txBox="1">
            <a:spLocks noChangeArrowheads="1"/>
          </p:cNvSpPr>
          <p:nvPr/>
        </p:nvSpPr>
        <p:spPr bwMode="auto">
          <a:xfrm>
            <a:off x="3581400" y="2743200"/>
            <a:ext cx="2165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/>
              <a:t>New York</a:t>
            </a:r>
          </a:p>
        </p:txBody>
      </p:sp>
      <p:sp>
        <p:nvSpPr>
          <p:cNvPr id="77826" name="Text Box 5"/>
          <p:cNvSpPr txBox="1">
            <a:spLocks noChangeArrowheads="1"/>
          </p:cNvSpPr>
          <p:nvPr/>
        </p:nvSpPr>
        <p:spPr bwMode="auto">
          <a:xfrm>
            <a:off x="3657600" y="1143000"/>
            <a:ext cx="1962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/>
              <a:t>Montreal</a:t>
            </a:r>
          </a:p>
        </p:txBody>
      </p:sp>
      <p:sp>
        <p:nvSpPr>
          <p:cNvPr id="77827" name="Text Box 6"/>
          <p:cNvSpPr txBox="1">
            <a:spLocks noChangeArrowheads="1"/>
          </p:cNvSpPr>
          <p:nvPr/>
        </p:nvSpPr>
        <p:spPr bwMode="auto">
          <a:xfrm>
            <a:off x="685800" y="2743200"/>
            <a:ext cx="1860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/>
              <a:t>Chicago</a:t>
            </a:r>
          </a:p>
        </p:txBody>
      </p:sp>
      <p:sp>
        <p:nvSpPr>
          <p:cNvPr id="77828" name="Text Box 7"/>
          <p:cNvSpPr txBox="1">
            <a:spLocks noChangeArrowheads="1"/>
          </p:cNvSpPr>
          <p:nvPr/>
        </p:nvSpPr>
        <p:spPr bwMode="auto">
          <a:xfrm>
            <a:off x="6553200" y="2743200"/>
            <a:ext cx="1606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/>
              <a:t>Boston</a:t>
            </a:r>
          </a:p>
        </p:txBody>
      </p:sp>
      <p:sp>
        <p:nvSpPr>
          <p:cNvPr id="77829" name="Text Box 8"/>
          <p:cNvSpPr txBox="1">
            <a:spLocks noChangeArrowheads="1"/>
          </p:cNvSpPr>
          <p:nvPr/>
        </p:nvSpPr>
        <p:spPr bwMode="auto">
          <a:xfrm>
            <a:off x="3803650" y="4419600"/>
            <a:ext cx="1606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/>
              <a:t>Atlanta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3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762000"/>
            <a:ext cx="6019800" cy="552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74" name="Text Box 8"/>
          <p:cNvSpPr txBox="1">
            <a:spLocks noChangeArrowheads="1"/>
          </p:cNvSpPr>
          <p:nvPr/>
        </p:nvSpPr>
        <p:spPr bwMode="auto">
          <a:xfrm>
            <a:off x="2133600" y="2286000"/>
            <a:ext cx="933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ireland</a:t>
            </a:r>
          </a:p>
        </p:txBody>
      </p:sp>
      <p:sp>
        <p:nvSpPr>
          <p:cNvPr id="79875" name="Text Box 9"/>
          <p:cNvSpPr txBox="1">
            <a:spLocks noChangeArrowheads="1"/>
          </p:cNvSpPr>
          <p:nvPr/>
        </p:nvSpPr>
        <p:spPr bwMode="auto">
          <a:xfrm>
            <a:off x="3505200" y="3810000"/>
            <a:ext cx="1123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FRANCE</a:t>
            </a:r>
          </a:p>
        </p:txBody>
      </p:sp>
      <p:sp>
        <p:nvSpPr>
          <p:cNvPr id="79876" name="Text Box 10"/>
          <p:cNvSpPr txBox="1">
            <a:spLocks noChangeArrowheads="1"/>
          </p:cNvSpPr>
          <p:nvPr/>
        </p:nvSpPr>
        <p:spPr bwMode="auto">
          <a:xfrm>
            <a:off x="2133600" y="4648200"/>
            <a:ext cx="1555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/>
              <a:t>SPAIN</a:t>
            </a:r>
          </a:p>
        </p:txBody>
      </p:sp>
      <p:sp>
        <p:nvSpPr>
          <p:cNvPr id="79877" name="Text Box 11"/>
          <p:cNvSpPr txBox="1">
            <a:spLocks noChangeArrowheads="1"/>
          </p:cNvSpPr>
          <p:nvPr/>
        </p:nvSpPr>
        <p:spPr bwMode="auto">
          <a:xfrm>
            <a:off x="5105400" y="2590800"/>
            <a:ext cx="366713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none">
            <a:spAutoFit/>
          </a:bodyPr>
          <a:lstStyle/>
          <a:p>
            <a:r>
              <a:rPr lang="en-US" sz="1200"/>
              <a:t>GERMANY</a:t>
            </a:r>
          </a:p>
        </p:txBody>
      </p:sp>
      <p:sp>
        <p:nvSpPr>
          <p:cNvPr id="79878" name="Text Box 12"/>
          <p:cNvSpPr txBox="1">
            <a:spLocks noChangeArrowheads="1"/>
          </p:cNvSpPr>
          <p:nvPr/>
        </p:nvSpPr>
        <p:spPr bwMode="auto">
          <a:xfrm>
            <a:off x="3886200" y="1371600"/>
            <a:ext cx="1047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united</a:t>
            </a:r>
          </a:p>
          <a:p>
            <a:r>
              <a:rPr lang="en-US">
                <a:solidFill>
                  <a:srgbClr val="FF0000"/>
                </a:solidFill>
              </a:rPr>
              <a:t>kingdom</a:t>
            </a:r>
          </a:p>
        </p:txBody>
      </p:sp>
      <p:sp>
        <p:nvSpPr>
          <p:cNvPr id="79879" name="AutoShape 14"/>
          <p:cNvSpPr>
            <a:spLocks noChangeArrowheads="1"/>
          </p:cNvSpPr>
          <p:nvPr/>
        </p:nvSpPr>
        <p:spPr bwMode="auto">
          <a:xfrm>
            <a:off x="6477000" y="4800600"/>
            <a:ext cx="1828800" cy="914400"/>
          </a:xfrm>
          <a:prstGeom prst="leftArrow">
            <a:avLst>
              <a:gd name="adj1" fmla="val 50000"/>
              <a:gd name="adj2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ITALY!!!</a:t>
            </a:r>
          </a:p>
        </p:txBody>
      </p:sp>
      <p:sp>
        <p:nvSpPr>
          <p:cNvPr id="79880" name="Text Box 15"/>
          <p:cNvSpPr txBox="1">
            <a:spLocks noChangeArrowheads="1"/>
          </p:cNvSpPr>
          <p:nvPr/>
        </p:nvSpPr>
        <p:spPr bwMode="auto">
          <a:xfrm>
            <a:off x="6172200" y="2438400"/>
            <a:ext cx="1708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/>
              <a:t>Poland</a:t>
            </a:r>
          </a:p>
        </p:txBody>
      </p:sp>
      <p:sp>
        <p:nvSpPr>
          <p:cNvPr id="79881" name="Text Box 16"/>
          <p:cNvSpPr txBox="1">
            <a:spLocks noChangeArrowheads="1"/>
          </p:cNvSpPr>
          <p:nvPr/>
        </p:nvSpPr>
        <p:spPr bwMode="auto">
          <a:xfrm>
            <a:off x="1295400" y="4572000"/>
            <a:ext cx="74453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/>
              <a:t>PORTUGAL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Info Viz Examples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686800" cy="5257800"/>
          </a:xfrm>
        </p:spPr>
        <p:txBody>
          <a:bodyPr/>
          <a:lstStyle/>
          <a:p>
            <a:r>
              <a:rPr lang="en-US" smtClean="0"/>
              <a:t>Following are some examples of information visualization</a:t>
            </a:r>
          </a:p>
          <a:p>
            <a:endParaRPr lang="en-US" smtClean="0"/>
          </a:p>
          <a:p>
            <a:r>
              <a:rPr lang="en-US" smtClean="0"/>
              <a:t>How do these examples use the metaphors that you just discussed?</a:t>
            </a:r>
          </a:p>
          <a:p>
            <a:r>
              <a:rPr lang="en-US" smtClean="0"/>
              <a:t>Are the metaphors appropriate for the task?</a:t>
            </a:r>
          </a:p>
          <a:p>
            <a:r>
              <a:rPr lang="en-US" smtClean="0"/>
              <a:t>How is data “encoded”? </a:t>
            </a:r>
          </a:p>
          <a:p>
            <a:r>
              <a:rPr lang="en-US" smtClean="0"/>
              <a:t>What are these designs good/bad for?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6144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61443" name="Picture 2" descr="C:\Documents and Settings\kristen.WIN-CS\Desktop\flick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0825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visuword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48383"/>
            <a:ext cx="9144000" cy="656123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00400" y="0"/>
            <a:ext cx="4044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/>
              </a:rPr>
              <a:t>http://www.visuwords.com/search.php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5" name="Picture 4" descr="nyc-subway-map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2959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6" name="Text Box 6"/>
          <p:cNvSpPr txBox="1">
            <a:spLocks noChangeArrowheads="1"/>
          </p:cNvSpPr>
          <p:nvPr/>
        </p:nvSpPr>
        <p:spPr bwMode="auto">
          <a:xfrm>
            <a:off x="5257800" y="0"/>
            <a:ext cx="3886200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Topographic Map</a:t>
            </a:r>
          </a:p>
          <a:p>
            <a:pPr>
              <a:buFont typeface="Arial" charset="0"/>
              <a:buChar char="•"/>
            </a:pPr>
            <a:r>
              <a:rPr lang="en-US" sz="2000"/>
              <a:t>Preserves geography</a:t>
            </a:r>
          </a:p>
          <a:p>
            <a:pPr>
              <a:buFont typeface="Arial" charset="0"/>
              <a:buChar char="•"/>
            </a:pPr>
            <a:r>
              <a:rPr lang="en-US" sz="2000"/>
              <a:t>Relative distances are (almost) accurate</a:t>
            </a:r>
          </a:p>
          <a:p>
            <a:pPr>
              <a:buFont typeface="Arial" charset="0"/>
              <a:buChar char="•"/>
            </a:pPr>
            <a:r>
              <a:rPr lang="en-US" sz="2000"/>
              <a:t>Shows “exact” layout of subway lines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89" name="Picture 4" descr="lond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19200"/>
            <a:ext cx="8485188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0" name="Text Box 5"/>
          <p:cNvSpPr txBox="1">
            <a:spLocks noChangeArrowheads="1"/>
          </p:cNvSpPr>
          <p:nvPr/>
        </p:nvSpPr>
        <p:spPr bwMode="auto">
          <a:xfrm>
            <a:off x="0" y="0"/>
            <a:ext cx="32051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Diagrammatic Map</a:t>
            </a:r>
          </a:p>
        </p:txBody>
      </p:sp>
      <p:sp>
        <p:nvSpPr>
          <p:cNvPr id="63491" name="TextBox 3"/>
          <p:cNvSpPr txBox="1">
            <a:spLocks noChangeArrowheads="1"/>
          </p:cNvSpPr>
          <p:nvPr/>
        </p:nvSpPr>
        <p:spPr bwMode="auto">
          <a:xfrm>
            <a:off x="3276600" y="0"/>
            <a:ext cx="51816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/>
              <a:t>Abstract representation of subway system</a:t>
            </a:r>
          </a:p>
          <a:p>
            <a:pPr>
              <a:buFont typeface="Arial" charset="0"/>
              <a:buChar char="•"/>
            </a:pPr>
            <a:r>
              <a:rPr lang="en-US"/>
              <a:t>Geography of London not visible</a:t>
            </a:r>
          </a:p>
          <a:p>
            <a:pPr>
              <a:buFont typeface="Arial" charset="0"/>
              <a:buChar char="•"/>
            </a:pPr>
            <a:r>
              <a:rPr lang="en-US"/>
              <a:t>Above-ground distances not accurate</a:t>
            </a:r>
          </a:p>
          <a:p>
            <a:pPr>
              <a:buFont typeface="Arial" charset="0"/>
              <a:buChar char="•"/>
            </a:pPr>
            <a:r>
              <a:rPr lang="en-US"/>
              <a:t>All lines are straightened, angular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Web-Based Email</a:t>
            </a:r>
          </a:p>
        </p:txBody>
      </p:sp>
      <p:sp>
        <p:nvSpPr>
          <p:cNvPr id="20482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How usable are the following interfaces?</a:t>
            </a:r>
          </a:p>
          <a:p>
            <a:pPr lvl="1" eaLnBrk="1" hangingPunct="1"/>
            <a:r>
              <a:rPr lang="en-US" smtClean="0"/>
              <a:t>Look at fine-grained UI details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Who are the target users?</a:t>
            </a:r>
          </a:p>
          <a:p>
            <a:pPr eaLnBrk="1" hangingPunct="1"/>
            <a:r>
              <a:rPr lang="en-US" smtClean="0"/>
              <a:t>What kinds of users would have trouble navigating the interfaces?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ube-diag-zoo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050830"/>
            <a:ext cx="4775918" cy="4114800"/>
          </a:xfrm>
          <a:prstGeom prst="rect">
            <a:avLst/>
          </a:prstGeom>
        </p:spPr>
      </p:pic>
      <p:pic>
        <p:nvPicPr>
          <p:cNvPr id="3" name="Picture 2" descr="tube-topo-zoom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5800" y="990600"/>
            <a:ext cx="4648200" cy="417503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76400" y="0"/>
            <a:ext cx="5605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London Tube Zoomed: Diagrammatic </a:t>
            </a:r>
            <a:r>
              <a:rPr lang="en-US" dirty="0" err="1" smtClean="0"/>
              <a:t>vs</a:t>
            </a:r>
            <a:r>
              <a:rPr lang="en-US" dirty="0" smtClean="0"/>
              <a:t> Topographic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0"/>
            <a:ext cx="6019800" cy="2185988"/>
          </a:xfrm>
        </p:spPr>
        <p:txBody>
          <a:bodyPr/>
          <a:lstStyle/>
          <a:p>
            <a:r>
              <a:rPr lang="en-US" sz="1800" smtClean="0"/>
              <a:t>Which lines stop at Times Sq?</a:t>
            </a:r>
          </a:p>
          <a:p>
            <a:r>
              <a:rPr lang="en-US" sz="1800" smtClean="0"/>
              <a:t>How do I get from Lincoln Center to Union Sq?</a:t>
            </a:r>
          </a:p>
          <a:p>
            <a:r>
              <a:rPr lang="en-US" sz="1800" smtClean="0"/>
              <a:t>I’m a UN diplomat lost in SoHo! How do I get from Houston and Varick back to the UN?</a:t>
            </a:r>
          </a:p>
          <a:p>
            <a:endParaRPr lang="en-US" sz="1800" smtClean="0"/>
          </a:p>
        </p:txBody>
      </p:sp>
      <p:pic>
        <p:nvPicPr>
          <p:cNvPr id="64515" name="Picture 12" descr="C:\Documents and Settings\kristen.WIN-CS\Desktop\kick_onl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90650"/>
            <a:ext cx="3638550" cy="546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subway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80212" y="1295400"/>
            <a:ext cx="5463788" cy="556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Visualizing a Social Network</a:t>
            </a:r>
          </a:p>
        </p:txBody>
      </p:sp>
      <p:sp>
        <p:nvSpPr>
          <p:cNvPr id="819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534400" cy="5105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mtClean="0"/>
              <a:t>Work in groups to create a visual representation of a social network</a:t>
            </a:r>
          </a:p>
          <a:p>
            <a:pPr>
              <a:lnSpc>
                <a:spcPct val="90000"/>
              </a:lnSpc>
            </a:pPr>
            <a:r>
              <a:rPr lang="en-US" b="1" smtClean="0"/>
              <a:t>Every </a:t>
            </a:r>
            <a:r>
              <a:rPr lang="en-US" smtClean="0"/>
              <a:t>decision you make in your design should have some justification, such as: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Location 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Proximity to other pieces of data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Size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Color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Orientation (horizontal/vertical)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Annotation (data labels)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7815" name="Group 231"/>
          <p:cNvGraphicFramePr>
            <a:graphicFrameLocks noGrp="1"/>
          </p:cNvGraphicFramePr>
          <p:nvPr>
            <p:ph/>
          </p:nvPr>
        </p:nvGraphicFramePr>
        <p:xfrm>
          <a:off x="685800" y="533400"/>
          <a:ext cx="7689850" cy="3326448"/>
        </p:xfrm>
        <a:graphic>
          <a:graphicData uri="http://schemas.openxmlformats.org/drawingml/2006/table">
            <a:tbl>
              <a:tblPr/>
              <a:tblGrid>
                <a:gridCol w="1098550"/>
                <a:gridCol w="730250"/>
                <a:gridCol w="768350"/>
                <a:gridCol w="1098550"/>
                <a:gridCol w="806450"/>
                <a:gridCol w="857250"/>
                <a:gridCol w="806450"/>
                <a:gridCol w="692150"/>
                <a:gridCol w="831850"/>
              </a:tblGrid>
              <a:tr h="2825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Alice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41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Brian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Caroline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David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Elaine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Frank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Gina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Henry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Alice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Brian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Caroline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David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Elaine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Frank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Gina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Henry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4071" name="Text Box 162"/>
          <p:cNvSpPr txBox="1">
            <a:spLocks noChangeArrowheads="1"/>
          </p:cNvSpPr>
          <p:nvPr/>
        </p:nvSpPr>
        <p:spPr bwMode="auto">
          <a:xfrm>
            <a:off x="2422525" y="76200"/>
            <a:ext cx="4540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Number of times the people communicated</a:t>
            </a:r>
          </a:p>
        </p:txBody>
      </p:sp>
      <p:graphicFrame>
        <p:nvGraphicFramePr>
          <p:cNvPr id="67925" name="Group 341"/>
          <p:cNvGraphicFramePr>
            <a:graphicFrameLocks noGrp="1"/>
          </p:cNvGraphicFramePr>
          <p:nvPr/>
        </p:nvGraphicFramePr>
        <p:xfrm>
          <a:off x="1295400" y="5064125"/>
          <a:ext cx="6464300" cy="1489710"/>
        </p:xfrm>
        <a:graphic>
          <a:graphicData uri="http://schemas.openxmlformats.org/drawingml/2006/table">
            <a:tbl>
              <a:tblPr/>
              <a:tblGrid>
                <a:gridCol w="1098550"/>
                <a:gridCol w="2012950"/>
                <a:gridCol w="857250"/>
                <a:gridCol w="2495550"/>
              </a:tblGrid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Alice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New York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Elaine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New York, Chicago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Brian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New York, Boston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Frank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Boston, Chicago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Caroline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Boston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Gina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Boston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David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Chicago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Henry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New York, Chicago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4099" name="Text Box 339"/>
          <p:cNvSpPr txBox="1">
            <a:spLocks noChangeArrowheads="1"/>
          </p:cNvSpPr>
          <p:nvPr/>
        </p:nvSpPr>
        <p:spPr bwMode="auto">
          <a:xfrm>
            <a:off x="3657600" y="4586288"/>
            <a:ext cx="1136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Networks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040" name="Group 144"/>
          <p:cNvGraphicFramePr>
            <a:graphicFrameLocks noGrp="1"/>
          </p:cNvGraphicFramePr>
          <p:nvPr/>
        </p:nvGraphicFramePr>
        <p:xfrm>
          <a:off x="457200" y="685800"/>
          <a:ext cx="8210550" cy="3326448"/>
        </p:xfrm>
        <a:graphic>
          <a:graphicData uri="http://schemas.openxmlformats.org/drawingml/2006/table">
            <a:tbl>
              <a:tblPr/>
              <a:tblGrid>
                <a:gridCol w="1136650"/>
                <a:gridCol w="755650"/>
                <a:gridCol w="692150"/>
                <a:gridCol w="1022350"/>
                <a:gridCol w="933450"/>
                <a:gridCol w="1009650"/>
                <a:gridCol w="1136650"/>
                <a:gridCol w="704850"/>
                <a:gridCol w="819150"/>
              </a:tblGrid>
              <a:tr h="2825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Andy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41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Charles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Denise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Edward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Florence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Gary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Hilde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Andy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Charles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Denise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Edward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Florence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Gary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Hilde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6119" name="Text Box 106"/>
          <p:cNvSpPr txBox="1">
            <a:spLocks noChangeArrowheads="1"/>
          </p:cNvSpPr>
          <p:nvPr/>
        </p:nvSpPr>
        <p:spPr bwMode="auto">
          <a:xfrm>
            <a:off x="2574925" y="228600"/>
            <a:ext cx="4540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Number of times the people communicated</a:t>
            </a:r>
          </a:p>
        </p:txBody>
      </p:sp>
      <p:graphicFrame>
        <p:nvGraphicFramePr>
          <p:cNvPr id="81045" name="Group 149"/>
          <p:cNvGraphicFramePr>
            <a:graphicFrameLocks noGrp="1"/>
          </p:cNvGraphicFramePr>
          <p:nvPr/>
        </p:nvGraphicFramePr>
        <p:xfrm>
          <a:off x="1066800" y="5181600"/>
          <a:ext cx="6870700" cy="1489710"/>
        </p:xfrm>
        <a:graphic>
          <a:graphicData uri="http://schemas.openxmlformats.org/drawingml/2006/table">
            <a:tbl>
              <a:tblPr/>
              <a:tblGrid>
                <a:gridCol w="1098550"/>
                <a:gridCol w="2139950"/>
                <a:gridCol w="1136650"/>
                <a:gridCol w="2495550"/>
              </a:tblGrid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Andy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Chicago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Edward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Boston, Chicago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Chicago, New York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Florence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New York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Charles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Boston, New York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Gary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Boston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Denise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Boston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Hilde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Chicago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6147" name="Text Box 134"/>
          <p:cNvSpPr txBox="1">
            <a:spLocks noChangeArrowheads="1"/>
          </p:cNvSpPr>
          <p:nvPr/>
        </p:nvSpPr>
        <p:spPr bwMode="auto">
          <a:xfrm>
            <a:off x="3810000" y="4738688"/>
            <a:ext cx="1136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Networks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04800"/>
            <a:ext cx="8229600" cy="6248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smtClean="0"/>
              <a:t>Which two people have communicated the most times (with each other)?</a:t>
            </a:r>
          </a:p>
          <a:p>
            <a:pPr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dirty="0" smtClean="0"/>
              <a:t>Who communicates the most with everyone else?</a:t>
            </a:r>
          </a:p>
          <a:p>
            <a:pPr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dirty="0" smtClean="0"/>
              <a:t>How many times have “D” and “F” communicated</a:t>
            </a:r>
            <a:r>
              <a:rPr lang="en-US" sz="2400" dirty="0" smtClean="0"/>
              <a:t>? </a:t>
            </a:r>
            <a:endParaRPr lang="en-US" sz="2400" dirty="0" smtClean="0"/>
          </a:p>
          <a:p>
            <a:pPr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dirty="0" smtClean="0"/>
              <a:t>Is </a:t>
            </a:r>
            <a:r>
              <a:rPr lang="en-US" sz="2400" dirty="0" smtClean="0"/>
              <a:t>there any information that’s lost in the graph? Or information that’s easier to lookup in the tables?</a:t>
            </a:r>
          </a:p>
          <a:p>
            <a:pPr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dirty="0" smtClean="0"/>
              <a:t>Are there any relationships in the data that the graph implies but that are not true?</a:t>
            </a:r>
          </a:p>
          <a:p>
            <a:pPr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b="1" dirty="0" smtClean="0"/>
              <a:t>How </a:t>
            </a:r>
            <a:r>
              <a:rPr lang="en-US" sz="2400" b="1" dirty="0" smtClean="0"/>
              <a:t>would you have changed your design if you knew these were the things the user would want to know??</a:t>
            </a:r>
          </a:p>
          <a:p>
            <a:pPr>
              <a:lnSpc>
                <a:spcPct val="90000"/>
              </a:lnSpc>
            </a:pPr>
            <a:endParaRPr lang="en-US" sz="2400" dirty="0" smtClean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Fun InfoViz Links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Best: </a:t>
            </a:r>
            <a:r>
              <a:rPr lang="en-US" dirty="0" smtClean="0">
                <a:hlinkClick r:id="rId3"/>
              </a:rPr>
              <a:t>http</a:t>
            </a:r>
            <a:r>
              <a:rPr lang="en-US" dirty="0" smtClean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flare.prefuse.org/demo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4"/>
              </a:rPr>
              <a:t>http</a:t>
            </a:r>
            <a:r>
              <a:rPr lang="en-US" dirty="0" smtClean="0">
                <a:hlinkClick r:id="rId4"/>
              </a:rPr>
              <a:t>://research.microsoft.com/en-us/projects/msagl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496888" y="909638"/>
          <a:ext cx="8151812" cy="5038725"/>
        </p:xfrm>
        <a:graphic>
          <a:graphicData uri="http://schemas.openxmlformats.org/presentationml/2006/ole">
            <p:oleObj spid="_x0000_s1026" name="Bitmap Image" r:id="rId4" imgW="8152381" imgH="5038095" progId="PBrush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5603" name="Picture 6" descr="C:\Documents and Settings\kristen.WIN-CS\Desktop\gmai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34925"/>
            <a:ext cx="7467600" cy="682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How would you change the email client to target young children? </a:t>
            </a:r>
          </a:p>
          <a:p>
            <a:pPr lvl="1" eaLnBrk="1" hangingPunct="1"/>
            <a:r>
              <a:rPr lang="en-US" smtClean="0"/>
              <a:t>(Recall that they read very slowly!)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How would you change the email client to target your grandparents?</a:t>
            </a:r>
          </a:p>
          <a:p>
            <a:pPr lvl="1" eaLnBrk="1" hangingPunct="1"/>
            <a:endParaRPr lang="en-US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/>
          <a:lstStyle/>
          <a:p>
            <a:pPr algn="l"/>
            <a:r>
              <a:rPr lang="en-US" sz="2000" dirty="0" smtClean="0"/>
              <a:t>Cultural/language differences in interface design: Gmail in Arabic </a:t>
            </a:r>
            <a:endParaRPr lang="en-US" sz="2000" dirty="0"/>
          </a:p>
        </p:txBody>
      </p:sp>
      <p:pic>
        <p:nvPicPr>
          <p:cNvPr id="4" name="Content Placeholder 3" descr="gmail-ar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1313056"/>
            <a:ext cx="6858000" cy="5544944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MP3 Players</a:t>
            </a:r>
          </a:p>
        </p:txBody>
      </p:sp>
      <p:sp>
        <p:nvSpPr>
          <p:cNvPr id="33794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</TotalTime>
  <Words>856</Words>
  <Application>Microsoft Office PowerPoint</Application>
  <PresentationFormat>On-screen Show (4:3)</PresentationFormat>
  <Paragraphs>271</Paragraphs>
  <Slides>36</Slides>
  <Notes>33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8" baseType="lpstr">
      <vt:lpstr>Default Design</vt:lpstr>
      <vt:lpstr>Bitmap Image</vt:lpstr>
      <vt:lpstr>Usability,  Human Computer Interaction, and  User Interface Design</vt:lpstr>
      <vt:lpstr>Slide 2</vt:lpstr>
      <vt:lpstr>Web-Based Email</vt:lpstr>
      <vt:lpstr>Slide 4</vt:lpstr>
      <vt:lpstr>Slide 5</vt:lpstr>
      <vt:lpstr>Slide 6</vt:lpstr>
      <vt:lpstr>Slide 7</vt:lpstr>
      <vt:lpstr>Cultural/language differences in interface design: Gmail in Arabic </vt:lpstr>
      <vt:lpstr>MP3 Players</vt:lpstr>
      <vt:lpstr>Slide 10</vt:lpstr>
      <vt:lpstr>Keyboards</vt:lpstr>
      <vt:lpstr>Cellphone Keypads</vt:lpstr>
      <vt:lpstr>Design a new keypad</vt:lpstr>
      <vt:lpstr>Test your design</vt:lpstr>
      <vt:lpstr>Information Visualization</vt:lpstr>
      <vt:lpstr>Information Visualization</vt:lpstr>
      <vt:lpstr>Info Viz: Metaphors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Info Viz Examples</vt:lpstr>
      <vt:lpstr>Slide 26</vt:lpstr>
      <vt:lpstr>Slide 27</vt:lpstr>
      <vt:lpstr>Slide 28</vt:lpstr>
      <vt:lpstr>Slide 29</vt:lpstr>
      <vt:lpstr>Slide 30</vt:lpstr>
      <vt:lpstr>Slide 31</vt:lpstr>
      <vt:lpstr>Visualizing a Social Network</vt:lpstr>
      <vt:lpstr>Slide 33</vt:lpstr>
      <vt:lpstr>Slide 34</vt:lpstr>
      <vt:lpstr>Slide 35</vt:lpstr>
      <vt:lpstr>Fun InfoViz Links</vt:lpstr>
    </vt:vector>
  </TitlesOfParts>
  <Company>PSL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Usability</dc:title>
  <dc:creator>Chris Murphy</dc:creator>
  <cp:lastModifiedBy>kristen</cp:lastModifiedBy>
  <cp:revision>67</cp:revision>
  <dcterms:created xsi:type="dcterms:W3CDTF">2008-11-04T20:10:55Z</dcterms:created>
  <dcterms:modified xsi:type="dcterms:W3CDTF">2009-11-04T21:43:23Z</dcterms:modified>
</cp:coreProperties>
</file>