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7" r:id="rId3"/>
    <p:sldId id="259" r:id="rId4"/>
    <p:sldId id="264" r:id="rId5"/>
    <p:sldId id="266" r:id="rId6"/>
    <p:sldId id="265" r:id="rId7"/>
    <p:sldId id="261" r:id="rId8"/>
    <p:sldId id="267" r:id="rId9"/>
    <p:sldId id="262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FF872-97B7-40FC-89DA-04E062F54051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ADA57-A117-42BB-ABB1-BBDAC9AA60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CADA57-A117-42BB-ABB1-BBDAC9AA604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9200E-6CF7-491A-B269-8534107CC005}" type="datetimeFigureOut">
              <a:rPr lang="en-US" smtClean="0"/>
              <a:pPr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19D3-17AA-4DB0-BFD1-AAC9119D0E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file:///C:\Documents%20and%20Settings\kristen\My%20Documents\esp\kaleidoscope.wav" TargetMode="External"/><Relationship Id="rId7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file:///C:\Documents%20and%20Settings\kristen\My%20Documents\esp\walking.wa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file:///C:\Documents%20and%20Settings\kristen\My%20Documents\esp\pbj.wav" TargetMode="External"/><Relationship Id="rId7" Type="http://schemas.openxmlformats.org/officeDocument/2006/relationships/image" Target="../media/image2.png"/><Relationship Id="rId2" Type="http://schemas.openxmlformats.org/officeDocument/2006/relationships/audio" Target="file:///C:\Documents%20and%20Settings\kristen\My%20Documents\esp\pb.wav" TargetMode="External"/><Relationship Id="rId1" Type="http://schemas.openxmlformats.org/officeDocument/2006/relationships/audio" Target="../media/audio3.wav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8.png"/><Relationship Id="rId4" Type="http://schemas.openxmlformats.org/officeDocument/2006/relationships/hyperlink" Target="http://www.youtube.com/watch?v=RbK4cL3QSc0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Speech Recognition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is it useful? </a:t>
            </a:r>
          </a:p>
          <a:p>
            <a:endParaRPr lang="en-US" dirty="0" smtClean="0"/>
          </a:p>
          <a:p>
            <a:r>
              <a:rPr lang="en-US" dirty="0" smtClean="0"/>
              <a:t>What are some example applications?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computers could do perfect and fast speech recognition, how would you use that to change the world?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hard?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are these words pronounced: colonel, </a:t>
            </a:r>
            <a:r>
              <a:rPr lang="en-US" sz="2800" dirty="0" err="1" smtClean="0"/>
              <a:t>Xue</a:t>
            </a:r>
            <a:r>
              <a:rPr lang="en-US" sz="2800" dirty="0" smtClean="0"/>
              <a:t>/shoe, </a:t>
            </a:r>
            <a:r>
              <a:rPr lang="en-US" sz="2800" dirty="0" smtClean="0"/>
              <a:t>pale/pail, …</a:t>
            </a:r>
          </a:p>
          <a:p>
            <a:endParaRPr lang="en-US" sz="2800" dirty="0" smtClean="0"/>
          </a:p>
          <a:p>
            <a:r>
              <a:rPr lang="en-US" sz="2800" dirty="0" smtClean="0"/>
              <a:t>When do humans have trouble understanding?</a:t>
            </a:r>
          </a:p>
          <a:p>
            <a:r>
              <a:rPr lang="en-US" sz="2800" dirty="0" smtClean="0"/>
              <a:t>What are these people saying?</a:t>
            </a:r>
          </a:p>
          <a:p>
            <a:r>
              <a:rPr lang="en-US" sz="2800" dirty="0" smtClean="0"/>
              <a:t>What does each example tell us about difficulties in automatic speech recognition?</a:t>
            </a:r>
            <a:endParaRPr lang="en-US" sz="2800" dirty="0"/>
          </a:p>
        </p:txBody>
      </p:sp>
      <p:pic>
        <p:nvPicPr>
          <p:cNvPr id="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speech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90600" y="5334000"/>
            <a:ext cx="304800" cy="304800"/>
          </a:xfrm>
          <a:prstGeom prst="rect">
            <a:avLst/>
          </a:prstGeom>
          <a:noFill/>
        </p:spPr>
      </p:pic>
      <p:pic>
        <p:nvPicPr>
          <p:cNvPr id="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beach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990600" y="5715000"/>
            <a:ext cx="304800" cy="304800"/>
          </a:xfrm>
          <a:prstGeom prst="rect">
            <a:avLst/>
          </a:prstGeom>
          <a:noFill/>
        </p:spPr>
      </p:pic>
      <p:pic>
        <p:nvPicPr>
          <p:cNvPr id="7" name="kaleidoscope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3276600" y="5105400"/>
            <a:ext cx="304800" cy="304800"/>
          </a:xfrm>
          <a:prstGeom prst="rect">
            <a:avLst/>
          </a:prstGeom>
        </p:spPr>
      </p:pic>
      <p:pic>
        <p:nvPicPr>
          <p:cNvPr id="8" name="walking.wav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8"/>
          <a:stretch>
            <a:fillRect/>
          </a:stretch>
        </p:blipFill>
        <p:spPr>
          <a:xfrm>
            <a:off x="6705600" y="525780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24600" y="5715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was walking with a ghost</a:t>
            </a:r>
          </a:p>
          <a:p>
            <a:r>
              <a:rPr lang="en-US" dirty="0" smtClean="0"/>
              <a:t>I said please</a:t>
            </a:r>
          </a:p>
          <a:p>
            <a:r>
              <a:rPr lang="en-US" dirty="0" smtClean="0"/>
              <a:t>Please don’t insist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8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27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80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72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information could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example is hard to understand, but we can still figure out what she’s saying. How?</a:t>
            </a:r>
          </a:p>
          <a:p>
            <a:endParaRPr lang="en-US" sz="2800" dirty="0"/>
          </a:p>
          <a:p>
            <a:r>
              <a:rPr lang="en-US" sz="2800" dirty="0" smtClean="0"/>
              <a:t>What is </a:t>
            </a:r>
            <a:r>
              <a:rPr lang="en-US" sz="2800" dirty="0" err="1" smtClean="0"/>
              <a:t>Barack</a:t>
            </a:r>
            <a:r>
              <a:rPr lang="en-US" sz="2800" dirty="0" smtClean="0"/>
              <a:t> </a:t>
            </a:r>
            <a:r>
              <a:rPr lang="en-US" sz="2800" dirty="0" err="1" smtClean="0"/>
              <a:t>Obama’s</a:t>
            </a:r>
            <a:r>
              <a:rPr lang="en-US" sz="2800" dirty="0" smtClean="0"/>
              <a:t> next word?</a:t>
            </a:r>
          </a:p>
          <a:p>
            <a:endParaRPr lang="en-US" sz="2800" dirty="0"/>
          </a:p>
          <a:p>
            <a:r>
              <a:rPr lang="en-US" sz="2800" dirty="0" smtClean="0"/>
              <a:t>Which of the following words are the most likely to come next and why? Are any of the others possible?</a:t>
            </a:r>
          </a:p>
          <a:p>
            <a:pPr lvl="1"/>
            <a:r>
              <a:rPr lang="en-US" sz="2400" dirty="0" smtClean="0"/>
              <a:t>Mary went to the…</a:t>
            </a:r>
          </a:p>
        </p:txBody>
      </p:sp>
      <p:pic>
        <p:nvPicPr>
          <p:cNvPr id="4" name="liberty and justice.wav">
            <a:hlinkClick r:id="" action="ppaction://media"/>
          </p:cNvPr>
          <p:cNvPicPr>
            <a:picLocks noRot="1" noChangeAspect="1"/>
          </p:cNvPicPr>
          <p:nvPr>
            <a:wavAudioFile r:embed="rId1" name="liberty and justice.wav"/>
          </p:nvPr>
        </p:nvPicPr>
        <p:blipFill>
          <a:blip r:embed="rId6"/>
          <a:stretch>
            <a:fillRect/>
          </a:stretch>
        </p:blipFill>
        <p:spPr>
          <a:xfrm>
            <a:off x="6019800" y="2133600"/>
            <a:ext cx="304800" cy="304800"/>
          </a:xfrm>
          <a:prstGeom prst="rect">
            <a:avLst/>
          </a:prstGeom>
        </p:spPr>
      </p:pic>
      <p:pic>
        <p:nvPicPr>
          <p:cNvPr id="6" name="pb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6629400" y="304800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400" y="3505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(answer:        )</a:t>
            </a:r>
            <a:endParaRPr lang="en-US" dirty="0"/>
          </a:p>
        </p:txBody>
      </p:sp>
      <p:pic>
        <p:nvPicPr>
          <p:cNvPr id="8" name="pbj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7239000" y="3581400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0" y="5562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Stare</a:t>
            </a:r>
          </a:p>
          <a:p>
            <a:r>
              <a:rPr lang="en-US" dirty="0" smtClean="0"/>
              <a:t>Star</a:t>
            </a:r>
          </a:p>
          <a:p>
            <a:r>
              <a:rPr lang="en-US" dirty="0" smtClean="0"/>
              <a:t>Store </a:t>
            </a:r>
          </a:p>
          <a:p>
            <a:r>
              <a:rPr lang="en-US" dirty="0" smtClean="0"/>
              <a:t>Sitar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4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5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have a single word in isolation. What could it be?</a:t>
            </a:r>
          </a:p>
          <a:p>
            <a:r>
              <a:rPr lang="en-US" dirty="0" smtClean="0"/>
              <a:t>Another hint. ASR thinks that the word has the following </a:t>
            </a:r>
            <a:r>
              <a:rPr lang="en-US" dirty="0" smtClean="0"/>
              <a:t>sounds: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Which words are possible?</a:t>
            </a:r>
          </a:p>
          <a:p>
            <a:endParaRPr lang="en-US" dirty="0" smtClean="0"/>
          </a:p>
          <a:p>
            <a:r>
              <a:rPr lang="en-US" dirty="0" smtClean="0"/>
              <a:t>Which words are most likely? </a:t>
            </a:r>
          </a:p>
          <a:p>
            <a:pPr lvl="1"/>
            <a:r>
              <a:rPr lang="en-US" dirty="0" smtClean="0"/>
              <a:t>How can we calculate which words are most likely?</a:t>
            </a:r>
          </a:p>
          <a:p>
            <a:pPr lvl="1"/>
            <a:endParaRPr lang="en-US" dirty="0"/>
          </a:p>
        </p:txBody>
      </p:sp>
      <p:pic>
        <p:nvPicPr>
          <p:cNvPr id="5" name="just_parks.wav">
            <a:hlinkClick r:id="" action="ppaction://media"/>
          </p:cNvPr>
          <p:cNvPicPr>
            <a:picLocks noRot="1" noChangeAspect="1"/>
          </p:cNvPicPr>
          <p:nvPr>
            <a:wavAudioFile r:embed="rId1" name="just_parks.wav"/>
          </p:nvPr>
        </p:nvPicPr>
        <p:blipFill>
          <a:blip r:embed="rId4"/>
          <a:stretch>
            <a:fillRect/>
          </a:stretch>
        </p:blipFill>
        <p:spPr>
          <a:xfrm>
            <a:off x="7467600" y="685800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6400" y="3429000"/>
            <a:ext cx="762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dirty="0" smtClean="0"/>
              <a:t> / 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429000"/>
            <a:ext cx="1219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ah /</a:t>
            </a:r>
            <a:r>
              <a:rPr lang="en-US" dirty="0" err="1" smtClean="0"/>
              <a:t>aa</a:t>
            </a:r>
            <a:r>
              <a:rPr lang="en-US" dirty="0" smtClean="0"/>
              <a:t> /eh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3429000"/>
            <a:ext cx="381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38600" y="3429000"/>
            <a:ext cx="381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Some words are much more common than others. We can estimate how frequently words are used by looking at lots of examples of people talking or writing.</a:t>
            </a:r>
          </a:p>
          <a:p>
            <a:r>
              <a:rPr lang="en-US" sz="2400" dirty="0" smtClean="0"/>
              <a:t>For instance, Google tells us that these are the (approximate) frequencies of the following words: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Given these numbers, which word seems the most likely for the example?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657600"/>
            <a:ext cx="24384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4114800"/>
            <a:ext cx="25717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3886200"/>
            <a:ext cx="24479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4343400"/>
            <a:ext cx="2590800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 now know that the speaker is from Boston. Does that change our guess as to which word it is?</a:t>
            </a:r>
          </a:p>
          <a:p>
            <a:endParaRPr lang="en-US" sz="2800" dirty="0" smtClean="0"/>
          </a:p>
          <a:p>
            <a:r>
              <a:rPr lang="en-US" sz="2800" dirty="0" smtClean="0"/>
              <a:t>Here is the whole sentence. How does the rest of the sentence help us figure out what word it was?</a:t>
            </a:r>
          </a:p>
          <a:p>
            <a:endParaRPr lang="en-US" sz="2800" dirty="0" smtClean="0"/>
          </a:p>
          <a:p>
            <a:r>
              <a:rPr lang="en-US" sz="2800" dirty="0" smtClean="0">
                <a:hlinkClick r:id="rId4"/>
              </a:rPr>
              <a:t>http://www.youtube.com/watch?v=RbK4cL3QSc0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" name="atoneofourparks.wav">
            <a:hlinkClick r:id="" action="ppaction://media"/>
          </p:cNvPr>
          <p:cNvPicPr>
            <a:picLocks noRot="1" noChangeAspect="1"/>
          </p:cNvPicPr>
          <p:nvPr>
            <a:wavAudioFile r:embed="rId1" name="atoneofourparks.wav"/>
          </p:nvPr>
        </p:nvPicPr>
        <p:blipFill>
          <a:blip r:embed="rId5"/>
          <a:stretch>
            <a:fillRect/>
          </a:stretch>
        </p:blipFill>
        <p:spPr>
          <a:xfrm>
            <a:off x="4724400" y="403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Recall: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Probabilities </a:t>
            </a:r>
            <a:r>
              <a:rPr lang="en-US" dirty="0" smtClean="0"/>
              <a:t>are 0.0 </a:t>
            </a:r>
            <a:r>
              <a:rPr lang="en-US" dirty="0" smtClean="0"/>
              <a:t>- 1.0; the higher, the more likely</a:t>
            </a:r>
          </a:p>
          <a:p>
            <a:r>
              <a:rPr lang="en-US" dirty="0" smtClean="0"/>
              <a:t>The probability of two things a and b happening is: p(a) * p(b)</a:t>
            </a:r>
          </a:p>
          <a:p>
            <a:endParaRPr lang="en-US" dirty="0" smtClean="0"/>
          </a:p>
          <a:p>
            <a:r>
              <a:rPr lang="en-US" dirty="0" smtClean="0"/>
              <a:t>If a </a:t>
            </a:r>
            <a:r>
              <a:rPr lang="en-US" dirty="0" smtClean="0"/>
              <a:t>has </a:t>
            </a:r>
            <a:r>
              <a:rPr lang="en-US" dirty="0" smtClean="0"/>
              <a:t>already happened</a:t>
            </a:r>
            <a:r>
              <a:rPr lang="en-US" dirty="0" smtClean="0"/>
              <a:t>, the probability that b will then happen is p(b | a)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the ASR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system has a few hypotheses for a word. Which word is most likely?</a:t>
            </a:r>
          </a:p>
          <a:p>
            <a:endParaRPr lang="en-US" dirty="0" smtClean="0"/>
          </a:p>
          <a:p>
            <a:r>
              <a:rPr lang="en-US" dirty="0" smtClean="0"/>
              <a:t>The system has different hypotheses for the previous word. Which word is most likely?</a:t>
            </a:r>
          </a:p>
          <a:p>
            <a:endParaRPr lang="en-US" dirty="0" smtClean="0"/>
          </a:p>
          <a:p>
            <a:r>
              <a:rPr lang="en-US" dirty="0" smtClean="0"/>
              <a:t>What is the problem with treating each word separately?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48400" y="1295400"/>
          <a:ext cx="2205101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54908"/>
                <a:gridCol w="12501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P(shark)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P(shirk)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P(shirt)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477000" y="3276600"/>
          <a:ext cx="1677878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21910"/>
                <a:gridCol w="7559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P(scary)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P(hairy)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P(wary)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Bigrams</a:t>
            </a:r>
            <a:r>
              <a:rPr lang="en-US" dirty="0" smtClean="0"/>
              <a:t>: looking at 2 words at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are two words the system can’t figure out. The first is either “green” or “mean”. The second is either “plant” or “cat.”</a:t>
            </a:r>
          </a:p>
          <a:p>
            <a:r>
              <a:rPr lang="en-US" sz="2800" dirty="0" smtClean="0"/>
              <a:t>Which phrase has the highest probability?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3810000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green</a:t>
            </a:r>
          </a:p>
          <a:p>
            <a:endParaRPr lang="en-US" dirty="0" smtClean="0"/>
          </a:p>
          <a:p>
            <a:r>
              <a:rPr lang="en-US" dirty="0" smtClean="0"/>
              <a:t>mean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19800" y="38100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plant</a:t>
            </a:r>
          </a:p>
          <a:p>
            <a:endParaRPr lang="en-US" dirty="0" smtClean="0"/>
          </a:p>
          <a:p>
            <a:r>
              <a:rPr lang="en-US" dirty="0" smtClean="0"/>
              <a:t>cat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95400" y="3657600"/>
          <a:ext cx="3065491" cy="2225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12913"/>
                <a:gridCol w="13525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P(green)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P(plant | green)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P(cat | green)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P(mean)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P(plant | mean)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P(cat | mean)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5334000" y="4038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334000" y="4572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334000" y="41148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34000" y="4038600"/>
            <a:ext cx="6858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531</Words>
  <Application>Microsoft Office PowerPoint</Application>
  <PresentationFormat>On-screen Show (4:3)</PresentationFormat>
  <Paragraphs>106</Paragraphs>
  <Slides>10</Slides>
  <Notes>10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Speech Recognition</vt:lpstr>
      <vt:lpstr>Why is it hard?</vt:lpstr>
      <vt:lpstr>What information could help?</vt:lpstr>
      <vt:lpstr>One Word</vt:lpstr>
      <vt:lpstr>Word Frequencies</vt:lpstr>
      <vt:lpstr>More information…</vt:lpstr>
      <vt:lpstr>Recall: Probability</vt:lpstr>
      <vt:lpstr>Help the ASR System</vt:lpstr>
      <vt:lpstr>Bigrams: looking at 2 words at a time</vt:lpstr>
      <vt:lpstr>Big Picture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Speech Recognition</dc:title>
  <dc:creator>kristen</dc:creator>
  <cp:lastModifiedBy>kristen</cp:lastModifiedBy>
  <cp:revision>25</cp:revision>
  <dcterms:created xsi:type="dcterms:W3CDTF">2009-03-09T21:04:20Z</dcterms:created>
  <dcterms:modified xsi:type="dcterms:W3CDTF">2009-03-23T18:00:31Z</dcterms:modified>
</cp:coreProperties>
</file>